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7" r:id="rId2"/>
  </p:sldMasterIdLst>
  <p:notesMasterIdLst>
    <p:notesMasterId r:id="rId167"/>
  </p:notesMasterIdLst>
  <p:handoutMasterIdLst>
    <p:handoutMasterId r:id="rId168"/>
  </p:handoutMasterIdLst>
  <p:sldIdLst>
    <p:sldId id="258" r:id="rId3"/>
    <p:sldId id="964" r:id="rId4"/>
    <p:sldId id="332" r:id="rId5"/>
    <p:sldId id="333" r:id="rId6"/>
    <p:sldId id="334" r:id="rId7"/>
    <p:sldId id="573" r:id="rId8"/>
    <p:sldId id="1266" r:id="rId9"/>
    <p:sldId id="526" r:id="rId10"/>
    <p:sldId id="971" r:id="rId11"/>
    <p:sldId id="972" r:id="rId12"/>
    <p:sldId id="270" r:id="rId13"/>
    <p:sldId id="273" r:id="rId14"/>
    <p:sldId id="271" r:id="rId15"/>
    <p:sldId id="272" r:id="rId16"/>
    <p:sldId id="282" r:id="rId17"/>
    <p:sldId id="281" r:id="rId18"/>
    <p:sldId id="335" r:id="rId19"/>
    <p:sldId id="1263" r:id="rId20"/>
    <p:sldId id="446" r:id="rId21"/>
    <p:sldId id="339" r:id="rId22"/>
    <p:sldId id="512" r:id="rId23"/>
    <p:sldId id="331" r:id="rId24"/>
    <p:sldId id="514" r:id="rId25"/>
    <p:sldId id="515" r:id="rId26"/>
    <p:sldId id="516" r:id="rId27"/>
    <p:sldId id="517" r:id="rId28"/>
    <p:sldId id="1267" r:id="rId29"/>
    <p:sldId id="340" r:id="rId30"/>
    <p:sldId id="527" r:id="rId31"/>
    <p:sldId id="528" r:id="rId32"/>
    <p:sldId id="529" r:id="rId33"/>
    <p:sldId id="530" r:id="rId34"/>
    <p:sldId id="531" r:id="rId35"/>
    <p:sldId id="532" r:id="rId36"/>
    <p:sldId id="577" r:id="rId37"/>
    <p:sldId id="574" r:id="rId38"/>
    <p:sldId id="575" r:id="rId39"/>
    <p:sldId id="346" r:id="rId40"/>
    <p:sldId id="347" r:id="rId41"/>
    <p:sldId id="348" r:id="rId42"/>
    <p:sldId id="353" r:id="rId43"/>
    <p:sldId id="519" r:id="rId44"/>
    <p:sldId id="345" r:id="rId45"/>
    <p:sldId id="592" r:id="rId46"/>
    <p:sldId id="597" r:id="rId47"/>
    <p:sldId id="593" r:id="rId48"/>
    <p:sldId id="1257" r:id="rId49"/>
    <p:sldId id="537" r:id="rId50"/>
    <p:sldId id="538" r:id="rId51"/>
    <p:sldId id="541" r:id="rId52"/>
    <p:sldId id="542" r:id="rId53"/>
    <p:sldId id="544" r:id="rId54"/>
    <p:sldId id="601" r:id="rId55"/>
    <p:sldId id="545" r:id="rId56"/>
    <p:sldId id="548" r:id="rId57"/>
    <p:sldId id="549" r:id="rId58"/>
    <p:sldId id="550" r:id="rId59"/>
    <p:sldId id="1270" r:id="rId60"/>
    <p:sldId id="565" r:id="rId61"/>
    <p:sldId id="567" r:id="rId62"/>
    <p:sldId id="568" r:id="rId63"/>
    <p:sldId id="1272" r:id="rId64"/>
    <p:sldId id="1273" r:id="rId65"/>
    <p:sldId id="1274" r:id="rId66"/>
    <p:sldId id="267" r:id="rId67"/>
    <p:sldId id="268" r:id="rId68"/>
    <p:sldId id="305" r:id="rId69"/>
    <p:sldId id="306" r:id="rId70"/>
    <p:sldId id="1278" r:id="rId71"/>
    <p:sldId id="1279" r:id="rId72"/>
    <p:sldId id="1280" r:id="rId73"/>
    <p:sldId id="1258" r:id="rId74"/>
    <p:sldId id="1259" r:id="rId75"/>
    <p:sldId id="1281" r:id="rId76"/>
    <p:sldId id="279" r:id="rId77"/>
    <p:sldId id="1260" r:id="rId78"/>
    <p:sldId id="280" r:id="rId79"/>
    <p:sldId id="1282" r:id="rId80"/>
    <p:sldId id="1261" r:id="rId81"/>
    <p:sldId id="1283" r:id="rId82"/>
    <p:sldId id="1262" r:id="rId83"/>
    <p:sldId id="302" r:id="rId84"/>
    <p:sldId id="1265" r:id="rId85"/>
    <p:sldId id="309" r:id="rId86"/>
    <p:sldId id="1264" r:id="rId87"/>
    <p:sldId id="310" r:id="rId88"/>
    <p:sldId id="312" r:id="rId89"/>
    <p:sldId id="311" r:id="rId90"/>
    <p:sldId id="313" r:id="rId91"/>
    <p:sldId id="315" r:id="rId92"/>
    <p:sldId id="317" r:id="rId93"/>
    <p:sldId id="318" r:id="rId94"/>
    <p:sldId id="1287" r:id="rId95"/>
    <p:sldId id="319" r:id="rId96"/>
    <p:sldId id="1288" r:id="rId97"/>
    <p:sldId id="321" r:id="rId98"/>
    <p:sldId id="322" r:id="rId99"/>
    <p:sldId id="324" r:id="rId100"/>
    <p:sldId id="323" r:id="rId101"/>
    <p:sldId id="325" r:id="rId102"/>
    <p:sldId id="1290" r:id="rId103"/>
    <p:sldId id="1291" r:id="rId104"/>
    <p:sldId id="1292" r:id="rId105"/>
    <p:sldId id="382" r:id="rId106"/>
    <p:sldId id="386" r:id="rId107"/>
    <p:sldId id="387" r:id="rId108"/>
    <p:sldId id="371" r:id="rId109"/>
    <p:sldId id="388" r:id="rId110"/>
    <p:sldId id="389" r:id="rId111"/>
    <p:sldId id="374" r:id="rId112"/>
    <p:sldId id="390" r:id="rId113"/>
    <p:sldId id="391" r:id="rId114"/>
    <p:sldId id="392" r:id="rId115"/>
    <p:sldId id="395" r:id="rId116"/>
    <p:sldId id="1293" r:id="rId117"/>
    <p:sldId id="396" r:id="rId118"/>
    <p:sldId id="260" r:id="rId119"/>
    <p:sldId id="398" r:id="rId120"/>
    <p:sldId id="399" r:id="rId121"/>
    <p:sldId id="400" r:id="rId122"/>
    <p:sldId id="418" r:id="rId123"/>
    <p:sldId id="419" r:id="rId124"/>
    <p:sldId id="703" r:id="rId125"/>
    <p:sldId id="1294" r:id="rId126"/>
    <p:sldId id="1295" r:id="rId127"/>
    <p:sldId id="1296" r:id="rId128"/>
    <p:sldId id="1297" r:id="rId129"/>
    <p:sldId id="1298" r:id="rId130"/>
    <p:sldId id="1299" r:id="rId131"/>
    <p:sldId id="1300" r:id="rId132"/>
    <p:sldId id="633" r:id="rId133"/>
    <p:sldId id="634" r:id="rId134"/>
    <p:sldId id="640" r:id="rId135"/>
    <p:sldId id="641" r:id="rId136"/>
    <p:sldId id="643" r:id="rId137"/>
    <p:sldId id="644" r:id="rId138"/>
    <p:sldId id="645" r:id="rId139"/>
    <p:sldId id="672" r:id="rId140"/>
    <p:sldId id="673" r:id="rId141"/>
    <p:sldId id="674" r:id="rId142"/>
    <p:sldId id="680" r:id="rId143"/>
    <p:sldId id="685" r:id="rId144"/>
    <p:sldId id="686" r:id="rId145"/>
    <p:sldId id="687" r:id="rId146"/>
    <p:sldId id="688" r:id="rId147"/>
    <p:sldId id="689" r:id="rId148"/>
    <p:sldId id="1302" r:id="rId149"/>
    <p:sldId id="1303" r:id="rId150"/>
    <p:sldId id="385" r:id="rId151"/>
    <p:sldId id="409" r:id="rId152"/>
    <p:sldId id="413" r:id="rId153"/>
    <p:sldId id="411" r:id="rId154"/>
    <p:sldId id="375" r:id="rId155"/>
    <p:sldId id="420" r:id="rId156"/>
    <p:sldId id="421" r:id="rId157"/>
    <p:sldId id="433" r:id="rId158"/>
    <p:sldId id="434" r:id="rId159"/>
    <p:sldId id="435" r:id="rId160"/>
    <p:sldId id="436" r:id="rId161"/>
    <p:sldId id="437" r:id="rId162"/>
    <p:sldId id="263" r:id="rId163"/>
    <p:sldId id="1306" r:id="rId164"/>
    <p:sldId id="1307" r:id="rId165"/>
    <p:sldId id="1308" r:id="rId1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528"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199"/>
    <a:srgbClr val="767171"/>
    <a:srgbClr val="0099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E4B66C-BC26-4A26-BA4C-17975B3CEA67}" v="2" dt="2024-02-21T01:53:35.0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22"/>
    <p:restoredTop sz="94694"/>
  </p:normalViewPr>
  <p:slideViewPr>
    <p:cSldViewPr snapToGrid="0" showGuides="1">
      <p:cViewPr varScale="1">
        <p:scale>
          <a:sx n="154" d="100"/>
          <a:sy n="154" d="100"/>
        </p:scale>
        <p:origin x="1026" y="132"/>
      </p:cViewPr>
      <p:guideLst>
        <p:guide orient="horz" pos="3528"/>
        <p:guide pos="3840"/>
      </p:guideLst>
    </p:cSldViewPr>
  </p:slideViewPr>
  <p:notesTextViewPr>
    <p:cViewPr>
      <p:scale>
        <a:sx n="1" d="1"/>
        <a:sy n="1" d="1"/>
      </p:scale>
      <p:origin x="0" y="0"/>
    </p:cViewPr>
  </p:notesTextViewPr>
  <p:notesViewPr>
    <p:cSldViewPr snapToGrid="0" showGuides="1">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slide" Target="slides/slide152.xml"/><Relationship Id="rId159" Type="http://schemas.openxmlformats.org/officeDocument/2006/relationships/slide" Target="slides/slide157.xml"/><Relationship Id="rId170" Type="http://schemas.openxmlformats.org/officeDocument/2006/relationships/viewProps" Target="view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slide" Target="slides/slide158.xml"/><Relationship Id="rId165" Type="http://schemas.openxmlformats.org/officeDocument/2006/relationships/slide" Target="slides/slide16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theme" Target="theme/theme1.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slide" Target="slides/slide141.xml"/><Relationship Id="rId148" Type="http://schemas.openxmlformats.org/officeDocument/2006/relationships/slide" Target="slides/slide146.xml"/><Relationship Id="rId151" Type="http://schemas.openxmlformats.org/officeDocument/2006/relationships/slide" Target="slides/slide149.xml"/><Relationship Id="rId156" Type="http://schemas.openxmlformats.org/officeDocument/2006/relationships/slide" Target="slides/slide154.xml"/><Relationship Id="rId164" Type="http://schemas.openxmlformats.org/officeDocument/2006/relationships/slide" Target="slides/slide162.xml"/><Relationship Id="rId16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72" Type="http://schemas.openxmlformats.org/officeDocument/2006/relationships/tableStyles" Target="tableStyle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microsoft.com/office/2016/11/relationships/changesInfo" Target="changesInfos/changesInfo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Qu, Chengyi" userId="9f02c3db-5b00-4063-9ad4-7cdd84fdd2bb" providerId="ADAL" clId="{40DA2972-A98B-4CC6-8173-29DD4D020A8B}"/>
    <pc:docChg chg="addSld delSld modSld">
      <pc:chgData name="Qu, Chengyi" userId="9f02c3db-5b00-4063-9ad4-7cdd84fdd2bb" providerId="ADAL" clId="{40DA2972-A98B-4CC6-8173-29DD4D020A8B}" dt="2024-01-23T16:09:27.744" v="4" actId="47"/>
      <pc:docMkLst>
        <pc:docMk/>
      </pc:docMkLst>
      <pc:sldChg chg="add">
        <pc:chgData name="Qu, Chengyi" userId="9f02c3db-5b00-4063-9ad4-7cdd84fdd2bb" providerId="ADAL" clId="{40DA2972-A98B-4CC6-8173-29DD4D020A8B}" dt="2024-01-23T16:08:03.488" v="0"/>
        <pc:sldMkLst>
          <pc:docMk/>
          <pc:sldMk cId="3898509048" sldId="277"/>
        </pc:sldMkLst>
      </pc:sldChg>
      <pc:sldChg chg="add">
        <pc:chgData name="Qu, Chengyi" userId="9f02c3db-5b00-4063-9ad4-7cdd84fdd2bb" providerId="ADAL" clId="{40DA2972-A98B-4CC6-8173-29DD4D020A8B}" dt="2024-01-23T16:08:03.488" v="0"/>
        <pc:sldMkLst>
          <pc:docMk/>
          <pc:sldMk cId="1924723056" sldId="278"/>
        </pc:sldMkLst>
      </pc:sldChg>
      <pc:sldChg chg="add">
        <pc:chgData name="Qu, Chengyi" userId="9f02c3db-5b00-4063-9ad4-7cdd84fdd2bb" providerId="ADAL" clId="{40DA2972-A98B-4CC6-8173-29DD4D020A8B}" dt="2024-01-23T16:08:03.488" v="0"/>
        <pc:sldMkLst>
          <pc:docMk/>
          <pc:sldMk cId="3176002795" sldId="279"/>
        </pc:sldMkLst>
      </pc:sldChg>
      <pc:sldChg chg="add">
        <pc:chgData name="Qu, Chengyi" userId="9f02c3db-5b00-4063-9ad4-7cdd84fdd2bb" providerId="ADAL" clId="{40DA2972-A98B-4CC6-8173-29DD4D020A8B}" dt="2024-01-23T16:08:03.488" v="0"/>
        <pc:sldMkLst>
          <pc:docMk/>
          <pc:sldMk cId="791459522" sldId="331"/>
        </pc:sldMkLst>
      </pc:sldChg>
      <pc:sldChg chg="add">
        <pc:chgData name="Qu, Chengyi" userId="9f02c3db-5b00-4063-9ad4-7cdd84fdd2bb" providerId="ADAL" clId="{40DA2972-A98B-4CC6-8173-29DD4D020A8B}" dt="2024-01-23T16:08:03.488" v="0"/>
        <pc:sldMkLst>
          <pc:docMk/>
          <pc:sldMk cId="2946218783" sldId="339"/>
        </pc:sldMkLst>
      </pc:sldChg>
      <pc:sldChg chg="add">
        <pc:chgData name="Qu, Chengyi" userId="9f02c3db-5b00-4063-9ad4-7cdd84fdd2bb" providerId="ADAL" clId="{40DA2972-A98B-4CC6-8173-29DD4D020A8B}" dt="2024-01-23T16:08:03.488" v="0"/>
        <pc:sldMkLst>
          <pc:docMk/>
          <pc:sldMk cId="4055444211" sldId="340"/>
        </pc:sldMkLst>
      </pc:sldChg>
      <pc:sldChg chg="add">
        <pc:chgData name="Qu, Chengyi" userId="9f02c3db-5b00-4063-9ad4-7cdd84fdd2bb" providerId="ADAL" clId="{40DA2972-A98B-4CC6-8173-29DD4D020A8B}" dt="2024-01-23T16:08:03.488" v="0"/>
        <pc:sldMkLst>
          <pc:docMk/>
          <pc:sldMk cId="338044945" sldId="345"/>
        </pc:sldMkLst>
      </pc:sldChg>
      <pc:sldChg chg="add">
        <pc:chgData name="Qu, Chengyi" userId="9f02c3db-5b00-4063-9ad4-7cdd84fdd2bb" providerId="ADAL" clId="{40DA2972-A98B-4CC6-8173-29DD4D020A8B}" dt="2024-01-23T16:08:03.488" v="0"/>
        <pc:sldMkLst>
          <pc:docMk/>
          <pc:sldMk cId="1954727158" sldId="346"/>
        </pc:sldMkLst>
      </pc:sldChg>
      <pc:sldChg chg="add">
        <pc:chgData name="Qu, Chengyi" userId="9f02c3db-5b00-4063-9ad4-7cdd84fdd2bb" providerId="ADAL" clId="{40DA2972-A98B-4CC6-8173-29DD4D020A8B}" dt="2024-01-23T16:08:03.488" v="0"/>
        <pc:sldMkLst>
          <pc:docMk/>
          <pc:sldMk cId="3259204504" sldId="347"/>
        </pc:sldMkLst>
      </pc:sldChg>
      <pc:sldChg chg="add">
        <pc:chgData name="Qu, Chengyi" userId="9f02c3db-5b00-4063-9ad4-7cdd84fdd2bb" providerId="ADAL" clId="{40DA2972-A98B-4CC6-8173-29DD4D020A8B}" dt="2024-01-23T16:08:03.488" v="0"/>
        <pc:sldMkLst>
          <pc:docMk/>
          <pc:sldMk cId="66308278" sldId="348"/>
        </pc:sldMkLst>
      </pc:sldChg>
      <pc:sldChg chg="add">
        <pc:chgData name="Qu, Chengyi" userId="9f02c3db-5b00-4063-9ad4-7cdd84fdd2bb" providerId="ADAL" clId="{40DA2972-A98B-4CC6-8173-29DD4D020A8B}" dt="2024-01-23T16:08:03.488" v="0"/>
        <pc:sldMkLst>
          <pc:docMk/>
          <pc:sldMk cId="609338534" sldId="349"/>
        </pc:sldMkLst>
      </pc:sldChg>
      <pc:sldChg chg="add">
        <pc:chgData name="Qu, Chengyi" userId="9f02c3db-5b00-4063-9ad4-7cdd84fdd2bb" providerId="ADAL" clId="{40DA2972-A98B-4CC6-8173-29DD4D020A8B}" dt="2024-01-23T16:08:03.488" v="0"/>
        <pc:sldMkLst>
          <pc:docMk/>
          <pc:sldMk cId="2072139535" sldId="353"/>
        </pc:sldMkLst>
      </pc:sldChg>
      <pc:sldChg chg="add">
        <pc:chgData name="Qu, Chengyi" userId="9f02c3db-5b00-4063-9ad4-7cdd84fdd2bb" providerId="ADAL" clId="{40DA2972-A98B-4CC6-8173-29DD4D020A8B}" dt="2024-01-23T16:08:41.926" v="1"/>
        <pc:sldMkLst>
          <pc:docMk/>
          <pc:sldMk cId="1324494587" sldId="398"/>
        </pc:sldMkLst>
      </pc:sldChg>
      <pc:sldChg chg="add">
        <pc:chgData name="Qu, Chengyi" userId="9f02c3db-5b00-4063-9ad4-7cdd84fdd2bb" providerId="ADAL" clId="{40DA2972-A98B-4CC6-8173-29DD4D020A8B}" dt="2024-01-23T16:09:05.779" v="2"/>
        <pc:sldMkLst>
          <pc:docMk/>
          <pc:sldMk cId="1919398245" sldId="408"/>
        </pc:sldMkLst>
      </pc:sldChg>
      <pc:sldChg chg="add">
        <pc:chgData name="Qu, Chengyi" userId="9f02c3db-5b00-4063-9ad4-7cdd84fdd2bb" providerId="ADAL" clId="{40DA2972-A98B-4CC6-8173-29DD4D020A8B}" dt="2024-01-23T16:08:03.488" v="0"/>
        <pc:sldMkLst>
          <pc:docMk/>
          <pc:sldMk cId="960090762" sldId="438"/>
        </pc:sldMkLst>
      </pc:sldChg>
      <pc:sldChg chg="add">
        <pc:chgData name="Qu, Chengyi" userId="9f02c3db-5b00-4063-9ad4-7cdd84fdd2bb" providerId="ADAL" clId="{40DA2972-A98B-4CC6-8173-29DD4D020A8B}" dt="2024-01-23T16:08:03.488" v="0"/>
        <pc:sldMkLst>
          <pc:docMk/>
          <pc:sldMk cId="3275282443" sldId="512"/>
        </pc:sldMkLst>
      </pc:sldChg>
      <pc:sldChg chg="add">
        <pc:chgData name="Qu, Chengyi" userId="9f02c3db-5b00-4063-9ad4-7cdd84fdd2bb" providerId="ADAL" clId="{40DA2972-A98B-4CC6-8173-29DD4D020A8B}" dt="2024-01-23T16:08:03.488" v="0"/>
        <pc:sldMkLst>
          <pc:docMk/>
          <pc:sldMk cId="2137997908" sldId="514"/>
        </pc:sldMkLst>
      </pc:sldChg>
      <pc:sldChg chg="add">
        <pc:chgData name="Qu, Chengyi" userId="9f02c3db-5b00-4063-9ad4-7cdd84fdd2bb" providerId="ADAL" clId="{40DA2972-A98B-4CC6-8173-29DD4D020A8B}" dt="2024-01-23T16:08:03.488" v="0"/>
        <pc:sldMkLst>
          <pc:docMk/>
          <pc:sldMk cId="1346236236" sldId="515"/>
        </pc:sldMkLst>
      </pc:sldChg>
      <pc:sldChg chg="add">
        <pc:chgData name="Qu, Chengyi" userId="9f02c3db-5b00-4063-9ad4-7cdd84fdd2bb" providerId="ADAL" clId="{40DA2972-A98B-4CC6-8173-29DD4D020A8B}" dt="2024-01-23T16:08:03.488" v="0"/>
        <pc:sldMkLst>
          <pc:docMk/>
          <pc:sldMk cId="4094819994" sldId="516"/>
        </pc:sldMkLst>
      </pc:sldChg>
      <pc:sldChg chg="add">
        <pc:chgData name="Qu, Chengyi" userId="9f02c3db-5b00-4063-9ad4-7cdd84fdd2bb" providerId="ADAL" clId="{40DA2972-A98B-4CC6-8173-29DD4D020A8B}" dt="2024-01-23T16:08:03.488" v="0"/>
        <pc:sldMkLst>
          <pc:docMk/>
          <pc:sldMk cId="719403639" sldId="517"/>
        </pc:sldMkLst>
      </pc:sldChg>
      <pc:sldChg chg="add">
        <pc:chgData name="Qu, Chengyi" userId="9f02c3db-5b00-4063-9ad4-7cdd84fdd2bb" providerId="ADAL" clId="{40DA2972-A98B-4CC6-8173-29DD4D020A8B}" dt="2024-01-23T16:08:03.488" v="0"/>
        <pc:sldMkLst>
          <pc:docMk/>
          <pc:sldMk cId="1164509765" sldId="519"/>
        </pc:sldMkLst>
      </pc:sldChg>
      <pc:sldChg chg="add">
        <pc:chgData name="Qu, Chengyi" userId="9f02c3db-5b00-4063-9ad4-7cdd84fdd2bb" providerId="ADAL" clId="{40DA2972-A98B-4CC6-8173-29DD4D020A8B}" dt="2024-01-23T16:08:03.488" v="0"/>
        <pc:sldMkLst>
          <pc:docMk/>
          <pc:sldMk cId="37706708" sldId="527"/>
        </pc:sldMkLst>
      </pc:sldChg>
      <pc:sldChg chg="add">
        <pc:chgData name="Qu, Chengyi" userId="9f02c3db-5b00-4063-9ad4-7cdd84fdd2bb" providerId="ADAL" clId="{40DA2972-A98B-4CC6-8173-29DD4D020A8B}" dt="2024-01-23T16:08:03.488" v="0"/>
        <pc:sldMkLst>
          <pc:docMk/>
          <pc:sldMk cId="1272241890" sldId="528"/>
        </pc:sldMkLst>
      </pc:sldChg>
      <pc:sldChg chg="add">
        <pc:chgData name="Qu, Chengyi" userId="9f02c3db-5b00-4063-9ad4-7cdd84fdd2bb" providerId="ADAL" clId="{40DA2972-A98B-4CC6-8173-29DD4D020A8B}" dt="2024-01-23T16:08:03.488" v="0"/>
        <pc:sldMkLst>
          <pc:docMk/>
          <pc:sldMk cId="1518865454" sldId="529"/>
        </pc:sldMkLst>
      </pc:sldChg>
      <pc:sldChg chg="add">
        <pc:chgData name="Qu, Chengyi" userId="9f02c3db-5b00-4063-9ad4-7cdd84fdd2bb" providerId="ADAL" clId="{40DA2972-A98B-4CC6-8173-29DD4D020A8B}" dt="2024-01-23T16:08:03.488" v="0"/>
        <pc:sldMkLst>
          <pc:docMk/>
          <pc:sldMk cId="5597854" sldId="530"/>
        </pc:sldMkLst>
      </pc:sldChg>
      <pc:sldChg chg="add">
        <pc:chgData name="Qu, Chengyi" userId="9f02c3db-5b00-4063-9ad4-7cdd84fdd2bb" providerId="ADAL" clId="{40DA2972-A98B-4CC6-8173-29DD4D020A8B}" dt="2024-01-23T16:08:03.488" v="0"/>
        <pc:sldMkLst>
          <pc:docMk/>
          <pc:sldMk cId="2659451869" sldId="531"/>
        </pc:sldMkLst>
      </pc:sldChg>
      <pc:sldChg chg="add">
        <pc:chgData name="Qu, Chengyi" userId="9f02c3db-5b00-4063-9ad4-7cdd84fdd2bb" providerId="ADAL" clId="{40DA2972-A98B-4CC6-8173-29DD4D020A8B}" dt="2024-01-23T16:08:03.488" v="0"/>
        <pc:sldMkLst>
          <pc:docMk/>
          <pc:sldMk cId="3535479424" sldId="532"/>
        </pc:sldMkLst>
      </pc:sldChg>
      <pc:sldChg chg="del">
        <pc:chgData name="Qu, Chengyi" userId="9f02c3db-5b00-4063-9ad4-7cdd84fdd2bb" providerId="ADAL" clId="{40DA2972-A98B-4CC6-8173-29DD4D020A8B}" dt="2024-01-23T16:09:27.744" v="4" actId="47"/>
        <pc:sldMkLst>
          <pc:docMk/>
          <pc:sldMk cId="4168855840" sldId="533"/>
        </pc:sldMkLst>
      </pc:sldChg>
      <pc:sldChg chg="add">
        <pc:chgData name="Qu, Chengyi" userId="9f02c3db-5b00-4063-9ad4-7cdd84fdd2bb" providerId="ADAL" clId="{40DA2972-A98B-4CC6-8173-29DD4D020A8B}" dt="2024-01-23T16:08:41.926" v="1"/>
        <pc:sldMkLst>
          <pc:docMk/>
          <pc:sldMk cId="3241095741" sldId="537"/>
        </pc:sldMkLst>
      </pc:sldChg>
      <pc:sldChg chg="add">
        <pc:chgData name="Qu, Chengyi" userId="9f02c3db-5b00-4063-9ad4-7cdd84fdd2bb" providerId="ADAL" clId="{40DA2972-A98B-4CC6-8173-29DD4D020A8B}" dt="2024-01-23T16:08:41.926" v="1"/>
        <pc:sldMkLst>
          <pc:docMk/>
          <pc:sldMk cId="1449480431" sldId="538"/>
        </pc:sldMkLst>
      </pc:sldChg>
      <pc:sldChg chg="add">
        <pc:chgData name="Qu, Chengyi" userId="9f02c3db-5b00-4063-9ad4-7cdd84fdd2bb" providerId="ADAL" clId="{40DA2972-A98B-4CC6-8173-29DD4D020A8B}" dt="2024-01-23T16:08:41.926" v="1"/>
        <pc:sldMkLst>
          <pc:docMk/>
          <pc:sldMk cId="241633087" sldId="541"/>
        </pc:sldMkLst>
      </pc:sldChg>
      <pc:sldChg chg="add">
        <pc:chgData name="Qu, Chengyi" userId="9f02c3db-5b00-4063-9ad4-7cdd84fdd2bb" providerId="ADAL" clId="{40DA2972-A98B-4CC6-8173-29DD4D020A8B}" dt="2024-01-23T16:08:41.926" v="1"/>
        <pc:sldMkLst>
          <pc:docMk/>
          <pc:sldMk cId="3432007034" sldId="542"/>
        </pc:sldMkLst>
      </pc:sldChg>
      <pc:sldChg chg="add">
        <pc:chgData name="Qu, Chengyi" userId="9f02c3db-5b00-4063-9ad4-7cdd84fdd2bb" providerId="ADAL" clId="{40DA2972-A98B-4CC6-8173-29DD4D020A8B}" dt="2024-01-23T16:08:41.926" v="1"/>
        <pc:sldMkLst>
          <pc:docMk/>
          <pc:sldMk cId="4116735451" sldId="544"/>
        </pc:sldMkLst>
      </pc:sldChg>
      <pc:sldChg chg="add">
        <pc:chgData name="Qu, Chengyi" userId="9f02c3db-5b00-4063-9ad4-7cdd84fdd2bb" providerId="ADAL" clId="{40DA2972-A98B-4CC6-8173-29DD4D020A8B}" dt="2024-01-23T16:08:41.926" v="1"/>
        <pc:sldMkLst>
          <pc:docMk/>
          <pc:sldMk cId="1000422387" sldId="545"/>
        </pc:sldMkLst>
      </pc:sldChg>
      <pc:sldChg chg="add">
        <pc:chgData name="Qu, Chengyi" userId="9f02c3db-5b00-4063-9ad4-7cdd84fdd2bb" providerId="ADAL" clId="{40DA2972-A98B-4CC6-8173-29DD4D020A8B}" dt="2024-01-23T16:08:41.926" v="1"/>
        <pc:sldMkLst>
          <pc:docMk/>
          <pc:sldMk cId="2219223856" sldId="548"/>
        </pc:sldMkLst>
      </pc:sldChg>
      <pc:sldChg chg="add">
        <pc:chgData name="Qu, Chengyi" userId="9f02c3db-5b00-4063-9ad4-7cdd84fdd2bb" providerId="ADAL" clId="{40DA2972-A98B-4CC6-8173-29DD4D020A8B}" dt="2024-01-23T16:08:41.926" v="1"/>
        <pc:sldMkLst>
          <pc:docMk/>
          <pc:sldMk cId="1983983097" sldId="549"/>
        </pc:sldMkLst>
      </pc:sldChg>
      <pc:sldChg chg="add">
        <pc:chgData name="Qu, Chengyi" userId="9f02c3db-5b00-4063-9ad4-7cdd84fdd2bb" providerId="ADAL" clId="{40DA2972-A98B-4CC6-8173-29DD4D020A8B}" dt="2024-01-23T16:08:41.926" v="1"/>
        <pc:sldMkLst>
          <pc:docMk/>
          <pc:sldMk cId="1656058784" sldId="550"/>
        </pc:sldMkLst>
      </pc:sldChg>
      <pc:sldChg chg="add">
        <pc:chgData name="Qu, Chengyi" userId="9f02c3db-5b00-4063-9ad4-7cdd84fdd2bb" providerId="ADAL" clId="{40DA2972-A98B-4CC6-8173-29DD4D020A8B}" dt="2024-01-23T16:09:05.779" v="2"/>
        <pc:sldMkLst>
          <pc:docMk/>
          <pc:sldMk cId="1159639034" sldId="558"/>
        </pc:sldMkLst>
      </pc:sldChg>
      <pc:sldChg chg="add">
        <pc:chgData name="Qu, Chengyi" userId="9f02c3db-5b00-4063-9ad4-7cdd84fdd2bb" providerId="ADAL" clId="{40DA2972-A98B-4CC6-8173-29DD4D020A8B}" dt="2024-01-23T16:09:05.779" v="2"/>
        <pc:sldMkLst>
          <pc:docMk/>
          <pc:sldMk cId="2144400601" sldId="561"/>
        </pc:sldMkLst>
      </pc:sldChg>
      <pc:sldChg chg="add">
        <pc:chgData name="Qu, Chengyi" userId="9f02c3db-5b00-4063-9ad4-7cdd84fdd2bb" providerId="ADAL" clId="{40DA2972-A98B-4CC6-8173-29DD4D020A8B}" dt="2024-01-23T16:09:05.779" v="2"/>
        <pc:sldMkLst>
          <pc:docMk/>
          <pc:sldMk cId="3040987811" sldId="562"/>
        </pc:sldMkLst>
      </pc:sldChg>
      <pc:sldChg chg="add">
        <pc:chgData name="Qu, Chengyi" userId="9f02c3db-5b00-4063-9ad4-7cdd84fdd2bb" providerId="ADAL" clId="{40DA2972-A98B-4CC6-8173-29DD4D020A8B}" dt="2024-01-23T16:09:05.779" v="2"/>
        <pc:sldMkLst>
          <pc:docMk/>
          <pc:sldMk cId="2023535712" sldId="563"/>
        </pc:sldMkLst>
      </pc:sldChg>
      <pc:sldChg chg="add">
        <pc:chgData name="Qu, Chengyi" userId="9f02c3db-5b00-4063-9ad4-7cdd84fdd2bb" providerId="ADAL" clId="{40DA2972-A98B-4CC6-8173-29DD4D020A8B}" dt="2024-01-23T16:09:05.779" v="2"/>
        <pc:sldMkLst>
          <pc:docMk/>
          <pc:sldMk cId="1902484175" sldId="564"/>
        </pc:sldMkLst>
      </pc:sldChg>
      <pc:sldChg chg="add">
        <pc:chgData name="Qu, Chengyi" userId="9f02c3db-5b00-4063-9ad4-7cdd84fdd2bb" providerId="ADAL" clId="{40DA2972-A98B-4CC6-8173-29DD4D020A8B}" dt="2024-01-23T16:09:05.779" v="2"/>
        <pc:sldMkLst>
          <pc:docMk/>
          <pc:sldMk cId="1123383728" sldId="565"/>
        </pc:sldMkLst>
      </pc:sldChg>
      <pc:sldChg chg="add">
        <pc:chgData name="Qu, Chengyi" userId="9f02c3db-5b00-4063-9ad4-7cdd84fdd2bb" providerId="ADAL" clId="{40DA2972-A98B-4CC6-8173-29DD4D020A8B}" dt="2024-01-23T16:09:05.779" v="2"/>
        <pc:sldMkLst>
          <pc:docMk/>
          <pc:sldMk cId="1561508507" sldId="567"/>
        </pc:sldMkLst>
      </pc:sldChg>
      <pc:sldChg chg="add">
        <pc:chgData name="Qu, Chengyi" userId="9f02c3db-5b00-4063-9ad4-7cdd84fdd2bb" providerId="ADAL" clId="{40DA2972-A98B-4CC6-8173-29DD4D020A8B}" dt="2024-01-23T16:09:05.779" v="2"/>
        <pc:sldMkLst>
          <pc:docMk/>
          <pc:sldMk cId="2530690290" sldId="568"/>
        </pc:sldMkLst>
      </pc:sldChg>
      <pc:sldChg chg="add">
        <pc:chgData name="Qu, Chengyi" userId="9f02c3db-5b00-4063-9ad4-7cdd84fdd2bb" providerId="ADAL" clId="{40DA2972-A98B-4CC6-8173-29DD4D020A8B}" dt="2024-01-23T16:09:05.779" v="2"/>
        <pc:sldMkLst>
          <pc:docMk/>
          <pc:sldMk cId="4208183941" sldId="569"/>
        </pc:sldMkLst>
      </pc:sldChg>
      <pc:sldChg chg="add">
        <pc:chgData name="Qu, Chengyi" userId="9f02c3db-5b00-4063-9ad4-7cdd84fdd2bb" providerId="ADAL" clId="{40DA2972-A98B-4CC6-8173-29DD4D020A8B}" dt="2024-01-23T16:09:05.779" v="2"/>
        <pc:sldMkLst>
          <pc:docMk/>
          <pc:sldMk cId="2475958676" sldId="572"/>
        </pc:sldMkLst>
      </pc:sldChg>
      <pc:sldChg chg="add">
        <pc:chgData name="Qu, Chengyi" userId="9f02c3db-5b00-4063-9ad4-7cdd84fdd2bb" providerId="ADAL" clId="{40DA2972-A98B-4CC6-8173-29DD4D020A8B}" dt="2024-01-23T16:08:03.488" v="0"/>
        <pc:sldMkLst>
          <pc:docMk/>
          <pc:sldMk cId="931983533" sldId="574"/>
        </pc:sldMkLst>
      </pc:sldChg>
      <pc:sldChg chg="add">
        <pc:chgData name="Qu, Chengyi" userId="9f02c3db-5b00-4063-9ad4-7cdd84fdd2bb" providerId="ADAL" clId="{40DA2972-A98B-4CC6-8173-29DD4D020A8B}" dt="2024-01-23T16:08:03.488" v="0"/>
        <pc:sldMkLst>
          <pc:docMk/>
          <pc:sldMk cId="2973974491" sldId="575"/>
        </pc:sldMkLst>
      </pc:sldChg>
      <pc:sldChg chg="add">
        <pc:chgData name="Qu, Chengyi" userId="9f02c3db-5b00-4063-9ad4-7cdd84fdd2bb" providerId="ADAL" clId="{40DA2972-A98B-4CC6-8173-29DD4D020A8B}" dt="2024-01-23T16:08:03.488" v="0"/>
        <pc:sldMkLst>
          <pc:docMk/>
          <pc:sldMk cId="2773092474" sldId="577"/>
        </pc:sldMkLst>
      </pc:sldChg>
      <pc:sldChg chg="add">
        <pc:chgData name="Qu, Chengyi" userId="9f02c3db-5b00-4063-9ad4-7cdd84fdd2bb" providerId="ADAL" clId="{40DA2972-A98B-4CC6-8173-29DD4D020A8B}" dt="2024-01-23T16:08:03.488" v="0"/>
        <pc:sldMkLst>
          <pc:docMk/>
          <pc:sldMk cId="3823017025" sldId="580"/>
        </pc:sldMkLst>
      </pc:sldChg>
      <pc:sldChg chg="add">
        <pc:chgData name="Qu, Chengyi" userId="9f02c3db-5b00-4063-9ad4-7cdd84fdd2bb" providerId="ADAL" clId="{40DA2972-A98B-4CC6-8173-29DD4D020A8B}" dt="2024-01-23T16:08:03.488" v="0"/>
        <pc:sldMkLst>
          <pc:docMk/>
          <pc:sldMk cId="2751195719" sldId="581"/>
        </pc:sldMkLst>
      </pc:sldChg>
      <pc:sldChg chg="add">
        <pc:chgData name="Qu, Chengyi" userId="9f02c3db-5b00-4063-9ad4-7cdd84fdd2bb" providerId="ADAL" clId="{40DA2972-A98B-4CC6-8173-29DD4D020A8B}" dt="2024-01-23T16:08:03.488" v="0"/>
        <pc:sldMkLst>
          <pc:docMk/>
          <pc:sldMk cId="841056664" sldId="588"/>
        </pc:sldMkLst>
      </pc:sldChg>
      <pc:sldChg chg="add">
        <pc:chgData name="Qu, Chengyi" userId="9f02c3db-5b00-4063-9ad4-7cdd84fdd2bb" providerId="ADAL" clId="{40DA2972-A98B-4CC6-8173-29DD4D020A8B}" dt="2024-01-23T16:08:03.488" v="0"/>
        <pc:sldMkLst>
          <pc:docMk/>
          <pc:sldMk cId="2627524992" sldId="592"/>
        </pc:sldMkLst>
      </pc:sldChg>
      <pc:sldChg chg="add">
        <pc:chgData name="Qu, Chengyi" userId="9f02c3db-5b00-4063-9ad4-7cdd84fdd2bb" providerId="ADAL" clId="{40DA2972-A98B-4CC6-8173-29DD4D020A8B}" dt="2024-01-23T16:08:03.488" v="0"/>
        <pc:sldMkLst>
          <pc:docMk/>
          <pc:sldMk cId="2126896477" sldId="593"/>
        </pc:sldMkLst>
      </pc:sldChg>
      <pc:sldChg chg="add">
        <pc:chgData name="Qu, Chengyi" userId="9f02c3db-5b00-4063-9ad4-7cdd84fdd2bb" providerId="ADAL" clId="{40DA2972-A98B-4CC6-8173-29DD4D020A8B}" dt="2024-01-23T16:08:03.488" v="0"/>
        <pc:sldMkLst>
          <pc:docMk/>
          <pc:sldMk cId="4100560959" sldId="597"/>
        </pc:sldMkLst>
      </pc:sldChg>
      <pc:sldChg chg="add">
        <pc:chgData name="Qu, Chengyi" userId="9f02c3db-5b00-4063-9ad4-7cdd84fdd2bb" providerId="ADAL" clId="{40DA2972-A98B-4CC6-8173-29DD4D020A8B}" dt="2024-01-23T16:08:41.926" v="1"/>
        <pc:sldMkLst>
          <pc:docMk/>
          <pc:sldMk cId="874052716" sldId="601"/>
        </pc:sldMkLst>
      </pc:sldChg>
      <pc:sldChg chg="del">
        <pc:chgData name="Qu, Chengyi" userId="9f02c3db-5b00-4063-9ad4-7cdd84fdd2bb" providerId="ADAL" clId="{40DA2972-A98B-4CC6-8173-29DD4D020A8B}" dt="2024-01-23T16:09:10.250" v="3" actId="47"/>
        <pc:sldMkLst>
          <pc:docMk/>
          <pc:sldMk cId="4038715374" sldId="1255"/>
        </pc:sldMkLst>
      </pc:sldChg>
      <pc:sldChg chg="del">
        <pc:chgData name="Qu, Chengyi" userId="9f02c3db-5b00-4063-9ad4-7cdd84fdd2bb" providerId="ADAL" clId="{40DA2972-A98B-4CC6-8173-29DD4D020A8B}" dt="2024-01-23T16:09:10.250" v="3" actId="47"/>
        <pc:sldMkLst>
          <pc:docMk/>
          <pc:sldMk cId="239755599" sldId="1256"/>
        </pc:sldMkLst>
      </pc:sldChg>
      <pc:sldChg chg="add">
        <pc:chgData name="Qu, Chengyi" userId="9f02c3db-5b00-4063-9ad4-7cdd84fdd2bb" providerId="ADAL" clId="{40DA2972-A98B-4CC6-8173-29DD4D020A8B}" dt="2024-01-23T16:08:41.926" v="1"/>
        <pc:sldMkLst>
          <pc:docMk/>
          <pc:sldMk cId="631722137" sldId="1257"/>
        </pc:sldMkLst>
      </pc:sldChg>
      <pc:sldChg chg="add">
        <pc:chgData name="Qu, Chengyi" userId="9f02c3db-5b00-4063-9ad4-7cdd84fdd2bb" providerId="ADAL" clId="{40DA2972-A98B-4CC6-8173-29DD4D020A8B}" dt="2024-01-23T16:08:03.488" v="0"/>
        <pc:sldMkLst>
          <pc:docMk/>
          <pc:sldMk cId="3723888393" sldId="1267"/>
        </pc:sldMkLst>
      </pc:sldChg>
      <pc:sldChg chg="add">
        <pc:chgData name="Qu, Chengyi" userId="9f02c3db-5b00-4063-9ad4-7cdd84fdd2bb" providerId="ADAL" clId="{40DA2972-A98B-4CC6-8173-29DD4D020A8B}" dt="2024-01-23T16:08:03.488" v="0"/>
        <pc:sldMkLst>
          <pc:docMk/>
          <pc:sldMk cId="1987491262" sldId="1268"/>
        </pc:sldMkLst>
      </pc:sldChg>
      <pc:sldChg chg="add">
        <pc:chgData name="Qu, Chengyi" userId="9f02c3db-5b00-4063-9ad4-7cdd84fdd2bb" providerId="ADAL" clId="{40DA2972-A98B-4CC6-8173-29DD4D020A8B}" dt="2024-01-23T16:08:03.488" v="0"/>
        <pc:sldMkLst>
          <pc:docMk/>
          <pc:sldMk cId="146617157" sldId="1269"/>
        </pc:sldMkLst>
      </pc:sldChg>
      <pc:sldChg chg="add">
        <pc:chgData name="Qu, Chengyi" userId="9f02c3db-5b00-4063-9ad4-7cdd84fdd2bb" providerId="ADAL" clId="{40DA2972-A98B-4CC6-8173-29DD4D020A8B}" dt="2024-01-23T16:09:05.779" v="2"/>
        <pc:sldMkLst>
          <pc:docMk/>
          <pc:sldMk cId="3318118458" sldId="1270"/>
        </pc:sldMkLst>
      </pc:sldChg>
    </pc:docChg>
  </pc:docChgLst>
  <pc:docChgLst>
    <pc:chgData name="Qu, Chengyi" userId="9f02c3db-5b00-4063-9ad4-7cdd84fdd2bb" providerId="ADAL" clId="{48E4B66C-BC26-4A26-BA4C-17975B3CEA67}"/>
    <pc:docChg chg="undo custSel addSld delSld modSld">
      <pc:chgData name="Qu, Chengyi" userId="9f02c3db-5b00-4063-9ad4-7cdd84fdd2bb" providerId="ADAL" clId="{48E4B66C-BC26-4A26-BA4C-17975B3CEA67}" dt="2024-02-21T01:55:12.085" v="226" actId="20577"/>
      <pc:docMkLst>
        <pc:docMk/>
      </pc:docMkLst>
      <pc:sldChg chg="add del">
        <pc:chgData name="Qu, Chengyi" userId="9f02c3db-5b00-4063-9ad4-7cdd84fdd2bb" providerId="ADAL" clId="{48E4B66C-BC26-4A26-BA4C-17975B3CEA67}" dt="2024-02-21T01:54:12.187" v="147" actId="47"/>
        <pc:sldMkLst>
          <pc:docMk/>
          <pc:sldMk cId="0" sldId="256"/>
        </pc:sldMkLst>
      </pc:sldChg>
      <pc:sldChg chg="modSp mod">
        <pc:chgData name="Qu, Chengyi" userId="9f02c3db-5b00-4063-9ad4-7cdd84fdd2bb" providerId="ADAL" clId="{48E4B66C-BC26-4A26-BA4C-17975B3CEA67}" dt="2024-02-20T14:13:48.208" v="15" actId="20577"/>
        <pc:sldMkLst>
          <pc:docMk/>
          <pc:sldMk cId="553553694" sldId="258"/>
        </pc:sldMkLst>
        <pc:spChg chg="mod">
          <ac:chgData name="Qu, Chengyi" userId="9f02c3db-5b00-4063-9ad4-7cdd84fdd2bb" providerId="ADAL" clId="{48E4B66C-BC26-4A26-BA4C-17975B3CEA67}" dt="2024-02-20T14:13:48.208" v="15" actId="20577"/>
          <ac:spMkLst>
            <pc:docMk/>
            <pc:sldMk cId="553553694" sldId="258"/>
            <ac:spMk id="3" creationId="{C74AC5A7-CF21-681C-AD2A-CAFD76C83228}"/>
          </ac:spMkLst>
        </pc:spChg>
      </pc:sldChg>
      <pc:sldChg chg="add del">
        <pc:chgData name="Qu, Chengyi" userId="9f02c3db-5b00-4063-9ad4-7cdd84fdd2bb" providerId="ADAL" clId="{48E4B66C-BC26-4A26-BA4C-17975B3CEA67}" dt="2024-02-21T01:48:57.334" v="67" actId="47"/>
        <pc:sldMkLst>
          <pc:docMk/>
          <pc:sldMk cId="1990146364" sldId="259"/>
        </pc:sldMkLst>
      </pc:sldChg>
      <pc:sldChg chg="add">
        <pc:chgData name="Qu, Chengyi" userId="9f02c3db-5b00-4063-9ad4-7cdd84fdd2bb" providerId="ADAL" clId="{48E4B66C-BC26-4A26-BA4C-17975B3CEA67}" dt="2024-02-21T01:48:49.954" v="52"/>
        <pc:sldMkLst>
          <pc:docMk/>
          <pc:sldMk cId="1672428454" sldId="260"/>
        </pc:sldMkLst>
      </pc:sldChg>
      <pc:sldChg chg="del">
        <pc:chgData name="Qu, Chengyi" userId="9f02c3db-5b00-4063-9ad4-7cdd84fdd2bb" providerId="ADAL" clId="{48E4B66C-BC26-4A26-BA4C-17975B3CEA67}" dt="2024-02-21T00:05:42.125" v="19" actId="47"/>
        <pc:sldMkLst>
          <pc:docMk/>
          <pc:sldMk cId="0" sldId="261"/>
        </pc:sldMkLst>
      </pc:sldChg>
      <pc:sldChg chg="modSp add del modNotes">
        <pc:chgData name="Qu, Chengyi" userId="9f02c3db-5b00-4063-9ad4-7cdd84fdd2bb" providerId="ADAL" clId="{48E4B66C-BC26-4A26-BA4C-17975B3CEA67}" dt="2024-02-21T01:54:01.235" v="145" actId="47"/>
        <pc:sldMkLst>
          <pc:docMk/>
          <pc:sldMk cId="0" sldId="262"/>
        </pc:sldMkLst>
        <pc:spChg chg="mod">
          <ac:chgData name="Qu, Chengyi" userId="9f02c3db-5b00-4063-9ad4-7cdd84fdd2bb" providerId="ADAL" clId="{48E4B66C-BC26-4A26-BA4C-17975B3CEA67}" dt="2024-02-21T01:53:35.023" v="133"/>
          <ac:spMkLst>
            <pc:docMk/>
            <pc:sldMk cId="0" sldId="262"/>
            <ac:spMk id="240" creationId="{00000000-0000-0000-0000-000000000000}"/>
          </ac:spMkLst>
        </pc:spChg>
      </pc:sldChg>
      <pc:sldChg chg="modSp add del modNotes">
        <pc:chgData name="Qu, Chengyi" userId="9f02c3db-5b00-4063-9ad4-7cdd84fdd2bb" providerId="ADAL" clId="{48E4B66C-BC26-4A26-BA4C-17975B3CEA67}" dt="2024-02-21T01:53:35.023" v="133"/>
        <pc:sldMkLst>
          <pc:docMk/>
          <pc:sldMk cId="0" sldId="263"/>
        </pc:sldMkLst>
        <pc:spChg chg="mod">
          <ac:chgData name="Qu, Chengyi" userId="9f02c3db-5b00-4063-9ad4-7cdd84fdd2bb" providerId="ADAL" clId="{48E4B66C-BC26-4A26-BA4C-17975B3CEA67}" dt="2024-02-21T01:53:35.023" v="133"/>
          <ac:spMkLst>
            <pc:docMk/>
            <pc:sldMk cId="0" sldId="263"/>
            <ac:spMk id="262" creationId="{00000000-0000-0000-0000-000000000000}"/>
          </ac:spMkLst>
        </pc:spChg>
      </pc:sldChg>
      <pc:sldChg chg="del">
        <pc:chgData name="Qu, Chengyi" userId="9f02c3db-5b00-4063-9ad4-7cdd84fdd2bb" providerId="ADAL" clId="{48E4B66C-BC26-4A26-BA4C-17975B3CEA67}" dt="2024-02-21T00:05:47.188" v="22" actId="47"/>
        <pc:sldMkLst>
          <pc:docMk/>
          <pc:sldMk cId="0" sldId="264"/>
        </pc:sldMkLst>
      </pc:sldChg>
      <pc:sldChg chg="del">
        <pc:chgData name="Qu, Chengyi" userId="9f02c3db-5b00-4063-9ad4-7cdd84fdd2bb" providerId="ADAL" clId="{48E4B66C-BC26-4A26-BA4C-17975B3CEA67}" dt="2024-02-21T00:05:47.652" v="23" actId="47"/>
        <pc:sldMkLst>
          <pc:docMk/>
          <pc:sldMk cId="0" sldId="265"/>
        </pc:sldMkLst>
      </pc:sldChg>
      <pc:sldChg chg="add del">
        <pc:chgData name="Qu, Chengyi" userId="9f02c3db-5b00-4063-9ad4-7cdd84fdd2bb" providerId="ADAL" clId="{48E4B66C-BC26-4A26-BA4C-17975B3CEA67}" dt="2024-02-21T01:49:06.621" v="73" actId="47"/>
        <pc:sldMkLst>
          <pc:docMk/>
          <pc:sldMk cId="4236835058" sldId="266"/>
        </pc:sldMkLst>
      </pc:sldChg>
      <pc:sldChg chg="add del">
        <pc:chgData name="Qu, Chengyi" userId="9f02c3db-5b00-4063-9ad4-7cdd84fdd2bb" providerId="ADAL" clId="{48E4B66C-BC26-4A26-BA4C-17975B3CEA67}" dt="2024-02-21T01:49:10.944" v="75" actId="47"/>
        <pc:sldMkLst>
          <pc:docMk/>
          <pc:sldMk cId="2712866180" sldId="267"/>
        </pc:sldMkLst>
      </pc:sldChg>
      <pc:sldChg chg="add">
        <pc:chgData name="Qu, Chengyi" userId="9f02c3db-5b00-4063-9ad4-7cdd84fdd2bb" providerId="ADAL" clId="{48E4B66C-BC26-4A26-BA4C-17975B3CEA67}" dt="2024-02-21T01:48:49.954" v="52"/>
        <pc:sldMkLst>
          <pc:docMk/>
          <pc:sldMk cId="1180261676" sldId="268"/>
        </pc:sldMkLst>
      </pc:sldChg>
      <pc:sldChg chg="add del">
        <pc:chgData name="Qu, Chengyi" userId="9f02c3db-5b00-4063-9ad4-7cdd84fdd2bb" providerId="ADAL" clId="{48E4B66C-BC26-4A26-BA4C-17975B3CEA67}" dt="2024-02-21T01:49:26.393" v="78" actId="47"/>
        <pc:sldMkLst>
          <pc:docMk/>
          <pc:sldMk cId="1026168530" sldId="274"/>
        </pc:sldMkLst>
      </pc:sldChg>
      <pc:sldChg chg="add del">
        <pc:chgData name="Qu, Chengyi" userId="9f02c3db-5b00-4063-9ad4-7cdd84fdd2bb" providerId="ADAL" clId="{48E4B66C-BC26-4A26-BA4C-17975B3CEA67}" dt="2024-02-21T01:49:27.903" v="79" actId="47"/>
        <pc:sldMkLst>
          <pc:docMk/>
          <pc:sldMk cId="1305972062" sldId="275"/>
        </pc:sldMkLst>
      </pc:sldChg>
      <pc:sldChg chg="del">
        <pc:chgData name="Qu, Chengyi" userId="9f02c3db-5b00-4063-9ad4-7cdd84fdd2bb" providerId="ADAL" clId="{48E4B66C-BC26-4A26-BA4C-17975B3CEA67}" dt="2024-02-21T00:06:41.668" v="31" actId="47"/>
        <pc:sldMkLst>
          <pc:docMk/>
          <pc:sldMk cId="0" sldId="276"/>
        </pc:sldMkLst>
      </pc:sldChg>
      <pc:sldChg chg="add del">
        <pc:chgData name="Qu, Chengyi" userId="9f02c3db-5b00-4063-9ad4-7cdd84fdd2bb" providerId="ADAL" clId="{48E4B66C-BC26-4A26-BA4C-17975B3CEA67}" dt="2024-02-21T01:49:29.245" v="80" actId="47"/>
        <pc:sldMkLst>
          <pc:docMk/>
          <pc:sldMk cId="2242056526" sldId="276"/>
        </pc:sldMkLst>
      </pc:sldChg>
      <pc:sldChg chg="del">
        <pc:chgData name="Qu, Chengyi" userId="9f02c3db-5b00-4063-9ad4-7cdd84fdd2bb" providerId="ADAL" clId="{48E4B66C-BC26-4A26-BA4C-17975B3CEA67}" dt="2024-02-21T01:46:49.869" v="33" actId="47"/>
        <pc:sldMkLst>
          <pc:docMk/>
          <pc:sldMk cId="3898509048" sldId="277"/>
        </pc:sldMkLst>
      </pc:sldChg>
      <pc:sldChg chg="del">
        <pc:chgData name="Qu, Chengyi" userId="9f02c3db-5b00-4063-9ad4-7cdd84fdd2bb" providerId="ADAL" clId="{48E4B66C-BC26-4A26-BA4C-17975B3CEA67}" dt="2024-02-21T01:46:51.566" v="35" actId="47"/>
        <pc:sldMkLst>
          <pc:docMk/>
          <pc:sldMk cId="1924723056" sldId="278"/>
        </pc:sldMkLst>
      </pc:sldChg>
      <pc:sldChg chg="add del">
        <pc:chgData name="Qu, Chengyi" userId="9f02c3db-5b00-4063-9ad4-7cdd84fdd2bb" providerId="ADAL" clId="{48E4B66C-BC26-4A26-BA4C-17975B3CEA67}" dt="2024-02-21T01:51:42.260" v="110" actId="47"/>
        <pc:sldMkLst>
          <pc:docMk/>
          <pc:sldMk cId="3926442091" sldId="278"/>
        </pc:sldMkLst>
      </pc:sldChg>
      <pc:sldChg chg="add">
        <pc:chgData name="Qu, Chengyi" userId="9f02c3db-5b00-4063-9ad4-7cdd84fdd2bb" providerId="ADAL" clId="{48E4B66C-BC26-4A26-BA4C-17975B3CEA67}" dt="2024-02-21T01:48:49.954" v="52"/>
        <pc:sldMkLst>
          <pc:docMk/>
          <pc:sldMk cId="1552594960" sldId="279"/>
        </pc:sldMkLst>
      </pc:sldChg>
      <pc:sldChg chg="del">
        <pc:chgData name="Qu, Chengyi" userId="9f02c3db-5b00-4063-9ad4-7cdd84fdd2bb" providerId="ADAL" clId="{48E4B66C-BC26-4A26-BA4C-17975B3CEA67}" dt="2024-02-21T01:46:50.870" v="34" actId="47"/>
        <pc:sldMkLst>
          <pc:docMk/>
          <pc:sldMk cId="3176002795" sldId="279"/>
        </pc:sldMkLst>
      </pc:sldChg>
      <pc:sldChg chg="add">
        <pc:chgData name="Qu, Chengyi" userId="9f02c3db-5b00-4063-9ad4-7cdd84fdd2bb" providerId="ADAL" clId="{48E4B66C-BC26-4A26-BA4C-17975B3CEA67}" dt="2024-02-21T01:48:49.954" v="52"/>
        <pc:sldMkLst>
          <pc:docMk/>
          <pc:sldMk cId="1989998856" sldId="280"/>
        </pc:sldMkLst>
      </pc:sldChg>
      <pc:sldChg chg="add del">
        <pc:chgData name="Qu, Chengyi" userId="9f02c3db-5b00-4063-9ad4-7cdd84fdd2bb" providerId="ADAL" clId="{48E4B66C-BC26-4A26-BA4C-17975B3CEA67}" dt="2024-02-21T00:06:30.840" v="29" actId="47"/>
        <pc:sldMkLst>
          <pc:docMk/>
          <pc:sldMk cId="3925861337" sldId="280"/>
        </pc:sldMkLst>
      </pc:sldChg>
      <pc:sldChg chg="add del">
        <pc:chgData name="Qu, Chengyi" userId="9f02c3db-5b00-4063-9ad4-7cdd84fdd2bb" providerId="ADAL" clId="{48E4B66C-BC26-4A26-BA4C-17975B3CEA67}" dt="2024-02-21T00:06:27.637" v="27" actId="47"/>
        <pc:sldMkLst>
          <pc:docMk/>
          <pc:sldMk cId="2836295078" sldId="282"/>
        </pc:sldMkLst>
      </pc:sldChg>
      <pc:sldChg chg="add">
        <pc:chgData name="Qu, Chengyi" userId="9f02c3db-5b00-4063-9ad4-7cdd84fdd2bb" providerId="ADAL" clId="{48E4B66C-BC26-4A26-BA4C-17975B3CEA67}" dt="2024-02-21T01:48:49.954" v="52"/>
        <pc:sldMkLst>
          <pc:docMk/>
          <pc:sldMk cId="1350622502" sldId="302"/>
        </pc:sldMkLst>
      </pc:sldChg>
      <pc:sldChg chg="add del">
        <pc:chgData name="Qu, Chengyi" userId="9f02c3db-5b00-4063-9ad4-7cdd84fdd2bb" providerId="ADAL" clId="{48E4B66C-BC26-4A26-BA4C-17975B3CEA67}" dt="2024-02-21T01:49:15.959" v="76" actId="47"/>
        <pc:sldMkLst>
          <pc:docMk/>
          <pc:sldMk cId="3696353953" sldId="303"/>
        </pc:sldMkLst>
      </pc:sldChg>
      <pc:sldChg chg="add del">
        <pc:chgData name="Qu, Chengyi" userId="9f02c3db-5b00-4063-9ad4-7cdd84fdd2bb" providerId="ADAL" clId="{48E4B66C-BC26-4A26-BA4C-17975B3CEA67}" dt="2024-02-21T01:49:17.381" v="77" actId="47"/>
        <pc:sldMkLst>
          <pc:docMk/>
          <pc:sldMk cId="2713426596" sldId="304"/>
        </pc:sldMkLst>
      </pc:sldChg>
      <pc:sldChg chg="add">
        <pc:chgData name="Qu, Chengyi" userId="9f02c3db-5b00-4063-9ad4-7cdd84fdd2bb" providerId="ADAL" clId="{48E4B66C-BC26-4A26-BA4C-17975B3CEA67}" dt="2024-02-21T01:48:49.954" v="52"/>
        <pc:sldMkLst>
          <pc:docMk/>
          <pc:sldMk cId="2387288212" sldId="305"/>
        </pc:sldMkLst>
      </pc:sldChg>
      <pc:sldChg chg="add">
        <pc:chgData name="Qu, Chengyi" userId="9f02c3db-5b00-4063-9ad4-7cdd84fdd2bb" providerId="ADAL" clId="{48E4B66C-BC26-4A26-BA4C-17975B3CEA67}" dt="2024-02-21T01:48:49.954" v="52"/>
        <pc:sldMkLst>
          <pc:docMk/>
          <pc:sldMk cId="3887296429" sldId="306"/>
        </pc:sldMkLst>
      </pc:sldChg>
      <pc:sldChg chg="modSp add mod">
        <pc:chgData name="Qu, Chengyi" userId="9f02c3db-5b00-4063-9ad4-7cdd84fdd2bb" providerId="ADAL" clId="{48E4B66C-BC26-4A26-BA4C-17975B3CEA67}" dt="2024-02-21T01:48:50.185" v="56" actId="27636"/>
        <pc:sldMkLst>
          <pc:docMk/>
          <pc:sldMk cId="4081942817" sldId="309"/>
        </pc:sldMkLst>
        <pc:spChg chg="mod">
          <ac:chgData name="Qu, Chengyi" userId="9f02c3db-5b00-4063-9ad4-7cdd84fdd2bb" providerId="ADAL" clId="{48E4B66C-BC26-4A26-BA4C-17975B3CEA67}" dt="2024-02-21T01:48:50.185" v="56" actId="27636"/>
          <ac:spMkLst>
            <pc:docMk/>
            <pc:sldMk cId="4081942817" sldId="309"/>
            <ac:spMk id="3" creationId="{00000000-0000-0000-0000-000000000000}"/>
          </ac:spMkLst>
        </pc:spChg>
      </pc:sldChg>
      <pc:sldChg chg="add">
        <pc:chgData name="Qu, Chengyi" userId="9f02c3db-5b00-4063-9ad4-7cdd84fdd2bb" providerId="ADAL" clId="{48E4B66C-BC26-4A26-BA4C-17975B3CEA67}" dt="2024-02-21T01:48:49.954" v="52"/>
        <pc:sldMkLst>
          <pc:docMk/>
          <pc:sldMk cId="4266121674" sldId="310"/>
        </pc:sldMkLst>
      </pc:sldChg>
      <pc:sldChg chg="modSp add mod">
        <pc:chgData name="Qu, Chengyi" userId="9f02c3db-5b00-4063-9ad4-7cdd84fdd2bb" providerId="ADAL" clId="{48E4B66C-BC26-4A26-BA4C-17975B3CEA67}" dt="2024-02-21T01:48:50.213" v="58" actId="27636"/>
        <pc:sldMkLst>
          <pc:docMk/>
          <pc:sldMk cId="397340874" sldId="311"/>
        </pc:sldMkLst>
        <pc:spChg chg="mod">
          <ac:chgData name="Qu, Chengyi" userId="9f02c3db-5b00-4063-9ad4-7cdd84fdd2bb" providerId="ADAL" clId="{48E4B66C-BC26-4A26-BA4C-17975B3CEA67}" dt="2024-02-21T01:48:50.213" v="58" actId="27636"/>
          <ac:spMkLst>
            <pc:docMk/>
            <pc:sldMk cId="397340874" sldId="311"/>
            <ac:spMk id="3" creationId="{00000000-0000-0000-0000-000000000000}"/>
          </ac:spMkLst>
        </pc:spChg>
      </pc:sldChg>
      <pc:sldChg chg="modSp add mod">
        <pc:chgData name="Qu, Chengyi" userId="9f02c3db-5b00-4063-9ad4-7cdd84fdd2bb" providerId="ADAL" clId="{48E4B66C-BC26-4A26-BA4C-17975B3CEA67}" dt="2024-02-21T01:48:50.201" v="57" actId="27636"/>
        <pc:sldMkLst>
          <pc:docMk/>
          <pc:sldMk cId="1891869304" sldId="312"/>
        </pc:sldMkLst>
        <pc:spChg chg="mod">
          <ac:chgData name="Qu, Chengyi" userId="9f02c3db-5b00-4063-9ad4-7cdd84fdd2bb" providerId="ADAL" clId="{48E4B66C-BC26-4A26-BA4C-17975B3CEA67}" dt="2024-02-21T01:48:50.201" v="57" actId="27636"/>
          <ac:spMkLst>
            <pc:docMk/>
            <pc:sldMk cId="1891869304" sldId="312"/>
            <ac:spMk id="3" creationId="{00000000-0000-0000-0000-000000000000}"/>
          </ac:spMkLst>
        </pc:spChg>
      </pc:sldChg>
      <pc:sldChg chg="modSp add mod">
        <pc:chgData name="Qu, Chengyi" userId="9f02c3db-5b00-4063-9ad4-7cdd84fdd2bb" providerId="ADAL" clId="{48E4B66C-BC26-4A26-BA4C-17975B3CEA67}" dt="2024-02-21T01:48:50.223" v="59" actId="27636"/>
        <pc:sldMkLst>
          <pc:docMk/>
          <pc:sldMk cId="2140572250" sldId="313"/>
        </pc:sldMkLst>
        <pc:spChg chg="mod">
          <ac:chgData name="Qu, Chengyi" userId="9f02c3db-5b00-4063-9ad4-7cdd84fdd2bb" providerId="ADAL" clId="{48E4B66C-BC26-4A26-BA4C-17975B3CEA67}" dt="2024-02-21T01:48:50.223" v="59" actId="27636"/>
          <ac:spMkLst>
            <pc:docMk/>
            <pc:sldMk cId="2140572250" sldId="313"/>
            <ac:spMk id="3" creationId="{00000000-0000-0000-0000-000000000000}"/>
          </ac:spMkLst>
        </pc:spChg>
      </pc:sldChg>
      <pc:sldChg chg="add">
        <pc:chgData name="Qu, Chengyi" userId="9f02c3db-5b00-4063-9ad4-7cdd84fdd2bb" providerId="ADAL" clId="{48E4B66C-BC26-4A26-BA4C-17975B3CEA67}" dt="2024-02-21T01:48:49.954" v="52"/>
        <pc:sldMkLst>
          <pc:docMk/>
          <pc:sldMk cId="2771919027" sldId="315"/>
        </pc:sldMkLst>
      </pc:sldChg>
      <pc:sldChg chg="add">
        <pc:chgData name="Qu, Chengyi" userId="9f02c3db-5b00-4063-9ad4-7cdd84fdd2bb" providerId="ADAL" clId="{48E4B66C-BC26-4A26-BA4C-17975B3CEA67}" dt="2024-02-21T01:48:49.954" v="52"/>
        <pc:sldMkLst>
          <pc:docMk/>
          <pc:sldMk cId="2610447627" sldId="317"/>
        </pc:sldMkLst>
      </pc:sldChg>
      <pc:sldChg chg="modSp add mod">
        <pc:chgData name="Qu, Chengyi" userId="9f02c3db-5b00-4063-9ad4-7cdd84fdd2bb" providerId="ADAL" clId="{48E4B66C-BC26-4A26-BA4C-17975B3CEA67}" dt="2024-02-21T01:48:50.239" v="60" actId="27636"/>
        <pc:sldMkLst>
          <pc:docMk/>
          <pc:sldMk cId="1554699303" sldId="318"/>
        </pc:sldMkLst>
        <pc:spChg chg="mod">
          <ac:chgData name="Qu, Chengyi" userId="9f02c3db-5b00-4063-9ad4-7cdd84fdd2bb" providerId="ADAL" clId="{48E4B66C-BC26-4A26-BA4C-17975B3CEA67}" dt="2024-02-21T01:48:50.239" v="60" actId="27636"/>
          <ac:spMkLst>
            <pc:docMk/>
            <pc:sldMk cId="1554699303" sldId="318"/>
            <ac:spMk id="3" creationId="{00000000-0000-0000-0000-000000000000}"/>
          </ac:spMkLst>
        </pc:spChg>
      </pc:sldChg>
      <pc:sldChg chg="modSp add mod">
        <pc:chgData name="Qu, Chengyi" userId="9f02c3db-5b00-4063-9ad4-7cdd84fdd2bb" providerId="ADAL" clId="{48E4B66C-BC26-4A26-BA4C-17975B3CEA67}" dt="2024-02-21T01:48:50.250" v="61" actId="27636"/>
        <pc:sldMkLst>
          <pc:docMk/>
          <pc:sldMk cId="4261292706" sldId="319"/>
        </pc:sldMkLst>
        <pc:spChg chg="mod">
          <ac:chgData name="Qu, Chengyi" userId="9f02c3db-5b00-4063-9ad4-7cdd84fdd2bb" providerId="ADAL" clId="{48E4B66C-BC26-4A26-BA4C-17975B3CEA67}" dt="2024-02-21T01:48:50.250" v="61" actId="27636"/>
          <ac:spMkLst>
            <pc:docMk/>
            <pc:sldMk cId="4261292706" sldId="319"/>
            <ac:spMk id="3" creationId="{00000000-0000-0000-0000-000000000000}"/>
          </ac:spMkLst>
        </pc:spChg>
      </pc:sldChg>
      <pc:sldChg chg="add">
        <pc:chgData name="Qu, Chengyi" userId="9f02c3db-5b00-4063-9ad4-7cdd84fdd2bb" providerId="ADAL" clId="{48E4B66C-BC26-4A26-BA4C-17975B3CEA67}" dt="2024-02-21T01:48:49.954" v="52"/>
        <pc:sldMkLst>
          <pc:docMk/>
          <pc:sldMk cId="4160575002" sldId="321"/>
        </pc:sldMkLst>
      </pc:sldChg>
      <pc:sldChg chg="modSp add mod">
        <pc:chgData name="Qu, Chengyi" userId="9f02c3db-5b00-4063-9ad4-7cdd84fdd2bb" providerId="ADAL" clId="{48E4B66C-BC26-4A26-BA4C-17975B3CEA67}" dt="2024-02-21T01:48:50.326" v="63" actId="27636"/>
        <pc:sldMkLst>
          <pc:docMk/>
          <pc:sldMk cId="2042401734" sldId="322"/>
        </pc:sldMkLst>
        <pc:spChg chg="mod">
          <ac:chgData name="Qu, Chengyi" userId="9f02c3db-5b00-4063-9ad4-7cdd84fdd2bb" providerId="ADAL" clId="{48E4B66C-BC26-4A26-BA4C-17975B3CEA67}" dt="2024-02-21T01:48:50.326" v="63" actId="27636"/>
          <ac:spMkLst>
            <pc:docMk/>
            <pc:sldMk cId="2042401734" sldId="322"/>
            <ac:spMk id="3" creationId="{00000000-0000-0000-0000-000000000000}"/>
          </ac:spMkLst>
        </pc:spChg>
      </pc:sldChg>
      <pc:sldChg chg="add">
        <pc:chgData name="Qu, Chengyi" userId="9f02c3db-5b00-4063-9ad4-7cdd84fdd2bb" providerId="ADAL" clId="{48E4B66C-BC26-4A26-BA4C-17975B3CEA67}" dt="2024-02-21T01:48:49.954" v="52"/>
        <pc:sldMkLst>
          <pc:docMk/>
          <pc:sldMk cId="29790647" sldId="323"/>
        </pc:sldMkLst>
      </pc:sldChg>
      <pc:sldChg chg="add">
        <pc:chgData name="Qu, Chengyi" userId="9f02c3db-5b00-4063-9ad4-7cdd84fdd2bb" providerId="ADAL" clId="{48E4B66C-BC26-4A26-BA4C-17975B3CEA67}" dt="2024-02-21T01:48:49.954" v="52"/>
        <pc:sldMkLst>
          <pc:docMk/>
          <pc:sldMk cId="3123380444" sldId="324"/>
        </pc:sldMkLst>
      </pc:sldChg>
      <pc:sldChg chg="add">
        <pc:chgData name="Qu, Chengyi" userId="9f02c3db-5b00-4063-9ad4-7cdd84fdd2bb" providerId="ADAL" clId="{48E4B66C-BC26-4A26-BA4C-17975B3CEA67}" dt="2024-02-21T01:48:49.954" v="52"/>
        <pc:sldMkLst>
          <pc:docMk/>
          <pc:sldMk cId="1014335648" sldId="325"/>
        </pc:sldMkLst>
      </pc:sldChg>
      <pc:sldChg chg="add del">
        <pc:chgData name="Qu, Chengyi" userId="9f02c3db-5b00-4063-9ad4-7cdd84fdd2bb" providerId="ADAL" clId="{48E4B66C-BC26-4A26-BA4C-17975B3CEA67}" dt="2024-02-21T01:50:36.019" v="94" actId="47"/>
        <pc:sldMkLst>
          <pc:docMk/>
          <pc:sldMk cId="1332023612" sldId="326"/>
        </pc:sldMkLst>
      </pc:sldChg>
      <pc:sldChg chg="del">
        <pc:chgData name="Qu, Chengyi" userId="9f02c3db-5b00-4063-9ad4-7cdd84fdd2bb" providerId="ADAL" clId="{48E4B66C-BC26-4A26-BA4C-17975B3CEA67}" dt="2024-02-21T01:47:15.952" v="39" actId="47"/>
        <pc:sldMkLst>
          <pc:docMk/>
          <pc:sldMk cId="609338534" sldId="349"/>
        </pc:sldMkLst>
      </pc:sldChg>
      <pc:sldChg chg="add del">
        <pc:chgData name="Qu, Chengyi" userId="9f02c3db-5b00-4063-9ad4-7cdd84fdd2bb" providerId="ADAL" clId="{48E4B66C-BC26-4A26-BA4C-17975B3CEA67}" dt="2024-02-21T01:50:36.647" v="95" actId="47"/>
        <pc:sldMkLst>
          <pc:docMk/>
          <pc:sldMk cId="3737461284" sldId="360"/>
        </pc:sldMkLst>
      </pc:sldChg>
      <pc:sldChg chg="add del">
        <pc:chgData name="Qu, Chengyi" userId="9f02c3db-5b00-4063-9ad4-7cdd84fdd2bb" providerId="ADAL" clId="{48E4B66C-BC26-4A26-BA4C-17975B3CEA67}" dt="2024-02-21T01:50:37.327" v="96" actId="47"/>
        <pc:sldMkLst>
          <pc:docMk/>
          <pc:sldMk cId="2347205576" sldId="361"/>
        </pc:sldMkLst>
      </pc:sldChg>
      <pc:sldChg chg="add del">
        <pc:chgData name="Qu, Chengyi" userId="9f02c3db-5b00-4063-9ad4-7cdd84fdd2bb" providerId="ADAL" clId="{48E4B66C-BC26-4A26-BA4C-17975B3CEA67}" dt="2024-02-21T01:50:41.811" v="97" actId="47"/>
        <pc:sldMkLst>
          <pc:docMk/>
          <pc:sldMk cId="309228740" sldId="362"/>
        </pc:sldMkLst>
      </pc:sldChg>
      <pc:sldChg chg="add del">
        <pc:chgData name="Qu, Chengyi" userId="9f02c3db-5b00-4063-9ad4-7cdd84fdd2bb" providerId="ADAL" clId="{48E4B66C-BC26-4A26-BA4C-17975B3CEA67}" dt="2024-02-21T01:50:57.899" v="100" actId="47"/>
        <pc:sldMkLst>
          <pc:docMk/>
          <pc:sldMk cId="1217450473" sldId="367"/>
        </pc:sldMkLst>
      </pc:sldChg>
      <pc:sldChg chg="add">
        <pc:chgData name="Qu, Chengyi" userId="9f02c3db-5b00-4063-9ad4-7cdd84fdd2bb" providerId="ADAL" clId="{48E4B66C-BC26-4A26-BA4C-17975B3CEA67}" dt="2024-02-21T01:48:49.954" v="52"/>
        <pc:sldMkLst>
          <pc:docMk/>
          <pc:sldMk cId="178958858" sldId="371"/>
        </pc:sldMkLst>
      </pc:sldChg>
      <pc:sldChg chg="add">
        <pc:chgData name="Qu, Chengyi" userId="9f02c3db-5b00-4063-9ad4-7cdd84fdd2bb" providerId="ADAL" clId="{48E4B66C-BC26-4A26-BA4C-17975B3CEA67}" dt="2024-02-21T01:48:49.954" v="52"/>
        <pc:sldMkLst>
          <pc:docMk/>
          <pc:sldMk cId="2316534037" sldId="374"/>
        </pc:sldMkLst>
      </pc:sldChg>
      <pc:sldChg chg="add">
        <pc:chgData name="Qu, Chengyi" userId="9f02c3db-5b00-4063-9ad4-7cdd84fdd2bb" providerId="ADAL" clId="{48E4B66C-BC26-4A26-BA4C-17975B3CEA67}" dt="2024-02-21T01:53:35.023" v="133"/>
        <pc:sldMkLst>
          <pc:docMk/>
          <pc:sldMk cId="1765183426" sldId="375"/>
        </pc:sldMkLst>
      </pc:sldChg>
      <pc:sldChg chg="add del">
        <pc:chgData name="Qu, Chengyi" userId="9f02c3db-5b00-4063-9ad4-7cdd84fdd2bb" providerId="ADAL" clId="{48E4B66C-BC26-4A26-BA4C-17975B3CEA67}" dt="2024-02-21T01:53:43.430" v="142" actId="47"/>
        <pc:sldMkLst>
          <pc:docMk/>
          <pc:sldMk cId="874442202" sldId="378"/>
        </pc:sldMkLst>
      </pc:sldChg>
      <pc:sldChg chg="add">
        <pc:chgData name="Qu, Chengyi" userId="9f02c3db-5b00-4063-9ad4-7cdd84fdd2bb" providerId="ADAL" clId="{48E4B66C-BC26-4A26-BA4C-17975B3CEA67}" dt="2024-02-21T01:48:49.954" v="52"/>
        <pc:sldMkLst>
          <pc:docMk/>
          <pc:sldMk cId="1419336903" sldId="382"/>
        </pc:sldMkLst>
      </pc:sldChg>
      <pc:sldChg chg="add del">
        <pc:chgData name="Qu, Chengyi" userId="9f02c3db-5b00-4063-9ad4-7cdd84fdd2bb" providerId="ADAL" clId="{48E4B66C-BC26-4A26-BA4C-17975B3CEA67}" dt="2024-02-21T01:50:55.188" v="98" actId="47"/>
        <pc:sldMkLst>
          <pc:docMk/>
          <pc:sldMk cId="3370047568" sldId="383"/>
        </pc:sldMkLst>
      </pc:sldChg>
      <pc:sldChg chg="add del">
        <pc:chgData name="Qu, Chengyi" userId="9f02c3db-5b00-4063-9ad4-7cdd84fdd2bb" providerId="ADAL" clId="{48E4B66C-BC26-4A26-BA4C-17975B3CEA67}" dt="2024-02-21T01:50:55.855" v="99" actId="47"/>
        <pc:sldMkLst>
          <pc:docMk/>
          <pc:sldMk cId="2055057035" sldId="384"/>
        </pc:sldMkLst>
      </pc:sldChg>
      <pc:sldChg chg="add">
        <pc:chgData name="Qu, Chengyi" userId="9f02c3db-5b00-4063-9ad4-7cdd84fdd2bb" providerId="ADAL" clId="{48E4B66C-BC26-4A26-BA4C-17975B3CEA67}" dt="2024-02-21T01:53:35.023" v="133"/>
        <pc:sldMkLst>
          <pc:docMk/>
          <pc:sldMk cId="401799665" sldId="385"/>
        </pc:sldMkLst>
      </pc:sldChg>
      <pc:sldChg chg="add del">
        <pc:chgData name="Qu, Chengyi" userId="9f02c3db-5b00-4063-9ad4-7cdd84fdd2bb" providerId="ADAL" clId="{48E4B66C-BC26-4A26-BA4C-17975B3CEA67}" dt="2024-02-21T01:50:59.214" v="101" actId="47"/>
        <pc:sldMkLst>
          <pc:docMk/>
          <pc:sldMk cId="2640340070" sldId="385"/>
        </pc:sldMkLst>
      </pc:sldChg>
      <pc:sldChg chg="add">
        <pc:chgData name="Qu, Chengyi" userId="9f02c3db-5b00-4063-9ad4-7cdd84fdd2bb" providerId="ADAL" clId="{48E4B66C-BC26-4A26-BA4C-17975B3CEA67}" dt="2024-02-21T01:48:49.954" v="52"/>
        <pc:sldMkLst>
          <pc:docMk/>
          <pc:sldMk cId="2993049085" sldId="386"/>
        </pc:sldMkLst>
      </pc:sldChg>
      <pc:sldChg chg="add">
        <pc:chgData name="Qu, Chengyi" userId="9f02c3db-5b00-4063-9ad4-7cdd84fdd2bb" providerId="ADAL" clId="{48E4B66C-BC26-4A26-BA4C-17975B3CEA67}" dt="2024-02-21T01:48:49.954" v="52"/>
        <pc:sldMkLst>
          <pc:docMk/>
          <pc:sldMk cId="1540118003" sldId="387"/>
        </pc:sldMkLst>
      </pc:sldChg>
      <pc:sldChg chg="add">
        <pc:chgData name="Qu, Chengyi" userId="9f02c3db-5b00-4063-9ad4-7cdd84fdd2bb" providerId="ADAL" clId="{48E4B66C-BC26-4A26-BA4C-17975B3CEA67}" dt="2024-02-21T01:48:49.954" v="52"/>
        <pc:sldMkLst>
          <pc:docMk/>
          <pc:sldMk cId="2294238332" sldId="388"/>
        </pc:sldMkLst>
      </pc:sldChg>
      <pc:sldChg chg="add">
        <pc:chgData name="Qu, Chengyi" userId="9f02c3db-5b00-4063-9ad4-7cdd84fdd2bb" providerId="ADAL" clId="{48E4B66C-BC26-4A26-BA4C-17975B3CEA67}" dt="2024-02-21T01:48:49.954" v="52"/>
        <pc:sldMkLst>
          <pc:docMk/>
          <pc:sldMk cId="3885871552" sldId="389"/>
        </pc:sldMkLst>
      </pc:sldChg>
      <pc:sldChg chg="add">
        <pc:chgData name="Qu, Chengyi" userId="9f02c3db-5b00-4063-9ad4-7cdd84fdd2bb" providerId="ADAL" clId="{48E4B66C-BC26-4A26-BA4C-17975B3CEA67}" dt="2024-02-21T01:48:49.954" v="52"/>
        <pc:sldMkLst>
          <pc:docMk/>
          <pc:sldMk cId="1846400946" sldId="390"/>
        </pc:sldMkLst>
      </pc:sldChg>
      <pc:sldChg chg="del">
        <pc:chgData name="Qu, Chengyi" userId="9f02c3db-5b00-4063-9ad4-7cdd84fdd2bb" providerId="ADAL" clId="{48E4B66C-BC26-4A26-BA4C-17975B3CEA67}" dt="2024-02-21T00:06:37.589" v="30" actId="47"/>
        <pc:sldMkLst>
          <pc:docMk/>
          <pc:sldMk cId="4242966397" sldId="390"/>
        </pc:sldMkLst>
      </pc:sldChg>
      <pc:sldChg chg="add">
        <pc:chgData name="Qu, Chengyi" userId="9f02c3db-5b00-4063-9ad4-7cdd84fdd2bb" providerId="ADAL" clId="{48E4B66C-BC26-4A26-BA4C-17975B3CEA67}" dt="2024-02-21T01:48:49.954" v="52"/>
        <pc:sldMkLst>
          <pc:docMk/>
          <pc:sldMk cId="2515851175" sldId="391"/>
        </pc:sldMkLst>
      </pc:sldChg>
      <pc:sldChg chg="add">
        <pc:chgData name="Qu, Chengyi" userId="9f02c3db-5b00-4063-9ad4-7cdd84fdd2bb" providerId="ADAL" clId="{48E4B66C-BC26-4A26-BA4C-17975B3CEA67}" dt="2024-02-21T01:48:49.954" v="52"/>
        <pc:sldMkLst>
          <pc:docMk/>
          <pc:sldMk cId="31746736" sldId="392"/>
        </pc:sldMkLst>
      </pc:sldChg>
      <pc:sldChg chg="add del">
        <pc:chgData name="Qu, Chengyi" userId="9f02c3db-5b00-4063-9ad4-7cdd84fdd2bb" providerId="ADAL" clId="{48E4B66C-BC26-4A26-BA4C-17975B3CEA67}" dt="2024-02-21T01:51:18.483" v="103" actId="47"/>
        <pc:sldMkLst>
          <pc:docMk/>
          <pc:sldMk cId="3184566003" sldId="393"/>
        </pc:sldMkLst>
      </pc:sldChg>
      <pc:sldChg chg="add del">
        <pc:chgData name="Qu, Chengyi" userId="9f02c3db-5b00-4063-9ad4-7cdd84fdd2bb" providerId="ADAL" clId="{48E4B66C-BC26-4A26-BA4C-17975B3CEA67}" dt="2024-02-21T01:51:19.267" v="104" actId="47"/>
        <pc:sldMkLst>
          <pc:docMk/>
          <pc:sldMk cId="1671043101" sldId="394"/>
        </pc:sldMkLst>
      </pc:sldChg>
      <pc:sldChg chg="add">
        <pc:chgData name="Qu, Chengyi" userId="9f02c3db-5b00-4063-9ad4-7cdd84fdd2bb" providerId="ADAL" clId="{48E4B66C-BC26-4A26-BA4C-17975B3CEA67}" dt="2024-02-21T01:48:49.954" v="52"/>
        <pc:sldMkLst>
          <pc:docMk/>
          <pc:sldMk cId="4219989565" sldId="395"/>
        </pc:sldMkLst>
      </pc:sldChg>
      <pc:sldChg chg="add">
        <pc:chgData name="Qu, Chengyi" userId="9f02c3db-5b00-4063-9ad4-7cdd84fdd2bb" providerId="ADAL" clId="{48E4B66C-BC26-4A26-BA4C-17975B3CEA67}" dt="2024-02-21T01:48:49.954" v="52"/>
        <pc:sldMkLst>
          <pc:docMk/>
          <pc:sldMk cId="1790099490" sldId="396"/>
        </pc:sldMkLst>
      </pc:sldChg>
      <pc:sldChg chg="del">
        <pc:chgData name="Qu, Chengyi" userId="9f02c3db-5b00-4063-9ad4-7cdd84fdd2bb" providerId="ADAL" clId="{48E4B66C-BC26-4A26-BA4C-17975B3CEA67}" dt="2024-02-21T01:48:01.923" v="43" actId="47"/>
        <pc:sldMkLst>
          <pc:docMk/>
          <pc:sldMk cId="1324494587" sldId="398"/>
        </pc:sldMkLst>
      </pc:sldChg>
      <pc:sldChg chg="add">
        <pc:chgData name="Qu, Chengyi" userId="9f02c3db-5b00-4063-9ad4-7cdd84fdd2bb" providerId="ADAL" clId="{48E4B66C-BC26-4A26-BA4C-17975B3CEA67}" dt="2024-02-21T01:48:49.954" v="52"/>
        <pc:sldMkLst>
          <pc:docMk/>
          <pc:sldMk cId="3002205896" sldId="398"/>
        </pc:sldMkLst>
      </pc:sldChg>
      <pc:sldChg chg="add">
        <pc:chgData name="Qu, Chengyi" userId="9f02c3db-5b00-4063-9ad4-7cdd84fdd2bb" providerId="ADAL" clId="{48E4B66C-BC26-4A26-BA4C-17975B3CEA67}" dt="2024-02-21T01:48:49.954" v="52"/>
        <pc:sldMkLst>
          <pc:docMk/>
          <pc:sldMk cId="1342671193" sldId="399"/>
        </pc:sldMkLst>
      </pc:sldChg>
      <pc:sldChg chg="add">
        <pc:chgData name="Qu, Chengyi" userId="9f02c3db-5b00-4063-9ad4-7cdd84fdd2bb" providerId="ADAL" clId="{48E4B66C-BC26-4A26-BA4C-17975B3CEA67}" dt="2024-02-21T01:48:49.954" v="52"/>
        <pc:sldMkLst>
          <pc:docMk/>
          <pc:sldMk cId="646371862" sldId="400"/>
        </pc:sldMkLst>
      </pc:sldChg>
      <pc:sldChg chg="add del">
        <pc:chgData name="Qu, Chengyi" userId="9f02c3db-5b00-4063-9ad4-7cdd84fdd2bb" providerId="ADAL" clId="{48E4B66C-BC26-4A26-BA4C-17975B3CEA67}" dt="2024-02-21T01:51:39.982" v="108" actId="47"/>
        <pc:sldMkLst>
          <pc:docMk/>
          <pc:sldMk cId="3946897576" sldId="401"/>
        </pc:sldMkLst>
      </pc:sldChg>
      <pc:sldChg chg="del">
        <pc:chgData name="Qu, Chengyi" userId="9f02c3db-5b00-4063-9ad4-7cdd84fdd2bb" providerId="ADAL" clId="{48E4B66C-BC26-4A26-BA4C-17975B3CEA67}" dt="2024-02-21T01:48:08.060" v="44" actId="47"/>
        <pc:sldMkLst>
          <pc:docMk/>
          <pc:sldMk cId="1919398245" sldId="408"/>
        </pc:sldMkLst>
      </pc:sldChg>
      <pc:sldChg chg="add">
        <pc:chgData name="Qu, Chengyi" userId="9f02c3db-5b00-4063-9ad4-7cdd84fdd2bb" providerId="ADAL" clId="{48E4B66C-BC26-4A26-BA4C-17975B3CEA67}" dt="2024-02-21T01:53:35.023" v="133"/>
        <pc:sldMkLst>
          <pc:docMk/>
          <pc:sldMk cId="259734074" sldId="409"/>
        </pc:sldMkLst>
      </pc:sldChg>
      <pc:sldChg chg="add">
        <pc:chgData name="Qu, Chengyi" userId="9f02c3db-5b00-4063-9ad4-7cdd84fdd2bb" providerId="ADAL" clId="{48E4B66C-BC26-4A26-BA4C-17975B3CEA67}" dt="2024-02-21T01:53:35.023" v="133"/>
        <pc:sldMkLst>
          <pc:docMk/>
          <pc:sldMk cId="3096335365" sldId="411"/>
        </pc:sldMkLst>
      </pc:sldChg>
      <pc:sldChg chg="add">
        <pc:chgData name="Qu, Chengyi" userId="9f02c3db-5b00-4063-9ad4-7cdd84fdd2bb" providerId="ADAL" clId="{48E4B66C-BC26-4A26-BA4C-17975B3CEA67}" dt="2024-02-21T01:53:35.023" v="133"/>
        <pc:sldMkLst>
          <pc:docMk/>
          <pc:sldMk cId="874146617" sldId="413"/>
        </pc:sldMkLst>
      </pc:sldChg>
      <pc:sldChg chg="add">
        <pc:chgData name="Qu, Chengyi" userId="9f02c3db-5b00-4063-9ad4-7cdd84fdd2bb" providerId="ADAL" clId="{48E4B66C-BC26-4A26-BA4C-17975B3CEA67}" dt="2024-02-21T01:48:49.954" v="52"/>
        <pc:sldMkLst>
          <pc:docMk/>
          <pc:sldMk cId="3446725777" sldId="418"/>
        </pc:sldMkLst>
      </pc:sldChg>
      <pc:sldChg chg="add">
        <pc:chgData name="Qu, Chengyi" userId="9f02c3db-5b00-4063-9ad4-7cdd84fdd2bb" providerId="ADAL" clId="{48E4B66C-BC26-4A26-BA4C-17975B3CEA67}" dt="2024-02-21T01:48:49.954" v="52"/>
        <pc:sldMkLst>
          <pc:docMk/>
          <pc:sldMk cId="928474287" sldId="419"/>
        </pc:sldMkLst>
      </pc:sldChg>
      <pc:sldChg chg="add">
        <pc:chgData name="Qu, Chengyi" userId="9f02c3db-5b00-4063-9ad4-7cdd84fdd2bb" providerId="ADAL" clId="{48E4B66C-BC26-4A26-BA4C-17975B3CEA67}" dt="2024-02-21T01:53:35.023" v="133"/>
        <pc:sldMkLst>
          <pc:docMk/>
          <pc:sldMk cId="680690281" sldId="420"/>
        </pc:sldMkLst>
      </pc:sldChg>
      <pc:sldChg chg="add">
        <pc:chgData name="Qu, Chengyi" userId="9f02c3db-5b00-4063-9ad4-7cdd84fdd2bb" providerId="ADAL" clId="{48E4B66C-BC26-4A26-BA4C-17975B3CEA67}" dt="2024-02-21T01:53:35.023" v="133"/>
        <pc:sldMkLst>
          <pc:docMk/>
          <pc:sldMk cId="2559417828" sldId="421"/>
        </pc:sldMkLst>
      </pc:sldChg>
      <pc:sldChg chg="add del">
        <pc:chgData name="Qu, Chengyi" userId="9f02c3db-5b00-4063-9ad4-7cdd84fdd2bb" providerId="ADAL" clId="{48E4B66C-BC26-4A26-BA4C-17975B3CEA67}" dt="2024-02-21T01:51:26.334" v="105" actId="47"/>
        <pc:sldMkLst>
          <pc:docMk/>
          <pc:sldMk cId="3460760720" sldId="421"/>
        </pc:sldMkLst>
      </pc:sldChg>
      <pc:sldChg chg="add del">
        <pc:chgData name="Qu, Chengyi" userId="9f02c3db-5b00-4063-9ad4-7cdd84fdd2bb" providerId="ADAL" clId="{48E4B66C-BC26-4A26-BA4C-17975B3CEA67}" dt="2024-02-21T01:51:40.510" v="109" actId="47"/>
        <pc:sldMkLst>
          <pc:docMk/>
          <pc:sldMk cId="2216415802" sldId="422"/>
        </pc:sldMkLst>
      </pc:sldChg>
      <pc:sldChg chg="add">
        <pc:chgData name="Qu, Chengyi" userId="9f02c3db-5b00-4063-9ad4-7cdd84fdd2bb" providerId="ADAL" clId="{48E4B66C-BC26-4A26-BA4C-17975B3CEA67}" dt="2024-02-21T01:53:35.023" v="133"/>
        <pc:sldMkLst>
          <pc:docMk/>
          <pc:sldMk cId="3816176851" sldId="433"/>
        </pc:sldMkLst>
      </pc:sldChg>
      <pc:sldChg chg="add">
        <pc:chgData name="Qu, Chengyi" userId="9f02c3db-5b00-4063-9ad4-7cdd84fdd2bb" providerId="ADAL" clId="{48E4B66C-BC26-4A26-BA4C-17975B3CEA67}" dt="2024-02-21T01:53:35.023" v="133"/>
        <pc:sldMkLst>
          <pc:docMk/>
          <pc:sldMk cId="1364292571" sldId="434"/>
        </pc:sldMkLst>
      </pc:sldChg>
      <pc:sldChg chg="add">
        <pc:chgData name="Qu, Chengyi" userId="9f02c3db-5b00-4063-9ad4-7cdd84fdd2bb" providerId="ADAL" clId="{48E4B66C-BC26-4A26-BA4C-17975B3CEA67}" dt="2024-02-21T01:53:35.023" v="133"/>
        <pc:sldMkLst>
          <pc:docMk/>
          <pc:sldMk cId="2735504479" sldId="435"/>
        </pc:sldMkLst>
      </pc:sldChg>
      <pc:sldChg chg="add">
        <pc:chgData name="Qu, Chengyi" userId="9f02c3db-5b00-4063-9ad4-7cdd84fdd2bb" providerId="ADAL" clId="{48E4B66C-BC26-4A26-BA4C-17975B3CEA67}" dt="2024-02-21T01:53:35.023" v="133"/>
        <pc:sldMkLst>
          <pc:docMk/>
          <pc:sldMk cId="1250773627" sldId="436"/>
        </pc:sldMkLst>
      </pc:sldChg>
      <pc:sldChg chg="add">
        <pc:chgData name="Qu, Chengyi" userId="9f02c3db-5b00-4063-9ad4-7cdd84fdd2bb" providerId="ADAL" clId="{48E4B66C-BC26-4A26-BA4C-17975B3CEA67}" dt="2024-02-21T01:53:35.023" v="133"/>
        <pc:sldMkLst>
          <pc:docMk/>
          <pc:sldMk cId="763282045" sldId="437"/>
        </pc:sldMkLst>
      </pc:sldChg>
      <pc:sldChg chg="del">
        <pc:chgData name="Qu, Chengyi" userId="9f02c3db-5b00-4063-9ad4-7cdd84fdd2bb" providerId="ADAL" clId="{48E4B66C-BC26-4A26-BA4C-17975B3CEA67}" dt="2024-02-21T01:47:19.413" v="40" actId="47"/>
        <pc:sldMkLst>
          <pc:docMk/>
          <pc:sldMk cId="960090762" sldId="438"/>
        </pc:sldMkLst>
      </pc:sldChg>
      <pc:sldChg chg="del">
        <pc:chgData name="Qu, Chengyi" userId="9f02c3db-5b00-4063-9ad4-7cdd84fdd2bb" providerId="ADAL" clId="{48E4B66C-BC26-4A26-BA4C-17975B3CEA67}" dt="2024-02-20T14:42:42.437" v="17" actId="47"/>
        <pc:sldMkLst>
          <pc:docMk/>
          <pc:sldMk cId="626454371" sldId="504"/>
        </pc:sldMkLst>
      </pc:sldChg>
      <pc:sldChg chg="del">
        <pc:chgData name="Qu, Chengyi" userId="9f02c3db-5b00-4063-9ad4-7cdd84fdd2bb" providerId="ADAL" clId="{48E4B66C-BC26-4A26-BA4C-17975B3CEA67}" dt="2024-02-21T00:06:18.658" v="24" actId="47"/>
        <pc:sldMkLst>
          <pc:docMk/>
          <pc:sldMk cId="1508545327" sldId="522"/>
        </pc:sldMkLst>
      </pc:sldChg>
      <pc:sldChg chg="del">
        <pc:chgData name="Qu, Chengyi" userId="9f02c3db-5b00-4063-9ad4-7cdd84fdd2bb" providerId="ADAL" clId="{48E4B66C-BC26-4A26-BA4C-17975B3CEA67}" dt="2024-02-21T01:48:08.655" v="45" actId="47"/>
        <pc:sldMkLst>
          <pc:docMk/>
          <pc:sldMk cId="1159639034" sldId="558"/>
        </pc:sldMkLst>
      </pc:sldChg>
      <pc:sldChg chg="del">
        <pc:chgData name="Qu, Chengyi" userId="9f02c3db-5b00-4063-9ad4-7cdd84fdd2bb" providerId="ADAL" clId="{48E4B66C-BC26-4A26-BA4C-17975B3CEA67}" dt="2024-02-21T01:48:11.102" v="46" actId="47"/>
        <pc:sldMkLst>
          <pc:docMk/>
          <pc:sldMk cId="2144400601" sldId="561"/>
        </pc:sldMkLst>
      </pc:sldChg>
      <pc:sldChg chg="del">
        <pc:chgData name="Qu, Chengyi" userId="9f02c3db-5b00-4063-9ad4-7cdd84fdd2bb" providerId="ADAL" clId="{48E4B66C-BC26-4A26-BA4C-17975B3CEA67}" dt="2024-02-21T01:48:11.773" v="47" actId="47"/>
        <pc:sldMkLst>
          <pc:docMk/>
          <pc:sldMk cId="3040987811" sldId="562"/>
        </pc:sldMkLst>
      </pc:sldChg>
      <pc:sldChg chg="del">
        <pc:chgData name="Qu, Chengyi" userId="9f02c3db-5b00-4063-9ad4-7cdd84fdd2bb" providerId="ADAL" clId="{48E4B66C-BC26-4A26-BA4C-17975B3CEA67}" dt="2024-02-21T01:48:13.801" v="48" actId="47"/>
        <pc:sldMkLst>
          <pc:docMk/>
          <pc:sldMk cId="2023535712" sldId="563"/>
        </pc:sldMkLst>
      </pc:sldChg>
      <pc:sldChg chg="del">
        <pc:chgData name="Qu, Chengyi" userId="9f02c3db-5b00-4063-9ad4-7cdd84fdd2bb" providerId="ADAL" clId="{48E4B66C-BC26-4A26-BA4C-17975B3CEA67}" dt="2024-02-21T01:48:14.643" v="49" actId="47"/>
        <pc:sldMkLst>
          <pc:docMk/>
          <pc:sldMk cId="1902484175" sldId="564"/>
        </pc:sldMkLst>
      </pc:sldChg>
      <pc:sldChg chg="del">
        <pc:chgData name="Qu, Chengyi" userId="9f02c3db-5b00-4063-9ad4-7cdd84fdd2bb" providerId="ADAL" clId="{48E4B66C-BC26-4A26-BA4C-17975B3CEA67}" dt="2024-02-21T01:48:18.803" v="50" actId="47"/>
        <pc:sldMkLst>
          <pc:docMk/>
          <pc:sldMk cId="4208183941" sldId="569"/>
        </pc:sldMkLst>
      </pc:sldChg>
      <pc:sldChg chg="del">
        <pc:chgData name="Qu, Chengyi" userId="9f02c3db-5b00-4063-9ad4-7cdd84fdd2bb" providerId="ADAL" clId="{48E4B66C-BC26-4A26-BA4C-17975B3CEA67}" dt="2024-02-21T01:48:20.607" v="51" actId="47"/>
        <pc:sldMkLst>
          <pc:docMk/>
          <pc:sldMk cId="2475958676" sldId="572"/>
        </pc:sldMkLst>
      </pc:sldChg>
      <pc:sldChg chg="del">
        <pc:chgData name="Qu, Chengyi" userId="9f02c3db-5b00-4063-9ad4-7cdd84fdd2bb" providerId="ADAL" clId="{48E4B66C-BC26-4A26-BA4C-17975B3CEA67}" dt="2024-02-21T01:47:27.600" v="41" actId="47"/>
        <pc:sldMkLst>
          <pc:docMk/>
          <pc:sldMk cId="3823017025" sldId="580"/>
        </pc:sldMkLst>
      </pc:sldChg>
      <pc:sldChg chg="del">
        <pc:chgData name="Qu, Chengyi" userId="9f02c3db-5b00-4063-9ad4-7cdd84fdd2bb" providerId="ADAL" clId="{48E4B66C-BC26-4A26-BA4C-17975B3CEA67}" dt="2024-02-21T01:47:29.562" v="42" actId="47"/>
        <pc:sldMkLst>
          <pc:docMk/>
          <pc:sldMk cId="2751195719" sldId="581"/>
        </pc:sldMkLst>
      </pc:sldChg>
      <pc:sldChg chg="del">
        <pc:chgData name="Qu, Chengyi" userId="9f02c3db-5b00-4063-9ad4-7cdd84fdd2bb" providerId="ADAL" clId="{48E4B66C-BC26-4A26-BA4C-17975B3CEA67}" dt="2024-02-21T01:47:13.885" v="38" actId="47"/>
        <pc:sldMkLst>
          <pc:docMk/>
          <pc:sldMk cId="841056664" sldId="588"/>
        </pc:sldMkLst>
      </pc:sldChg>
      <pc:sldChg chg="add">
        <pc:chgData name="Qu, Chengyi" userId="9f02c3db-5b00-4063-9ad4-7cdd84fdd2bb" providerId="ADAL" clId="{48E4B66C-BC26-4A26-BA4C-17975B3CEA67}" dt="2024-02-21T01:48:49.954" v="52"/>
        <pc:sldMkLst>
          <pc:docMk/>
          <pc:sldMk cId="1927004406" sldId="633"/>
        </pc:sldMkLst>
      </pc:sldChg>
      <pc:sldChg chg="add">
        <pc:chgData name="Qu, Chengyi" userId="9f02c3db-5b00-4063-9ad4-7cdd84fdd2bb" providerId="ADAL" clId="{48E4B66C-BC26-4A26-BA4C-17975B3CEA67}" dt="2024-02-21T01:48:49.954" v="52"/>
        <pc:sldMkLst>
          <pc:docMk/>
          <pc:sldMk cId="3327658120" sldId="634"/>
        </pc:sldMkLst>
      </pc:sldChg>
      <pc:sldChg chg="add del">
        <pc:chgData name="Qu, Chengyi" userId="9f02c3db-5b00-4063-9ad4-7cdd84fdd2bb" providerId="ADAL" clId="{48E4B66C-BC26-4A26-BA4C-17975B3CEA67}" dt="2024-02-21T01:52:00.663" v="111" actId="47"/>
        <pc:sldMkLst>
          <pc:docMk/>
          <pc:sldMk cId="2072688855" sldId="635"/>
        </pc:sldMkLst>
      </pc:sldChg>
      <pc:sldChg chg="add del">
        <pc:chgData name="Qu, Chengyi" userId="9f02c3db-5b00-4063-9ad4-7cdd84fdd2bb" providerId="ADAL" clId="{48E4B66C-BC26-4A26-BA4C-17975B3CEA67}" dt="2024-02-21T01:52:01.371" v="112" actId="47"/>
        <pc:sldMkLst>
          <pc:docMk/>
          <pc:sldMk cId="1581542834" sldId="636"/>
        </pc:sldMkLst>
      </pc:sldChg>
      <pc:sldChg chg="add del">
        <pc:chgData name="Qu, Chengyi" userId="9f02c3db-5b00-4063-9ad4-7cdd84fdd2bb" providerId="ADAL" clId="{48E4B66C-BC26-4A26-BA4C-17975B3CEA67}" dt="2024-02-21T01:52:02.192" v="113" actId="47"/>
        <pc:sldMkLst>
          <pc:docMk/>
          <pc:sldMk cId="3334244613" sldId="637"/>
        </pc:sldMkLst>
      </pc:sldChg>
      <pc:sldChg chg="add del">
        <pc:chgData name="Qu, Chengyi" userId="9f02c3db-5b00-4063-9ad4-7cdd84fdd2bb" providerId="ADAL" clId="{48E4B66C-BC26-4A26-BA4C-17975B3CEA67}" dt="2024-02-21T01:52:03.994" v="114" actId="47"/>
        <pc:sldMkLst>
          <pc:docMk/>
          <pc:sldMk cId="2570886114" sldId="638"/>
        </pc:sldMkLst>
      </pc:sldChg>
      <pc:sldChg chg="add del">
        <pc:chgData name="Qu, Chengyi" userId="9f02c3db-5b00-4063-9ad4-7cdd84fdd2bb" providerId="ADAL" clId="{48E4B66C-BC26-4A26-BA4C-17975B3CEA67}" dt="2024-02-21T01:52:04.748" v="115" actId="47"/>
        <pc:sldMkLst>
          <pc:docMk/>
          <pc:sldMk cId="1039379895" sldId="639"/>
        </pc:sldMkLst>
      </pc:sldChg>
      <pc:sldChg chg="add del">
        <pc:chgData name="Qu, Chengyi" userId="9f02c3db-5b00-4063-9ad4-7cdd84fdd2bb" providerId="ADAL" clId="{48E4B66C-BC26-4A26-BA4C-17975B3CEA67}" dt="2024-02-21T01:52:15.084" v="117" actId="47"/>
        <pc:sldMkLst>
          <pc:docMk/>
          <pc:sldMk cId="1913390666" sldId="640"/>
        </pc:sldMkLst>
      </pc:sldChg>
      <pc:sldChg chg="add">
        <pc:chgData name="Qu, Chengyi" userId="9f02c3db-5b00-4063-9ad4-7cdd84fdd2bb" providerId="ADAL" clId="{48E4B66C-BC26-4A26-BA4C-17975B3CEA67}" dt="2024-02-21T01:48:49.954" v="52"/>
        <pc:sldMkLst>
          <pc:docMk/>
          <pc:sldMk cId="3742767098" sldId="641"/>
        </pc:sldMkLst>
      </pc:sldChg>
      <pc:sldChg chg="add">
        <pc:chgData name="Qu, Chengyi" userId="9f02c3db-5b00-4063-9ad4-7cdd84fdd2bb" providerId="ADAL" clId="{48E4B66C-BC26-4A26-BA4C-17975B3CEA67}" dt="2024-02-21T01:48:49.954" v="52"/>
        <pc:sldMkLst>
          <pc:docMk/>
          <pc:sldMk cId="1210879731" sldId="643"/>
        </pc:sldMkLst>
      </pc:sldChg>
      <pc:sldChg chg="add">
        <pc:chgData name="Qu, Chengyi" userId="9f02c3db-5b00-4063-9ad4-7cdd84fdd2bb" providerId="ADAL" clId="{48E4B66C-BC26-4A26-BA4C-17975B3CEA67}" dt="2024-02-21T01:48:49.954" v="52"/>
        <pc:sldMkLst>
          <pc:docMk/>
          <pc:sldMk cId="3403893922" sldId="644"/>
        </pc:sldMkLst>
      </pc:sldChg>
      <pc:sldChg chg="add">
        <pc:chgData name="Qu, Chengyi" userId="9f02c3db-5b00-4063-9ad4-7cdd84fdd2bb" providerId="ADAL" clId="{48E4B66C-BC26-4A26-BA4C-17975B3CEA67}" dt="2024-02-21T01:48:49.954" v="52"/>
        <pc:sldMkLst>
          <pc:docMk/>
          <pc:sldMk cId="1668754033" sldId="645"/>
        </pc:sldMkLst>
      </pc:sldChg>
      <pc:sldChg chg="add del">
        <pc:chgData name="Qu, Chengyi" userId="9f02c3db-5b00-4063-9ad4-7cdd84fdd2bb" providerId="ADAL" clId="{48E4B66C-BC26-4A26-BA4C-17975B3CEA67}" dt="2024-02-21T01:52:21.433" v="118" actId="47"/>
        <pc:sldMkLst>
          <pc:docMk/>
          <pc:sldMk cId="1881150535" sldId="646"/>
        </pc:sldMkLst>
      </pc:sldChg>
      <pc:sldChg chg="add">
        <pc:chgData name="Qu, Chengyi" userId="9f02c3db-5b00-4063-9ad4-7cdd84fdd2bb" providerId="ADAL" clId="{48E4B66C-BC26-4A26-BA4C-17975B3CEA67}" dt="2024-02-21T01:48:49.954" v="52"/>
        <pc:sldMkLst>
          <pc:docMk/>
          <pc:sldMk cId="456788748" sldId="672"/>
        </pc:sldMkLst>
      </pc:sldChg>
      <pc:sldChg chg="add">
        <pc:chgData name="Qu, Chengyi" userId="9f02c3db-5b00-4063-9ad4-7cdd84fdd2bb" providerId="ADAL" clId="{48E4B66C-BC26-4A26-BA4C-17975B3CEA67}" dt="2024-02-21T01:48:49.954" v="52"/>
        <pc:sldMkLst>
          <pc:docMk/>
          <pc:sldMk cId="96406873" sldId="673"/>
        </pc:sldMkLst>
      </pc:sldChg>
      <pc:sldChg chg="add">
        <pc:chgData name="Qu, Chengyi" userId="9f02c3db-5b00-4063-9ad4-7cdd84fdd2bb" providerId="ADAL" clId="{48E4B66C-BC26-4A26-BA4C-17975B3CEA67}" dt="2024-02-21T01:48:49.954" v="52"/>
        <pc:sldMkLst>
          <pc:docMk/>
          <pc:sldMk cId="4154517867" sldId="674"/>
        </pc:sldMkLst>
      </pc:sldChg>
      <pc:sldChg chg="add del">
        <pc:chgData name="Qu, Chengyi" userId="9f02c3db-5b00-4063-9ad4-7cdd84fdd2bb" providerId="ADAL" clId="{48E4B66C-BC26-4A26-BA4C-17975B3CEA67}" dt="2024-02-21T01:52:32.660" v="119" actId="47"/>
        <pc:sldMkLst>
          <pc:docMk/>
          <pc:sldMk cId="3333933496" sldId="675"/>
        </pc:sldMkLst>
      </pc:sldChg>
      <pc:sldChg chg="add del">
        <pc:chgData name="Qu, Chengyi" userId="9f02c3db-5b00-4063-9ad4-7cdd84fdd2bb" providerId="ADAL" clId="{48E4B66C-BC26-4A26-BA4C-17975B3CEA67}" dt="2024-02-21T01:52:34.678" v="120" actId="47"/>
        <pc:sldMkLst>
          <pc:docMk/>
          <pc:sldMk cId="715274724" sldId="676"/>
        </pc:sldMkLst>
      </pc:sldChg>
      <pc:sldChg chg="add del">
        <pc:chgData name="Qu, Chengyi" userId="9f02c3db-5b00-4063-9ad4-7cdd84fdd2bb" providerId="ADAL" clId="{48E4B66C-BC26-4A26-BA4C-17975B3CEA67}" dt="2024-02-21T01:52:36.054" v="121" actId="47"/>
        <pc:sldMkLst>
          <pc:docMk/>
          <pc:sldMk cId="257868271" sldId="677"/>
        </pc:sldMkLst>
      </pc:sldChg>
      <pc:sldChg chg="add del">
        <pc:chgData name="Qu, Chengyi" userId="9f02c3db-5b00-4063-9ad4-7cdd84fdd2bb" providerId="ADAL" clId="{48E4B66C-BC26-4A26-BA4C-17975B3CEA67}" dt="2024-02-21T01:52:37.185" v="122" actId="47"/>
        <pc:sldMkLst>
          <pc:docMk/>
          <pc:sldMk cId="3746342220" sldId="678"/>
        </pc:sldMkLst>
      </pc:sldChg>
      <pc:sldChg chg="add del">
        <pc:chgData name="Qu, Chengyi" userId="9f02c3db-5b00-4063-9ad4-7cdd84fdd2bb" providerId="ADAL" clId="{48E4B66C-BC26-4A26-BA4C-17975B3CEA67}" dt="2024-02-21T01:52:38.330" v="123" actId="47"/>
        <pc:sldMkLst>
          <pc:docMk/>
          <pc:sldMk cId="3589473169" sldId="679"/>
        </pc:sldMkLst>
      </pc:sldChg>
      <pc:sldChg chg="add">
        <pc:chgData name="Qu, Chengyi" userId="9f02c3db-5b00-4063-9ad4-7cdd84fdd2bb" providerId="ADAL" clId="{48E4B66C-BC26-4A26-BA4C-17975B3CEA67}" dt="2024-02-21T01:48:49.954" v="52"/>
        <pc:sldMkLst>
          <pc:docMk/>
          <pc:sldMk cId="3560384563" sldId="680"/>
        </pc:sldMkLst>
      </pc:sldChg>
      <pc:sldChg chg="add del">
        <pc:chgData name="Qu, Chengyi" userId="9f02c3db-5b00-4063-9ad4-7cdd84fdd2bb" providerId="ADAL" clId="{48E4B66C-BC26-4A26-BA4C-17975B3CEA67}" dt="2024-02-21T01:52:44.232" v="124" actId="47"/>
        <pc:sldMkLst>
          <pc:docMk/>
          <pc:sldMk cId="2417826034" sldId="681"/>
        </pc:sldMkLst>
      </pc:sldChg>
      <pc:sldChg chg="add del">
        <pc:chgData name="Qu, Chengyi" userId="9f02c3db-5b00-4063-9ad4-7cdd84fdd2bb" providerId="ADAL" clId="{48E4B66C-BC26-4A26-BA4C-17975B3CEA67}" dt="2024-02-21T01:52:46.627" v="125" actId="47"/>
        <pc:sldMkLst>
          <pc:docMk/>
          <pc:sldMk cId="1487987344" sldId="682"/>
        </pc:sldMkLst>
      </pc:sldChg>
      <pc:sldChg chg="add del">
        <pc:chgData name="Qu, Chengyi" userId="9f02c3db-5b00-4063-9ad4-7cdd84fdd2bb" providerId="ADAL" clId="{48E4B66C-BC26-4A26-BA4C-17975B3CEA67}" dt="2024-02-21T01:52:48.037" v="126" actId="47"/>
        <pc:sldMkLst>
          <pc:docMk/>
          <pc:sldMk cId="2453424196" sldId="683"/>
        </pc:sldMkLst>
      </pc:sldChg>
      <pc:sldChg chg="add del">
        <pc:chgData name="Qu, Chengyi" userId="9f02c3db-5b00-4063-9ad4-7cdd84fdd2bb" providerId="ADAL" clId="{48E4B66C-BC26-4A26-BA4C-17975B3CEA67}" dt="2024-02-21T01:52:49.495" v="127" actId="47"/>
        <pc:sldMkLst>
          <pc:docMk/>
          <pc:sldMk cId="2152457748" sldId="684"/>
        </pc:sldMkLst>
      </pc:sldChg>
      <pc:sldChg chg="add">
        <pc:chgData name="Qu, Chengyi" userId="9f02c3db-5b00-4063-9ad4-7cdd84fdd2bb" providerId="ADAL" clId="{48E4B66C-BC26-4A26-BA4C-17975B3CEA67}" dt="2024-02-21T01:48:49.954" v="52"/>
        <pc:sldMkLst>
          <pc:docMk/>
          <pc:sldMk cId="2108412039" sldId="685"/>
        </pc:sldMkLst>
      </pc:sldChg>
      <pc:sldChg chg="add">
        <pc:chgData name="Qu, Chengyi" userId="9f02c3db-5b00-4063-9ad4-7cdd84fdd2bb" providerId="ADAL" clId="{48E4B66C-BC26-4A26-BA4C-17975B3CEA67}" dt="2024-02-21T01:48:49.954" v="52"/>
        <pc:sldMkLst>
          <pc:docMk/>
          <pc:sldMk cId="3783357540" sldId="686"/>
        </pc:sldMkLst>
      </pc:sldChg>
      <pc:sldChg chg="add">
        <pc:chgData name="Qu, Chengyi" userId="9f02c3db-5b00-4063-9ad4-7cdd84fdd2bb" providerId="ADAL" clId="{48E4B66C-BC26-4A26-BA4C-17975B3CEA67}" dt="2024-02-21T01:48:49.954" v="52"/>
        <pc:sldMkLst>
          <pc:docMk/>
          <pc:sldMk cId="1311487720" sldId="687"/>
        </pc:sldMkLst>
      </pc:sldChg>
      <pc:sldChg chg="add">
        <pc:chgData name="Qu, Chengyi" userId="9f02c3db-5b00-4063-9ad4-7cdd84fdd2bb" providerId="ADAL" clId="{48E4B66C-BC26-4A26-BA4C-17975B3CEA67}" dt="2024-02-21T01:48:49.954" v="52"/>
        <pc:sldMkLst>
          <pc:docMk/>
          <pc:sldMk cId="1498789726" sldId="688"/>
        </pc:sldMkLst>
      </pc:sldChg>
      <pc:sldChg chg="add">
        <pc:chgData name="Qu, Chengyi" userId="9f02c3db-5b00-4063-9ad4-7cdd84fdd2bb" providerId="ADAL" clId="{48E4B66C-BC26-4A26-BA4C-17975B3CEA67}" dt="2024-02-21T01:48:49.954" v="52"/>
        <pc:sldMkLst>
          <pc:docMk/>
          <pc:sldMk cId="777063748" sldId="689"/>
        </pc:sldMkLst>
      </pc:sldChg>
      <pc:sldChg chg="add del">
        <pc:chgData name="Qu, Chengyi" userId="9f02c3db-5b00-4063-9ad4-7cdd84fdd2bb" providerId="ADAL" clId="{48E4B66C-BC26-4A26-BA4C-17975B3CEA67}" dt="2024-02-21T01:53:13.572" v="131" actId="47"/>
        <pc:sldMkLst>
          <pc:docMk/>
          <pc:sldMk cId="1989709339" sldId="693"/>
        </pc:sldMkLst>
      </pc:sldChg>
      <pc:sldChg chg="add del">
        <pc:chgData name="Qu, Chengyi" userId="9f02c3db-5b00-4063-9ad4-7cdd84fdd2bb" providerId="ADAL" clId="{48E4B66C-BC26-4A26-BA4C-17975B3CEA67}" dt="2024-02-21T01:53:13.002" v="130" actId="47"/>
        <pc:sldMkLst>
          <pc:docMk/>
          <pc:sldMk cId="1913387589" sldId="694"/>
        </pc:sldMkLst>
      </pc:sldChg>
      <pc:sldChg chg="add del">
        <pc:chgData name="Qu, Chengyi" userId="9f02c3db-5b00-4063-9ad4-7cdd84fdd2bb" providerId="ADAL" clId="{48E4B66C-BC26-4A26-BA4C-17975B3CEA67}" dt="2024-02-21T01:53:15.598" v="132" actId="47"/>
        <pc:sldMkLst>
          <pc:docMk/>
          <pc:sldMk cId="3744046807" sldId="695"/>
        </pc:sldMkLst>
      </pc:sldChg>
      <pc:sldChg chg="add del">
        <pc:chgData name="Qu, Chengyi" userId="9f02c3db-5b00-4063-9ad4-7cdd84fdd2bb" providerId="ADAL" clId="{48E4B66C-BC26-4A26-BA4C-17975B3CEA67}" dt="2024-02-21T01:51:10.089" v="102" actId="47"/>
        <pc:sldMkLst>
          <pc:docMk/>
          <pc:sldMk cId="2244718961" sldId="700"/>
        </pc:sldMkLst>
      </pc:sldChg>
      <pc:sldChg chg="add del">
        <pc:chgData name="Qu, Chengyi" userId="9f02c3db-5b00-4063-9ad4-7cdd84fdd2bb" providerId="ADAL" clId="{48E4B66C-BC26-4A26-BA4C-17975B3CEA67}" dt="2024-02-21T01:51:27.274" v="106" actId="47"/>
        <pc:sldMkLst>
          <pc:docMk/>
          <pc:sldMk cId="684431789" sldId="701"/>
        </pc:sldMkLst>
      </pc:sldChg>
      <pc:sldChg chg="add del">
        <pc:chgData name="Qu, Chengyi" userId="9f02c3db-5b00-4063-9ad4-7cdd84fdd2bb" providerId="ADAL" clId="{48E4B66C-BC26-4A26-BA4C-17975B3CEA67}" dt="2024-02-21T01:51:27.956" v="107" actId="47"/>
        <pc:sldMkLst>
          <pc:docMk/>
          <pc:sldMk cId="2889163335" sldId="702"/>
        </pc:sldMkLst>
      </pc:sldChg>
      <pc:sldChg chg="add">
        <pc:chgData name="Qu, Chengyi" userId="9f02c3db-5b00-4063-9ad4-7cdd84fdd2bb" providerId="ADAL" clId="{48E4B66C-BC26-4A26-BA4C-17975B3CEA67}" dt="2024-02-21T01:48:49.954" v="52"/>
        <pc:sldMkLst>
          <pc:docMk/>
          <pc:sldMk cId="3651479284" sldId="703"/>
        </pc:sldMkLst>
      </pc:sldChg>
      <pc:sldChg chg="add del">
        <pc:chgData name="Qu, Chengyi" userId="9f02c3db-5b00-4063-9ad4-7cdd84fdd2bb" providerId="ADAL" clId="{48E4B66C-BC26-4A26-BA4C-17975B3CEA67}" dt="2024-02-21T01:49:44.343" v="85" actId="47"/>
        <pc:sldMkLst>
          <pc:docMk/>
          <pc:sldMk cId="81497876" sldId="965"/>
        </pc:sldMkLst>
      </pc:sldChg>
      <pc:sldChg chg="add del">
        <pc:chgData name="Qu, Chengyi" userId="9f02c3db-5b00-4063-9ad4-7cdd84fdd2bb" providerId="ADAL" clId="{48E4B66C-BC26-4A26-BA4C-17975B3CEA67}" dt="2024-02-21T01:49:44.982" v="86" actId="47"/>
        <pc:sldMkLst>
          <pc:docMk/>
          <pc:sldMk cId="1391119021" sldId="966"/>
        </pc:sldMkLst>
      </pc:sldChg>
      <pc:sldChg chg="add del">
        <pc:chgData name="Qu, Chengyi" userId="9f02c3db-5b00-4063-9ad4-7cdd84fdd2bb" providerId="ADAL" clId="{48E4B66C-BC26-4A26-BA4C-17975B3CEA67}" dt="2024-02-21T01:49:45.725" v="87" actId="47"/>
        <pc:sldMkLst>
          <pc:docMk/>
          <pc:sldMk cId="438849163" sldId="967"/>
        </pc:sldMkLst>
      </pc:sldChg>
      <pc:sldChg chg="add del">
        <pc:chgData name="Qu, Chengyi" userId="9f02c3db-5b00-4063-9ad4-7cdd84fdd2bb" providerId="ADAL" clId="{48E4B66C-BC26-4A26-BA4C-17975B3CEA67}" dt="2024-02-21T01:49:46.490" v="88" actId="47"/>
        <pc:sldMkLst>
          <pc:docMk/>
          <pc:sldMk cId="3951012725" sldId="968"/>
        </pc:sldMkLst>
      </pc:sldChg>
      <pc:sldChg chg="add del">
        <pc:chgData name="Qu, Chengyi" userId="9f02c3db-5b00-4063-9ad4-7cdd84fdd2bb" providerId="ADAL" clId="{48E4B66C-BC26-4A26-BA4C-17975B3CEA67}" dt="2024-02-21T01:49:47.498" v="89" actId="47"/>
        <pc:sldMkLst>
          <pc:docMk/>
          <pc:sldMk cId="233124414" sldId="1007"/>
        </pc:sldMkLst>
      </pc:sldChg>
      <pc:sldChg chg="add del">
        <pc:chgData name="Qu, Chengyi" userId="9f02c3db-5b00-4063-9ad4-7cdd84fdd2bb" providerId="ADAL" clId="{48E4B66C-BC26-4A26-BA4C-17975B3CEA67}" dt="2024-02-21T01:49:40.446" v="81" actId="47"/>
        <pc:sldMkLst>
          <pc:docMk/>
          <pc:sldMk cId="2645911935" sldId="1083"/>
        </pc:sldMkLst>
      </pc:sldChg>
      <pc:sldChg chg="add del">
        <pc:chgData name="Qu, Chengyi" userId="9f02c3db-5b00-4063-9ad4-7cdd84fdd2bb" providerId="ADAL" clId="{48E4B66C-BC26-4A26-BA4C-17975B3CEA67}" dt="2024-02-21T01:49:41.301" v="82" actId="47"/>
        <pc:sldMkLst>
          <pc:docMk/>
          <pc:sldMk cId="147584997" sldId="1084"/>
        </pc:sldMkLst>
      </pc:sldChg>
      <pc:sldChg chg="add del">
        <pc:chgData name="Qu, Chengyi" userId="9f02c3db-5b00-4063-9ad4-7cdd84fdd2bb" providerId="ADAL" clId="{48E4B66C-BC26-4A26-BA4C-17975B3CEA67}" dt="2024-02-21T01:49:42.664" v="83" actId="47"/>
        <pc:sldMkLst>
          <pc:docMk/>
          <pc:sldMk cId="2680331947" sldId="1085"/>
        </pc:sldMkLst>
      </pc:sldChg>
      <pc:sldChg chg="add del">
        <pc:chgData name="Qu, Chengyi" userId="9f02c3db-5b00-4063-9ad4-7cdd84fdd2bb" providerId="ADAL" clId="{48E4B66C-BC26-4A26-BA4C-17975B3CEA67}" dt="2024-02-21T01:49:43.394" v="84" actId="47"/>
        <pc:sldMkLst>
          <pc:docMk/>
          <pc:sldMk cId="2696498074" sldId="1086"/>
        </pc:sldMkLst>
      </pc:sldChg>
      <pc:sldChg chg="modSp add del mod">
        <pc:chgData name="Qu, Chengyi" userId="9f02c3db-5b00-4063-9ad4-7cdd84fdd2bb" providerId="ADAL" clId="{48E4B66C-BC26-4A26-BA4C-17975B3CEA67}" dt="2024-02-21T01:54:13.770" v="148" actId="47"/>
        <pc:sldMkLst>
          <pc:docMk/>
          <pc:sldMk cId="4038715374" sldId="1255"/>
        </pc:sldMkLst>
        <pc:spChg chg="mod">
          <ac:chgData name="Qu, Chengyi" userId="9f02c3db-5b00-4063-9ad4-7cdd84fdd2bb" providerId="ADAL" clId="{48E4B66C-BC26-4A26-BA4C-17975B3CEA67}" dt="2024-02-21T01:53:35.327" v="137" actId="27636"/>
          <ac:spMkLst>
            <pc:docMk/>
            <pc:sldMk cId="4038715374" sldId="1255"/>
            <ac:spMk id="3" creationId="{0AB13AC3-B25C-451D-9BEA-FFCE3152EBFC}"/>
          </ac:spMkLst>
        </pc:spChg>
      </pc:sldChg>
      <pc:sldChg chg="modSp add del mod">
        <pc:chgData name="Qu, Chengyi" userId="9f02c3db-5b00-4063-9ad4-7cdd84fdd2bb" providerId="ADAL" clId="{48E4B66C-BC26-4A26-BA4C-17975B3CEA67}" dt="2024-02-21T01:54:14.345" v="149" actId="47"/>
        <pc:sldMkLst>
          <pc:docMk/>
          <pc:sldMk cId="239755599" sldId="1256"/>
        </pc:sldMkLst>
        <pc:spChg chg="mod">
          <ac:chgData name="Qu, Chengyi" userId="9f02c3db-5b00-4063-9ad4-7cdd84fdd2bb" providerId="ADAL" clId="{48E4B66C-BC26-4A26-BA4C-17975B3CEA67}" dt="2024-02-21T01:53:35.334" v="138" actId="27636"/>
          <ac:spMkLst>
            <pc:docMk/>
            <pc:sldMk cId="239755599" sldId="1256"/>
            <ac:spMk id="4" creationId="{FA1AAEAD-496F-4A52-91C4-3DCF0B294C4D}"/>
          </ac:spMkLst>
        </pc:spChg>
      </pc:sldChg>
      <pc:sldChg chg="add">
        <pc:chgData name="Qu, Chengyi" userId="9f02c3db-5b00-4063-9ad4-7cdd84fdd2bb" providerId="ADAL" clId="{48E4B66C-BC26-4A26-BA4C-17975B3CEA67}" dt="2024-02-21T01:48:49.954" v="52"/>
        <pc:sldMkLst>
          <pc:docMk/>
          <pc:sldMk cId="2434809446" sldId="1258"/>
        </pc:sldMkLst>
      </pc:sldChg>
      <pc:sldChg chg="add">
        <pc:chgData name="Qu, Chengyi" userId="9f02c3db-5b00-4063-9ad4-7cdd84fdd2bb" providerId="ADAL" clId="{48E4B66C-BC26-4A26-BA4C-17975B3CEA67}" dt="2024-02-21T01:48:49.954" v="52"/>
        <pc:sldMkLst>
          <pc:docMk/>
          <pc:sldMk cId="2914323500" sldId="1259"/>
        </pc:sldMkLst>
      </pc:sldChg>
      <pc:sldChg chg="add">
        <pc:chgData name="Qu, Chengyi" userId="9f02c3db-5b00-4063-9ad4-7cdd84fdd2bb" providerId="ADAL" clId="{48E4B66C-BC26-4A26-BA4C-17975B3CEA67}" dt="2024-02-21T01:48:49.954" v="52"/>
        <pc:sldMkLst>
          <pc:docMk/>
          <pc:sldMk cId="1876543634" sldId="1260"/>
        </pc:sldMkLst>
      </pc:sldChg>
      <pc:sldChg chg="del">
        <pc:chgData name="Qu, Chengyi" userId="9f02c3db-5b00-4063-9ad4-7cdd84fdd2bb" providerId="ADAL" clId="{48E4B66C-BC26-4A26-BA4C-17975B3CEA67}" dt="2024-02-20T14:13:57.729" v="16" actId="47"/>
        <pc:sldMkLst>
          <pc:docMk/>
          <pc:sldMk cId="1883330637" sldId="1261"/>
        </pc:sldMkLst>
      </pc:sldChg>
      <pc:sldChg chg="add">
        <pc:chgData name="Qu, Chengyi" userId="9f02c3db-5b00-4063-9ad4-7cdd84fdd2bb" providerId="ADAL" clId="{48E4B66C-BC26-4A26-BA4C-17975B3CEA67}" dt="2024-02-21T01:48:49.954" v="52"/>
        <pc:sldMkLst>
          <pc:docMk/>
          <pc:sldMk cId="2325914770" sldId="1261"/>
        </pc:sldMkLst>
      </pc:sldChg>
      <pc:sldChg chg="del">
        <pc:chgData name="Qu, Chengyi" userId="9f02c3db-5b00-4063-9ad4-7cdd84fdd2bb" providerId="ADAL" clId="{48E4B66C-BC26-4A26-BA4C-17975B3CEA67}" dt="2024-02-20T14:42:43.078" v="18" actId="47"/>
        <pc:sldMkLst>
          <pc:docMk/>
          <pc:sldMk cId="2506038731" sldId="1262"/>
        </pc:sldMkLst>
      </pc:sldChg>
      <pc:sldChg chg="add">
        <pc:chgData name="Qu, Chengyi" userId="9f02c3db-5b00-4063-9ad4-7cdd84fdd2bb" providerId="ADAL" clId="{48E4B66C-BC26-4A26-BA4C-17975B3CEA67}" dt="2024-02-21T01:48:49.954" v="52"/>
        <pc:sldMkLst>
          <pc:docMk/>
          <pc:sldMk cId="2651535271" sldId="1262"/>
        </pc:sldMkLst>
      </pc:sldChg>
      <pc:sldChg chg="del">
        <pc:chgData name="Qu, Chengyi" userId="9f02c3db-5b00-4063-9ad4-7cdd84fdd2bb" providerId="ADAL" clId="{48E4B66C-BC26-4A26-BA4C-17975B3CEA67}" dt="2024-02-21T00:06:42.640" v="32" actId="47"/>
        <pc:sldMkLst>
          <pc:docMk/>
          <pc:sldMk cId="84850273" sldId="1264"/>
        </pc:sldMkLst>
      </pc:sldChg>
      <pc:sldChg chg="add">
        <pc:chgData name="Qu, Chengyi" userId="9f02c3db-5b00-4063-9ad4-7cdd84fdd2bb" providerId="ADAL" clId="{48E4B66C-BC26-4A26-BA4C-17975B3CEA67}" dt="2024-02-21T01:48:49.954" v="52"/>
        <pc:sldMkLst>
          <pc:docMk/>
          <pc:sldMk cId="327016494" sldId="1264"/>
        </pc:sldMkLst>
      </pc:sldChg>
      <pc:sldChg chg="add">
        <pc:chgData name="Qu, Chengyi" userId="9f02c3db-5b00-4063-9ad4-7cdd84fdd2bb" providerId="ADAL" clId="{48E4B66C-BC26-4A26-BA4C-17975B3CEA67}" dt="2024-02-21T01:48:49.954" v="52"/>
        <pc:sldMkLst>
          <pc:docMk/>
          <pc:sldMk cId="3507344199" sldId="1265"/>
        </pc:sldMkLst>
      </pc:sldChg>
      <pc:sldChg chg="del">
        <pc:chgData name="Qu, Chengyi" userId="9f02c3db-5b00-4063-9ad4-7cdd84fdd2bb" providerId="ADAL" clId="{48E4B66C-BC26-4A26-BA4C-17975B3CEA67}" dt="2024-02-21T01:47:07.282" v="36" actId="47"/>
        <pc:sldMkLst>
          <pc:docMk/>
          <pc:sldMk cId="1987491262" sldId="1268"/>
        </pc:sldMkLst>
      </pc:sldChg>
      <pc:sldChg chg="add del">
        <pc:chgData name="Qu, Chengyi" userId="9f02c3db-5b00-4063-9ad4-7cdd84fdd2bb" providerId="ADAL" clId="{48E4B66C-BC26-4A26-BA4C-17975B3CEA67}" dt="2024-02-21T01:48:58.749" v="68" actId="47"/>
        <pc:sldMkLst>
          <pc:docMk/>
          <pc:sldMk cId="3532468293" sldId="1268"/>
        </pc:sldMkLst>
      </pc:sldChg>
      <pc:sldChg chg="del">
        <pc:chgData name="Qu, Chengyi" userId="9f02c3db-5b00-4063-9ad4-7cdd84fdd2bb" providerId="ADAL" clId="{48E4B66C-BC26-4A26-BA4C-17975B3CEA67}" dt="2024-02-21T01:47:09.802" v="37" actId="47"/>
        <pc:sldMkLst>
          <pc:docMk/>
          <pc:sldMk cId="146617157" sldId="1269"/>
        </pc:sldMkLst>
      </pc:sldChg>
      <pc:sldChg chg="add del">
        <pc:chgData name="Qu, Chengyi" userId="9f02c3db-5b00-4063-9ad4-7cdd84fdd2bb" providerId="ADAL" clId="{48E4B66C-BC26-4A26-BA4C-17975B3CEA67}" dt="2024-02-21T01:48:59.803" v="69" actId="47"/>
        <pc:sldMkLst>
          <pc:docMk/>
          <pc:sldMk cId="912014593" sldId="1269"/>
        </pc:sldMkLst>
      </pc:sldChg>
      <pc:sldChg chg="modSp add del mod">
        <pc:chgData name="Qu, Chengyi" userId="9f02c3db-5b00-4063-9ad4-7cdd84fdd2bb" providerId="ADAL" clId="{48E4B66C-BC26-4A26-BA4C-17975B3CEA67}" dt="2024-02-21T01:48:52.851" v="66" actId="47"/>
        <pc:sldMkLst>
          <pc:docMk/>
          <pc:sldMk cId="1045435081" sldId="1271"/>
        </pc:sldMkLst>
        <pc:spChg chg="mod">
          <ac:chgData name="Qu, Chengyi" userId="9f02c3db-5b00-4063-9ad4-7cdd84fdd2bb" providerId="ADAL" clId="{48E4B66C-BC26-4A26-BA4C-17975B3CEA67}" dt="2024-02-21T01:48:50.107" v="53" actId="27636"/>
          <ac:spMkLst>
            <pc:docMk/>
            <pc:sldMk cId="1045435081" sldId="1271"/>
            <ac:spMk id="2" creationId="{1432AD01-B626-8541-DD34-941AFABB4017}"/>
          </ac:spMkLst>
        </pc:spChg>
        <pc:spChg chg="mod">
          <ac:chgData name="Qu, Chengyi" userId="9f02c3db-5b00-4063-9ad4-7cdd84fdd2bb" providerId="ADAL" clId="{48E4B66C-BC26-4A26-BA4C-17975B3CEA67}" dt="2024-02-21T01:48:50.111" v="54" actId="27636"/>
          <ac:spMkLst>
            <pc:docMk/>
            <pc:sldMk cId="1045435081" sldId="1271"/>
            <ac:spMk id="3" creationId="{C74AC5A7-CF21-681C-AD2A-CAFD76C83228}"/>
          </ac:spMkLst>
        </pc:spChg>
      </pc:sldChg>
      <pc:sldChg chg="add">
        <pc:chgData name="Qu, Chengyi" userId="9f02c3db-5b00-4063-9ad4-7cdd84fdd2bb" providerId="ADAL" clId="{48E4B66C-BC26-4A26-BA4C-17975B3CEA67}" dt="2024-02-21T01:48:49.954" v="52"/>
        <pc:sldMkLst>
          <pc:docMk/>
          <pc:sldMk cId="319514153" sldId="1272"/>
        </pc:sldMkLst>
      </pc:sldChg>
      <pc:sldChg chg="add">
        <pc:chgData name="Qu, Chengyi" userId="9f02c3db-5b00-4063-9ad4-7cdd84fdd2bb" providerId="ADAL" clId="{48E4B66C-BC26-4A26-BA4C-17975B3CEA67}" dt="2024-02-21T01:48:49.954" v="52"/>
        <pc:sldMkLst>
          <pc:docMk/>
          <pc:sldMk cId="1950225687" sldId="1273"/>
        </pc:sldMkLst>
      </pc:sldChg>
      <pc:sldChg chg="add">
        <pc:chgData name="Qu, Chengyi" userId="9f02c3db-5b00-4063-9ad4-7cdd84fdd2bb" providerId="ADAL" clId="{48E4B66C-BC26-4A26-BA4C-17975B3CEA67}" dt="2024-02-21T01:48:49.954" v="52"/>
        <pc:sldMkLst>
          <pc:docMk/>
          <pc:sldMk cId="2793842598" sldId="1274"/>
        </pc:sldMkLst>
      </pc:sldChg>
      <pc:sldChg chg="add del">
        <pc:chgData name="Qu, Chengyi" userId="9f02c3db-5b00-4063-9ad4-7cdd84fdd2bb" providerId="ADAL" clId="{48E4B66C-BC26-4A26-BA4C-17975B3CEA67}" dt="2024-02-21T01:49:00.841" v="70" actId="47"/>
        <pc:sldMkLst>
          <pc:docMk/>
          <pc:sldMk cId="3645425597" sldId="1275"/>
        </pc:sldMkLst>
      </pc:sldChg>
      <pc:sldChg chg="add del">
        <pc:chgData name="Qu, Chengyi" userId="9f02c3db-5b00-4063-9ad4-7cdd84fdd2bb" providerId="ADAL" clId="{48E4B66C-BC26-4A26-BA4C-17975B3CEA67}" dt="2024-02-21T01:49:02.890" v="71" actId="47"/>
        <pc:sldMkLst>
          <pc:docMk/>
          <pc:sldMk cId="1358948776" sldId="1276"/>
        </pc:sldMkLst>
      </pc:sldChg>
      <pc:sldChg chg="add del">
        <pc:chgData name="Qu, Chengyi" userId="9f02c3db-5b00-4063-9ad4-7cdd84fdd2bb" providerId="ADAL" clId="{48E4B66C-BC26-4A26-BA4C-17975B3CEA67}" dt="2024-02-21T01:49:04.462" v="72" actId="47"/>
        <pc:sldMkLst>
          <pc:docMk/>
          <pc:sldMk cId="1825207080" sldId="1277"/>
        </pc:sldMkLst>
      </pc:sldChg>
      <pc:sldChg chg="add">
        <pc:chgData name="Qu, Chengyi" userId="9f02c3db-5b00-4063-9ad4-7cdd84fdd2bb" providerId="ADAL" clId="{48E4B66C-BC26-4A26-BA4C-17975B3CEA67}" dt="2024-02-21T01:48:49.954" v="52"/>
        <pc:sldMkLst>
          <pc:docMk/>
          <pc:sldMk cId="2997655115" sldId="1278"/>
        </pc:sldMkLst>
      </pc:sldChg>
      <pc:sldChg chg="add">
        <pc:chgData name="Qu, Chengyi" userId="9f02c3db-5b00-4063-9ad4-7cdd84fdd2bb" providerId="ADAL" clId="{48E4B66C-BC26-4A26-BA4C-17975B3CEA67}" dt="2024-02-21T01:48:49.954" v="52"/>
        <pc:sldMkLst>
          <pc:docMk/>
          <pc:sldMk cId="70392458" sldId="1279"/>
        </pc:sldMkLst>
      </pc:sldChg>
      <pc:sldChg chg="add">
        <pc:chgData name="Qu, Chengyi" userId="9f02c3db-5b00-4063-9ad4-7cdd84fdd2bb" providerId="ADAL" clId="{48E4B66C-BC26-4A26-BA4C-17975B3CEA67}" dt="2024-02-21T01:48:49.954" v="52"/>
        <pc:sldMkLst>
          <pc:docMk/>
          <pc:sldMk cId="94232623" sldId="1280"/>
        </pc:sldMkLst>
      </pc:sldChg>
      <pc:sldChg chg="add">
        <pc:chgData name="Qu, Chengyi" userId="9f02c3db-5b00-4063-9ad4-7cdd84fdd2bb" providerId="ADAL" clId="{48E4B66C-BC26-4A26-BA4C-17975B3CEA67}" dt="2024-02-21T01:48:49.954" v="52"/>
        <pc:sldMkLst>
          <pc:docMk/>
          <pc:sldMk cId="4285260508" sldId="1281"/>
        </pc:sldMkLst>
      </pc:sldChg>
      <pc:sldChg chg="add">
        <pc:chgData name="Qu, Chengyi" userId="9f02c3db-5b00-4063-9ad4-7cdd84fdd2bb" providerId="ADAL" clId="{48E4B66C-BC26-4A26-BA4C-17975B3CEA67}" dt="2024-02-21T01:48:49.954" v="52"/>
        <pc:sldMkLst>
          <pc:docMk/>
          <pc:sldMk cId="2246992091" sldId="1282"/>
        </pc:sldMkLst>
      </pc:sldChg>
      <pc:sldChg chg="add">
        <pc:chgData name="Qu, Chengyi" userId="9f02c3db-5b00-4063-9ad4-7cdd84fdd2bb" providerId="ADAL" clId="{48E4B66C-BC26-4A26-BA4C-17975B3CEA67}" dt="2024-02-21T01:48:49.954" v="52"/>
        <pc:sldMkLst>
          <pc:docMk/>
          <pc:sldMk cId="1835531626" sldId="1283"/>
        </pc:sldMkLst>
      </pc:sldChg>
      <pc:sldChg chg="modSp add del mod">
        <pc:chgData name="Qu, Chengyi" userId="9f02c3db-5b00-4063-9ad4-7cdd84fdd2bb" providerId="ADAL" clId="{48E4B66C-BC26-4A26-BA4C-17975B3CEA67}" dt="2024-02-21T01:49:55.838" v="90" actId="47"/>
        <pc:sldMkLst>
          <pc:docMk/>
          <pc:sldMk cId="3767743320" sldId="1284"/>
        </pc:sldMkLst>
        <pc:spChg chg="mod">
          <ac:chgData name="Qu, Chengyi" userId="9f02c3db-5b00-4063-9ad4-7cdd84fdd2bb" providerId="ADAL" clId="{48E4B66C-BC26-4A26-BA4C-17975B3CEA67}" dt="2024-02-21T01:48:50.174" v="55" actId="27636"/>
          <ac:spMkLst>
            <pc:docMk/>
            <pc:sldMk cId="3767743320" sldId="1284"/>
            <ac:spMk id="3" creationId="{262E3AE0-AC79-47E2-B90F-7BA787B89392}"/>
          </ac:spMkLst>
        </pc:spChg>
      </pc:sldChg>
      <pc:sldChg chg="add del">
        <pc:chgData name="Qu, Chengyi" userId="9f02c3db-5b00-4063-9ad4-7cdd84fdd2bb" providerId="ADAL" clId="{48E4B66C-BC26-4A26-BA4C-17975B3CEA67}" dt="2024-02-21T01:50:04.521" v="91" actId="47"/>
        <pc:sldMkLst>
          <pc:docMk/>
          <pc:sldMk cId="2897299916" sldId="1285"/>
        </pc:sldMkLst>
      </pc:sldChg>
      <pc:sldChg chg="add del">
        <pc:chgData name="Qu, Chengyi" userId="9f02c3db-5b00-4063-9ad4-7cdd84fdd2bb" providerId="ADAL" clId="{48E4B66C-BC26-4A26-BA4C-17975B3CEA67}" dt="2024-02-21T01:50:05.126" v="92" actId="47"/>
        <pc:sldMkLst>
          <pc:docMk/>
          <pc:sldMk cId="730941134" sldId="1286"/>
        </pc:sldMkLst>
      </pc:sldChg>
      <pc:sldChg chg="add">
        <pc:chgData name="Qu, Chengyi" userId="9f02c3db-5b00-4063-9ad4-7cdd84fdd2bb" providerId="ADAL" clId="{48E4B66C-BC26-4A26-BA4C-17975B3CEA67}" dt="2024-02-21T01:48:49.954" v="52"/>
        <pc:sldMkLst>
          <pc:docMk/>
          <pc:sldMk cId="2288592048" sldId="1287"/>
        </pc:sldMkLst>
      </pc:sldChg>
      <pc:sldChg chg="modSp add mod">
        <pc:chgData name="Qu, Chengyi" userId="9f02c3db-5b00-4063-9ad4-7cdd84fdd2bb" providerId="ADAL" clId="{48E4B66C-BC26-4A26-BA4C-17975B3CEA67}" dt="2024-02-21T01:48:50.301" v="62" actId="27636"/>
        <pc:sldMkLst>
          <pc:docMk/>
          <pc:sldMk cId="566162244" sldId="1288"/>
        </pc:sldMkLst>
        <pc:spChg chg="mod">
          <ac:chgData name="Qu, Chengyi" userId="9f02c3db-5b00-4063-9ad4-7cdd84fdd2bb" providerId="ADAL" clId="{48E4B66C-BC26-4A26-BA4C-17975B3CEA67}" dt="2024-02-21T01:48:50.301" v="62" actId="27636"/>
          <ac:spMkLst>
            <pc:docMk/>
            <pc:sldMk cId="566162244" sldId="1288"/>
            <ac:spMk id="3" creationId="{315B3FCE-8047-F364-1237-E2C5CC4CF7CF}"/>
          </ac:spMkLst>
        </pc:spChg>
      </pc:sldChg>
      <pc:sldChg chg="add del">
        <pc:chgData name="Qu, Chengyi" userId="9f02c3db-5b00-4063-9ad4-7cdd84fdd2bb" providerId="ADAL" clId="{48E4B66C-BC26-4A26-BA4C-17975B3CEA67}" dt="2024-02-21T01:50:24.658" v="93" actId="47"/>
        <pc:sldMkLst>
          <pc:docMk/>
          <pc:sldMk cId="2843450976" sldId="1289"/>
        </pc:sldMkLst>
      </pc:sldChg>
      <pc:sldChg chg="add">
        <pc:chgData name="Qu, Chengyi" userId="9f02c3db-5b00-4063-9ad4-7cdd84fdd2bb" providerId="ADAL" clId="{48E4B66C-BC26-4A26-BA4C-17975B3CEA67}" dt="2024-02-21T01:48:49.954" v="52"/>
        <pc:sldMkLst>
          <pc:docMk/>
          <pc:sldMk cId="605728639" sldId="1290"/>
        </pc:sldMkLst>
      </pc:sldChg>
      <pc:sldChg chg="add">
        <pc:chgData name="Qu, Chengyi" userId="9f02c3db-5b00-4063-9ad4-7cdd84fdd2bb" providerId="ADAL" clId="{48E4B66C-BC26-4A26-BA4C-17975B3CEA67}" dt="2024-02-21T01:48:49.954" v="52"/>
        <pc:sldMkLst>
          <pc:docMk/>
          <pc:sldMk cId="2574300258" sldId="1291"/>
        </pc:sldMkLst>
      </pc:sldChg>
      <pc:sldChg chg="add">
        <pc:chgData name="Qu, Chengyi" userId="9f02c3db-5b00-4063-9ad4-7cdd84fdd2bb" providerId="ADAL" clId="{48E4B66C-BC26-4A26-BA4C-17975B3CEA67}" dt="2024-02-21T01:48:49.954" v="52"/>
        <pc:sldMkLst>
          <pc:docMk/>
          <pc:sldMk cId="560735772" sldId="1292"/>
        </pc:sldMkLst>
      </pc:sldChg>
      <pc:sldChg chg="add">
        <pc:chgData name="Qu, Chengyi" userId="9f02c3db-5b00-4063-9ad4-7cdd84fdd2bb" providerId="ADAL" clId="{48E4B66C-BC26-4A26-BA4C-17975B3CEA67}" dt="2024-02-21T01:48:49.954" v="52"/>
        <pc:sldMkLst>
          <pc:docMk/>
          <pc:sldMk cId="1996591682" sldId="1293"/>
        </pc:sldMkLst>
      </pc:sldChg>
      <pc:sldChg chg="add">
        <pc:chgData name="Qu, Chengyi" userId="9f02c3db-5b00-4063-9ad4-7cdd84fdd2bb" providerId="ADAL" clId="{48E4B66C-BC26-4A26-BA4C-17975B3CEA67}" dt="2024-02-21T01:48:49.954" v="52"/>
        <pc:sldMkLst>
          <pc:docMk/>
          <pc:sldMk cId="1438909993" sldId="1294"/>
        </pc:sldMkLst>
      </pc:sldChg>
      <pc:sldChg chg="add">
        <pc:chgData name="Qu, Chengyi" userId="9f02c3db-5b00-4063-9ad4-7cdd84fdd2bb" providerId="ADAL" clId="{48E4B66C-BC26-4A26-BA4C-17975B3CEA67}" dt="2024-02-21T01:48:49.954" v="52"/>
        <pc:sldMkLst>
          <pc:docMk/>
          <pc:sldMk cId="3416110985" sldId="1295"/>
        </pc:sldMkLst>
      </pc:sldChg>
      <pc:sldChg chg="add">
        <pc:chgData name="Qu, Chengyi" userId="9f02c3db-5b00-4063-9ad4-7cdd84fdd2bb" providerId="ADAL" clId="{48E4B66C-BC26-4A26-BA4C-17975B3CEA67}" dt="2024-02-21T01:48:49.954" v="52"/>
        <pc:sldMkLst>
          <pc:docMk/>
          <pc:sldMk cId="2561194058" sldId="1296"/>
        </pc:sldMkLst>
      </pc:sldChg>
      <pc:sldChg chg="add">
        <pc:chgData name="Qu, Chengyi" userId="9f02c3db-5b00-4063-9ad4-7cdd84fdd2bb" providerId="ADAL" clId="{48E4B66C-BC26-4A26-BA4C-17975B3CEA67}" dt="2024-02-21T01:48:49.954" v="52"/>
        <pc:sldMkLst>
          <pc:docMk/>
          <pc:sldMk cId="2354105606" sldId="1297"/>
        </pc:sldMkLst>
      </pc:sldChg>
      <pc:sldChg chg="add">
        <pc:chgData name="Qu, Chengyi" userId="9f02c3db-5b00-4063-9ad4-7cdd84fdd2bb" providerId="ADAL" clId="{48E4B66C-BC26-4A26-BA4C-17975B3CEA67}" dt="2024-02-21T01:48:49.954" v="52"/>
        <pc:sldMkLst>
          <pc:docMk/>
          <pc:sldMk cId="1052560923" sldId="1298"/>
        </pc:sldMkLst>
      </pc:sldChg>
      <pc:sldChg chg="add">
        <pc:chgData name="Qu, Chengyi" userId="9f02c3db-5b00-4063-9ad4-7cdd84fdd2bb" providerId="ADAL" clId="{48E4B66C-BC26-4A26-BA4C-17975B3CEA67}" dt="2024-02-21T01:48:49.954" v="52"/>
        <pc:sldMkLst>
          <pc:docMk/>
          <pc:sldMk cId="1187497349" sldId="1299"/>
        </pc:sldMkLst>
      </pc:sldChg>
      <pc:sldChg chg="add">
        <pc:chgData name="Qu, Chengyi" userId="9f02c3db-5b00-4063-9ad4-7cdd84fdd2bb" providerId="ADAL" clId="{48E4B66C-BC26-4A26-BA4C-17975B3CEA67}" dt="2024-02-21T01:48:49.954" v="52"/>
        <pc:sldMkLst>
          <pc:docMk/>
          <pc:sldMk cId="1285252224" sldId="1300"/>
        </pc:sldMkLst>
      </pc:sldChg>
      <pc:sldChg chg="modSp add del mod">
        <pc:chgData name="Qu, Chengyi" userId="9f02c3db-5b00-4063-9ad4-7cdd84fdd2bb" providerId="ADAL" clId="{48E4B66C-BC26-4A26-BA4C-17975B3CEA67}" dt="2024-02-21T01:53:37.394" v="139" actId="47"/>
        <pc:sldMkLst>
          <pc:docMk/>
          <pc:sldMk cId="1382675692" sldId="1301"/>
        </pc:sldMkLst>
        <pc:spChg chg="mod">
          <ac:chgData name="Qu, Chengyi" userId="9f02c3db-5b00-4063-9ad4-7cdd84fdd2bb" providerId="ADAL" clId="{48E4B66C-BC26-4A26-BA4C-17975B3CEA67}" dt="2024-02-21T01:53:35.167" v="135" actId="27636"/>
          <ac:spMkLst>
            <pc:docMk/>
            <pc:sldMk cId="1382675692" sldId="1301"/>
            <ac:spMk id="2" creationId="{1432AD01-B626-8541-DD34-941AFABB4017}"/>
          </ac:spMkLst>
        </pc:spChg>
        <pc:spChg chg="mod">
          <ac:chgData name="Qu, Chengyi" userId="9f02c3db-5b00-4063-9ad4-7cdd84fdd2bb" providerId="ADAL" clId="{48E4B66C-BC26-4A26-BA4C-17975B3CEA67}" dt="2024-02-21T01:53:35.166" v="134" actId="27636"/>
          <ac:spMkLst>
            <pc:docMk/>
            <pc:sldMk cId="1382675692" sldId="1301"/>
            <ac:spMk id="3" creationId="{C74AC5A7-CF21-681C-AD2A-CAFD76C83228}"/>
          </ac:spMkLst>
        </pc:spChg>
      </pc:sldChg>
      <pc:sldChg chg="add del">
        <pc:chgData name="Qu, Chengyi" userId="9f02c3db-5b00-4063-9ad4-7cdd84fdd2bb" providerId="ADAL" clId="{48E4B66C-BC26-4A26-BA4C-17975B3CEA67}" dt="2024-02-21T01:53:39.735" v="141" actId="47"/>
        <pc:sldMkLst>
          <pc:docMk/>
          <pc:sldMk cId="2120514358" sldId="1302"/>
        </pc:sldMkLst>
      </pc:sldChg>
      <pc:sldChg chg="add">
        <pc:chgData name="Qu, Chengyi" userId="9f02c3db-5b00-4063-9ad4-7cdd84fdd2bb" providerId="ADAL" clId="{48E4B66C-BC26-4A26-BA4C-17975B3CEA67}" dt="2024-02-21T01:53:35.023" v="133"/>
        <pc:sldMkLst>
          <pc:docMk/>
          <pc:sldMk cId="919834031" sldId="1303"/>
        </pc:sldMkLst>
      </pc:sldChg>
      <pc:sldChg chg="add del">
        <pc:chgData name="Qu, Chengyi" userId="9f02c3db-5b00-4063-9ad4-7cdd84fdd2bb" providerId="ADAL" clId="{48E4B66C-BC26-4A26-BA4C-17975B3CEA67}" dt="2024-02-21T01:53:57.816" v="143" actId="47"/>
        <pc:sldMkLst>
          <pc:docMk/>
          <pc:sldMk cId="2632825530" sldId="1304"/>
        </pc:sldMkLst>
      </pc:sldChg>
      <pc:sldChg chg="add del">
        <pc:chgData name="Qu, Chengyi" userId="9f02c3db-5b00-4063-9ad4-7cdd84fdd2bb" providerId="ADAL" clId="{48E4B66C-BC26-4A26-BA4C-17975B3CEA67}" dt="2024-02-21T01:53:59.629" v="144" actId="47"/>
        <pc:sldMkLst>
          <pc:docMk/>
          <pc:sldMk cId="0" sldId="1305"/>
        </pc:sldMkLst>
      </pc:sldChg>
      <pc:sldChg chg="modSp add">
        <pc:chgData name="Qu, Chengyi" userId="9f02c3db-5b00-4063-9ad4-7cdd84fdd2bb" providerId="ADAL" clId="{48E4B66C-BC26-4A26-BA4C-17975B3CEA67}" dt="2024-02-21T01:53:35.023" v="133"/>
        <pc:sldMkLst>
          <pc:docMk/>
          <pc:sldMk cId="0" sldId="1306"/>
        </pc:sldMkLst>
        <pc:spChg chg="mod">
          <ac:chgData name="Qu, Chengyi" userId="9f02c3db-5b00-4063-9ad4-7cdd84fdd2bb" providerId="ADAL" clId="{48E4B66C-BC26-4A26-BA4C-17975B3CEA67}" dt="2024-02-21T01:53:35.023" v="133"/>
          <ac:spMkLst>
            <pc:docMk/>
            <pc:sldMk cId="0" sldId="1306"/>
            <ac:spMk id="384" creationId="{00000000-0000-0000-0000-000000000000}"/>
          </ac:spMkLst>
        </pc:spChg>
      </pc:sldChg>
      <pc:sldChg chg="modSp add">
        <pc:chgData name="Qu, Chengyi" userId="9f02c3db-5b00-4063-9ad4-7cdd84fdd2bb" providerId="ADAL" clId="{48E4B66C-BC26-4A26-BA4C-17975B3CEA67}" dt="2024-02-21T01:53:35.023" v="133"/>
        <pc:sldMkLst>
          <pc:docMk/>
          <pc:sldMk cId="0" sldId="1307"/>
        </pc:sldMkLst>
        <pc:spChg chg="mod">
          <ac:chgData name="Qu, Chengyi" userId="9f02c3db-5b00-4063-9ad4-7cdd84fdd2bb" providerId="ADAL" clId="{48E4B66C-BC26-4A26-BA4C-17975B3CEA67}" dt="2024-02-21T01:53:35.023" v="133"/>
          <ac:spMkLst>
            <pc:docMk/>
            <pc:sldMk cId="0" sldId="1307"/>
            <ac:spMk id="401" creationId="{00000000-0000-0000-0000-000000000000}"/>
          </ac:spMkLst>
        </pc:spChg>
      </pc:sldChg>
      <pc:sldChg chg="modSp add del mod">
        <pc:chgData name="Qu, Chengyi" userId="9f02c3db-5b00-4063-9ad4-7cdd84fdd2bb" providerId="ADAL" clId="{48E4B66C-BC26-4A26-BA4C-17975B3CEA67}" dt="2024-02-21T01:54:10.811" v="146" actId="47"/>
        <pc:sldMkLst>
          <pc:docMk/>
          <pc:sldMk cId="3745870871" sldId="1308"/>
        </pc:sldMkLst>
        <pc:spChg chg="mod">
          <ac:chgData name="Qu, Chengyi" userId="9f02c3db-5b00-4063-9ad4-7cdd84fdd2bb" providerId="ADAL" clId="{48E4B66C-BC26-4A26-BA4C-17975B3CEA67}" dt="2024-02-21T01:53:35.321" v="136" actId="27636"/>
          <ac:spMkLst>
            <pc:docMk/>
            <pc:sldMk cId="3745870871" sldId="1308"/>
            <ac:spMk id="2" creationId="{E362718D-4E8A-45D2-5FBF-95A58FBEEEC1}"/>
          </ac:spMkLst>
        </pc:spChg>
      </pc:sldChg>
      <pc:sldChg chg="addSp delSp modSp new mod modClrScheme chgLayout">
        <pc:chgData name="Qu, Chengyi" userId="9f02c3db-5b00-4063-9ad4-7cdd84fdd2bb" providerId="ADAL" clId="{48E4B66C-BC26-4A26-BA4C-17975B3CEA67}" dt="2024-02-21T01:55:12.085" v="226" actId="20577"/>
        <pc:sldMkLst>
          <pc:docMk/>
          <pc:sldMk cId="3755264216" sldId="1308"/>
        </pc:sldMkLst>
        <pc:spChg chg="del">
          <ac:chgData name="Qu, Chengyi" userId="9f02c3db-5b00-4063-9ad4-7cdd84fdd2bb" providerId="ADAL" clId="{48E4B66C-BC26-4A26-BA4C-17975B3CEA67}" dt="2024-02-21T01:54:30.404" v="151" actId="700"/>
          <ac:spMkLst>
            <pc:docMk/>
            <pc:sldMk cId="3755264216" sldId="1308"/>
            <ac:spMk id="2" creationId="{6D6143A3-1748-FBC1-D85F-363C89A8663D}"/>
          </ac:spMkLst>
        </pc:spChg>
        <pc:spChg chg="del mod ord">
          <ac:chgData name="Qu, Chengyi" userId="9f02c3db-5b00-4063-9ad4-7cdd84fdd2bb" providerId="ADAL" clId="{48E4B66C-BC26-4A26-BA4C-17975B3CEA67}" dt="2024-02-21T01:54:30.404" v="151" actId="700"/>
          <ac:spMkLst>
            <pc:docMk/>
            <pc:sldMk cId="3755264216" sldId="1308"/>
            <ac:spMk id="3" creationId="{604C7216-42BC-D098-9B05-86DB6160CDA3}"/>
          </ac:spMkLst>
        </pc:spChg>
        <pc:spChg chg="add mod ord">
          <ac:chgData name="Qu, Chengyi" userId="9f02c3db-5b00-4063-9ad4-7cdd84fdd2bb" providerId="ADAL" clId="{48E4B66C-BC26-4A26-BA4C-17975B3CEA67}" dt="2024-02-21T01:55:12.085" v="226" actId="20577"/>
          <ac:spMkLst>
            <pc:docMk/>
            <pc:sldMk cId="3755264216" sldId="1308"/>
            <ac:spMk id="4" creationId="{F7355E2C-2114-B3CF-D6BF-63DAE754720B}"/>
          </ac:spMkLst>
        </pc:spChg>
      </pc:sldChg>
      <pc:sldMasterChg chg="delSldLayout">
        <pc:chgData name="Qu, Chengyi" userId="9f02c3db-5b00-4063-9ad4-7cdd84fdd2bb" providerId="ADAL" clId="{48E4B66C-BC26-4A26-BA4C-17975B3CEA67}" dt="2024-02-21T01:54:13.770" v="148" actId="47"/>
        <pc:sldMasterMkLst>
          <pc:docMk/>
          <pc:sldMasterMk cId="481874104" sldId="2147483667"/>
        </pc:sldMasterMkLst>
        <pc:sldLayoutChg chg="del">
          <pc:chgData name="Qu, Chengyi" userId="9f02c3db-5b00-4063-9ad4-7cdd84fdd2bb" providerId="ADAL" clId="{48E4B66C-BC26-4A26-BA4C-17975B3CEA67}" dt="2024-02-21T01:48:52.851" v="66" actId="47"/>
          <pc:sldLayoutMkLst>
            <pc:docMk/>
            <pc:sldMasterMk cId="481874104" sldId="2147483667"/>
            <pc:sldLayoutMk cId="2914032597" sldId="2147483682"/>
          </pc:sldLayoutMkLst>
        </pc:sldLayoutChg>
        <pc:sldLayoutChg chg="del">
          <pc:chgData name="Qu, Chengyi" userId="9f02c3db-5b00-4063-9ad4-7cdd84fdd2bb" providerId="ADAL" clId="{48E4B66C-BC26-4A26-BA4C-17975B3CEA67}" dt="2024-02-21T01:47:09.802" v="37" actId="47"/>
          <pc:sldLayoutMkLst>
            <pc:docMk/>
            <pc:sldMasterMk cId="481874104" sldId="2147483667"/>
            <pc:sldLayoutMk cId="3156149831" sldId="2147483682"/>
          </pc:sldLayoutMkLst>
        </pc:sldLayoutChg>
        <pc:sldLayoutChg chg="del">
          <pc:chgData name="Qu, Chengyi" userId="9f02c3db-5b00-4063-9ad4-7cdd84fdd2bb" providerId="ADAL" clId="{48E4B66C-BC26-4A26-BA4C-17975B3CEA67}" dt="2024-02-21T01:53:37.394" v="139" actId="47"/>
          <pc:sldLayoutMkLst>
            <pc:docMk/>
            <pc:sldMasterMk cId="481874104" sldId="2147483667"/>
            <pc:sldLayoutMk cId="2555748714" sldId="2147483684"/>
          </pc:sldLayoutMkLst>
        </pc:sldLayoutChg>
        <pc:sldLayoutChg chg="del">
          <pc:chgData name="Qu, Chengyi" userId="9f02c3db-5b00-4063-9ad4-7cdd84fdd2bb" providerId="ADAL" clId="{48E4B66C-BC26-4A26-BA4C-17975B3CEA67}" dt="2024-02-21T01:53:08.555" v="128" actId="47"/>
          <pc:sldLayoutMkLst>
            <pc:docMk/>
            <pc:sldMasterMk cId="481874104" sldId="2147483667"/>
            <pc:sldLayoutMk cId="2953746863" sldId="2147483684"/>
          </pc:sldLayoutMkLst>
        </pc:sldLayoutChg>
        <pc:sldLayoutChg chg="del">
          <pc:chgData name="Qu, Chengyi" userId="9f02c3db-5b00-4063-9ad4-7cdd84fdd2bb" providerId="ADAL" clId="{48E4B66C-BC26-4A26-BA4C-17975B3CEA67}" dt="2024-02-21T01:54:13.770" v="148" actId="47"/>
          <pc:sldLayoutMkLst>
            <pc:docMk/>
            <pc:sldMasterMk cId="481874104" sldId="2147483667"/>
            <pc:sldLayoutMk cId="2955839836" sldId="2147483685"/>
          </pc:sldLayoutMkLst>
        </pc:sldLayoutChg>
      </pc:sldMasterChg>
    </pc:docChg>
  </pc:docChgLst>
  <pc:docChgLst>
    <pc:chgData name="Qu, Chengyi" userId="9f02c3db-5b00-4063-9ad4-7cdd84fdd2bb" providerId="ADAL" clId="{FD31D919-629D-4132-B9BD-403978D3AF56}"/>
    <pc:docChg chg="undo custSel addSld delSld modSld sldOrd">
      <pc:chgData name="Qu, Chengyi" userId="9f02c3db-5b00-4063-9ad4-7cdd84fdd2bb" providerId="ADAL" clId="{FD31D919-629D-4132-B9BD-403978D3AF56}" dt="2024-01-07T03:10:15.486" v="754" actId="20577"/>
      <pc:docMkLst>
        <pc:docMk/>
      </pc:docMkLst>
      <pc:sldChg chg="modSp mod">
        <pc:chgData name="Qu, Chengyi" userId="9f02c3db-5b00-4063-9ad4-7cdd84fdd2bb" providerId="ADAL" clId="{FD31D919-629D-4132-B9BD-403978D3AF56}" dt="2024-01-07T02:39:26.106" v="54" actId="20577"/>
        <pc:sldMkLst>
          <pc:docMk/>
          <pc:sldMk cId="553553694" sldId="258"/>
        </pc:sldMkLst>
        <pc:spChg chg="mod">
          <ac:chgData name="Qu, Chengyi" userId="9f02c3db-5b00-4063-9ad4-7cdd84fdd2bb" providerId="ADAL" clId="{FD31D919-629D-4132-B9BD-403978D3AF56}" dt="2024-01-07T02:39:06.754" v="10"/>
          <ac:spMkLst>
            <pc:docMk/>
            <pc:sldMk cId="553553694" sldId="258"/>
            <ac:spMk id="2" creationId="{1432AD01-B626-8541-DD34-941AFABB4017}"/>
          </ac:spMkLst>
        </pc:spChg>
        <pc:spChg chg="mod">
          <ac:chgData name="Qu, Chengyi" userId="9f02c3db-5b00-4063-9ad4-7cdd84fdd2bb" providerId="ADAL" clId="{FD31D919-629D-4132-B9BD-403978D3AF56}" dt="2024-01-07T02:39:26.106" v="54" actId="20577"/>
          <ac:spMkLst>
            <pc:docMk/>
            <pc:sldMk cId="553553694" sldId="258"/>
            <ac:spMk id="3" creationId="{C74AC5A7-CF21-681C-AD2A-CAFD76C83228}"/>
          </ac:spMkLst>
        </pc:spChg>
      </pc:sldChg>
      <pc:sldChg chg="modSp mod">
        <pc:chgData name="Qu, Chengyi" userId="9f02c3db-5b00-4063-9ad4-7cdd84fdd2bb" providerId="ADAL" clId="{FD31D919-629D-4132-B9BD-403978D3AF56}" dt="2024-01-07T02:40:45.867" v="77" actId="20577"/>
        <pc:sldMkLst>
          <pc:docMk/>
          <pc:sldMk cId="4038715374" sldId="1255"/>
        </pc:sldMkLst>
        <pc:spChg chg="mod">
          <ac:chgData name="Qu, Chengyi" userId="9f02c3db-5b00-4063-9ad4-7cdd84fdd2bb" providerId="ADAL" clId="{FD31D919-629D-4132-B9BD-403978D3AF56}" dt="2024-01-07T02:40:45.867" v="77" actId="20577"/>
          <ac:spMkLst>
            <pc:docMk/>
            <pc:sldMk cId="4038715374" sldId="1255"/>
            <ac:spMk id="3" creationId="{0AB13AC3-B25C-451D-9BEA-FFCE3152EBFC}"/>
          </ac:spMkLst>
        </pc:spChg>
      </pc:sldChg>
      <pc:sldChg chg="modSp mod">
        <pc:chgData name="Qu, Chengyi" userId="9f02c3db-5b00-4063-9ad4-7cdd84fdd2bb" providerId="ADAL" clId="{FD31D919-629D-4132-B9BD-403978D3AF56}" dt="2024-01-07T02:57:46.055" v="320" actId="20577"/>
        <pc:sldMkLst>
          <pc:docMk/>
          <pc:sldMk cId="239755599" sldId="1256"/>
        </pc:sldMkLst>
        <pc:spChg chg="mod">
          <ac:chgData name="Qu, Chengyi" userId="9f02c3db-5b00-4063-9ad4-7cdd84fdd2bb" providerId="ADAL" clId="{FD31D919-629D-4132-B9BD-403978D3AF56}" dt="2024-01-07T02:57:46.055" v="320" actId="20577"/>
          <ac:spMkLst>
            <pc:docMk/>
            <pc:sldMk cId="239755599" sldId="1256"/>
            <ac:spMk id="5" creationId="{CF0D9498-2241-4E84-8885-D0ACA124AD01}"/>
          </ac:spMkLst>
        </pc:spChg>
      </pc:sldChg>
      <pc:sldMasterChg chg="delSldLayout">
        <pc:chgData name="Qu, Chengyi" userId="9f02c3db-5b00-4063-9ad4-7cdd84fdd2bb" providerId="ADAL" clId="{FD31D919-629D-4132-B9BD-403978D3AF56}" dt="2024-01-07T02:40:28.652" v="55" actId="47"/>
        <pc:sldMasterMkLst>
          <pc:docMk/>
          <pc:sldMasterMk cId="2807116942" sldId="2147483648"/>
        </pc:sldMasterMkLst>
      </pc:sldMasterChg>
    </pc:docChg>
  </pc:docChgLst>
  <pc:docChgLst>
    <pc:chgData name="Qu, Chengyi" userId="9f02c3db-5b00-4063-9ad4-7cdd84fdd2bb" providerId="ADAL" clId="{71EBC684-37BE-40AE-943F-85B359DFBCAD}"/>
    <pc:docChg chg="undo custSel addSld delSld modSld sldOrd">
      <pc:chgData name="Qu, Chengyi" userId="9f02c3db-5b00-4063-9ad4-7cdd84fdd2bb" providerId="ADAL" clId="{71EBC684-37BE-40AE-943F-85B359DFBCAD}" dt="2024-01-09T16:40:24.173" v="390"/>
      <pc:docMkLst>
        <pc:docMk/>
      </pc:docMkLst>
      <pc:sldChg chg="modSp">
        <pc:chgData name="Qu, Chengyi" userId="9f02c3db-5b00-4063-9ad4-7cdd84fdd2bb" providerId="ADAL" clId="{71EBC684-37BE-40AE-943F-85B359DFBCAD}" dt="2024-01-09T16:03:38.752" v="43" actId="20577"/>
        <pc:sldMkLst>
          <pc:docMk/>
          <pc:sldMk cId="553553694" sldId="258"/>
        </pc:sldMkLst>
        <pc:spChg chg="mod">
          <ac:chgData name="Qu, Chengyi" userId="9f02c3db-5b00-4063-9ad4-7cdd84fdd2bb" providerId="ADAL" clId="{71EBC684-37BE-40AE-943F-85B359DFBCAD}" dt="2024-01-09T16:03:38.752" v="43" actId="20577"/>
          <ac:spMkLst>
            <pc:docMk/>
            <pc:sldMk cId="553553694" sldId="258"/>
            <ac:spMk id="3" creationId="{C74AC5A7-CF21-681C-AD2A-CAFD76C83228}"/>
          </ac:spMkLst>
        </pc:spChg>
      </pc:sldChg>
      <pc:sldChg chg="modSp add del">
        <pc:chgData name="Qu, Chengyi" userId="9f02c3db-5b00-4063-9ad4-7cdd84fdd2bb" providerId="ADAL" clId="{71EBC684-37BE-40AE-943F-85B359DFBCAD}" dt="2024-01-09T16:33:06.416" v="367" actId="207"/>
        <pc:sldMkLst>
          <pc:docMk/>
          <pc:sldMk cId="0" sldId="261"/>
        </pc:sldMkLst>
        <pc:spChg chg="mod">
          <ac:chgData name="Qu, Chengyi" userId="9f02c3db-5b00-4063-9ad4-7cdd84fdd2bb" providerId="ADAL" clId="{71EBC684-37BE-40AE-943F-85B359DFBCAD}" dt="2024-01-09T16:33:06.416" v="367" actId="207"/>
          <ac:spMkLst>
            <pc:docMk/>
            <pc:sldMk cId="0" sldId="261"/>
            <ac:spMk id="14339" creationId="{A7BD15EE-4C8B-B6CC-3F53-D26954332D60}"/>
          </ac:spMkLst>
        </pc:spChg>
      </pc:sldChg>
      <pc:sldChg chg="modSp add del">
        <pc:chgData name="Qu, Chengyi" userId="9f02c3db-5b00-4063-9ad4-7cdd84fdd2bb" providerId="ADAL" clId="{71EBC684-37BE-40AE-943F-85B359DFBCAD}" dt="2024-01-09T16:33:13.542" v="368" actId="207"/>
        <pc:sldMkLst>
          <pc:docMk/>
          <pc:sldMk cId="0" sldId="262"/>
        </pc:sldMkLst>
        <pc:spChg chg="mod">
          <ac:chgData name="Qu, Chengyi" userId="9f02c3db-5b00-4063-9ad4-7cdd84fdd2bb" providerId="ADAL" clId="{71EBC684-37BE-40AE-943F-85B359DFBCAD}" dt="2024-01-09T16:33:13.542" v="368" actId="207"/>
          <ac:spMkLst>
            <pc:docMk/>
            <pc:sldMk cId="0" sldId="262"/>
            <ac:spMk id="16387" creationId="{0AA50CD5-EAF6-E510-709D-8165F7639F09}"/>
          </ac:spMkLst>
        </pc:spChg>
      </pc:sldChg>
      <pc:sldChg chg="modSp add del">
        <pc:chgData name="Qu, Chengyi" userId="9f02c3db-5b00-4063-9ad4-7cdd84fdd2bb" providerId="ADAL" clId="{71EBC684-37BE-40AE-943F-85B359DFBCAD}" dt="2024-01-09T16:33:21.854" v="369" actId="207"/>
        <pc:sldMkLst>
          <pc:docMk/>
          <pc:sldMk cId="0" sldId="263"/>
        </pc:sldMkLst>
        <pc:spChg chg="mod">
          <ac:chgData name="Qu, Chengyi" userId="9f02c3db-5b00-4063-9ad4-7cdd84fdd2bb" providerId="ADAL" clId="{71EBC684-37BE-40AE-943F-85B359DFBCAD}" dt="2024-01-09T16:33:21.854" v="369" actId="207"/>
          <ac:spMkLst>
            <pc:docMk/>
            <pc:sldMk cId="0" sldId="263"/>
            <ac:spMk id="18435" creationId="{4FDFA377-30C1-ED12-33CA-D208AE7213AC}"/>
          </ac:spMkLst>
        </pc:spChg>
      </pc:sldChg>
      <pc:sldChg chg="modSp add del">
        <pc:chgData name="Qu, Chengyi" userId="9f02c3db-5b00-4063-9ad4-7cdd84fdd2bb" providerId="ADAL" clId="{71EBC684-37BE-40AE-943F-85B359DFBCAD}" dt="2024-01-09T16:33:33.053" v="370" actId="207"/>
        <pc:sldMkLst>
          <pc:docMk/>
          <pc:sldMk cId="0" sldId="264"/>
        </pc:sldMkLst>
        <pc:spChg chg="mod">
          <ac:chgData name="Qu, Chengyi" userId="9f02c3db-5b00-4063-9ad4-7cdd84fdd2bb" providerId="ADAL" clId="{71EBC684-37BE-40AE-943F-85B359DFBCAD}" dt="2024-01-09T16:33:33.053" v="370" actId="207"/>
          <ac:spMkLst>
            <pc:docMk/>
            <pc:sldMk cId="0" sldId="264"/>
            <ac:spMk id="20483" creationId="{6ED50436-0DB3-25EB-FEF9-FCCEF186F242}"/>
          </ac:spMkLst>
        </pc:spChg>
      </pc:sldChg>
      <pc:sldChg chg="modSp add del">
        <pc:chgData name="Qu, Chengyi" userId="9f02c3db-5b00-4063-9ad4-7cdd84fdd2bb" providerId="ADAL" clId="{71EBC684-37BE-40AE-943F-85B359DFBCAD}" dt="2024-01-09T16:33:57.054" v="371" actId="207"/>
        <pc:sldMkLst>
          <pc:docMk/>
          <pc:sldMk cId="0" sldId="265"/>
        </pc:sldMkLst>
        <pc:spChg chg="mod">
          <ac:chgData name="Qu, Chengyi" userId="9f02c3db-5b00-4063-9ad4-7cdd84fdd2bb" providerId="ADAL" clId="{71EBC684-37BE-40AE-943F-85B359DFBCAD}" dt="2024-01-09T16:33:57.054" v="371" actId="207"/>
          <ac:spMkLst>
            <pc:docMk/>
            <pc:sldMk cId="0" sldId="265"/>
            <ac:spMk id="22531" creationId="{C0ECC80E-FE07-E457-FC03-B9CA4990B849}"/>
          </ac:spMkLst>
        </pc:spChg>
      </pc:sldChg>
      <pc:sldChg chg="add">
        <pc:chgData name="Qu, Chengyi" userId="9f02c3db-5b00-4063-9ad4-7cdd84fdd2bb" providerId="ADAL" clId="{71EBC684-37BE-40AE-943F-85B359DFBCAD}" dt="2024-01-09T16:08:22.221" v="86"/>
        <pc:sldMkLst>
          <pc:docMk/>
          <pc:sldMk cId="1283235496" sldId="270"/>
        </pc:sldMkLst>
      </pc:sldChg>
      <pc:sldChg chg="add">
        <pc:chgData name="Qu, Chengyi" userId="9f02c3db-5b00-4063-9ad4-7cdd84fdd2bb" providerId="ADAL" clId="{71EBC684-37BE-40AE-943F-85B359DFBCAD}" dt="2024-01-09T16:08:22.221" v="86"/>
        <pc:sldMkLst>
          <pc:docMk/>
          <pc:sldMk cId="1976470243" sldId="271"/>
        </pc:sldMkLst>
      </pc:sldChg>
      <pc:sldChg chg="add">
        <pc:chgData name="Qu, Chengyi" userId="9f02c3db-5b00-4063-9ad4-7cdd84fdd2bb" providerId="ADAL" clId="{71EBC684-37BE-40AE-943F-85B359DFBCAD}" dt="2024-01-09T16:08:22.221" v="86"/>
        <pc:sldMkLst>
          <pc:docMk/>
          <pc:sldMk cId="2385946305" sldId="272"/>
        </pc:sldMkLst>
      </pc:sldChg>
      <pc:sldChg chg="add">
        <pc:chgData name="Qu, Chengyi" userId="9f02c3db-5b00-4063-9ad4-7cdd84fdd2bb" providerId="ADAL" clId="{71EBC684-37BE-40AE-943F-85B359DFBCAD}" dt="2024-01-09T16:08:22.221" v="86"/>
        <pc:sldMkLst>
          <pc:docMk/>
          <pc:sldMk cId="834100436" sldId="273"/>
        </pc:sldMkLst>
      </pc:sldChg>
      <pc:sldChg chg="del">
        <pc:chgData name="Qu, Chengyi" userId="9f02c3db-5b00-4063-9ad4-7cdd84fdd2bb" providerId="ADAL" clId="{71EBC684-37BE-40AE-943F-85B359DFBCAD}" dt="2024-01-09T16:08:30.571" v="104" actId="2696"/>
        <pc:sldMkLst>
          <pc:docMk/>
          <pc:sldMk cId="1167962290" sldId="274"/>
        </pc:sldMkLst>
      </pc:sldChg>
      <pc:sldChg chg="del">
        <pc:chgData name="Qu, Chengyi" userId="9f02c3db-5b00-4063-9ad4-7cdd84fdd2bb" providerId="ADAL" clId="{71EBC684-37BE-40AE-943F-85B359DFBCAD}" dt="2024-01-09T16:08:30.494" v="90" actId="2696"/>
        <pc:sldMkLst>
          <pc:docMk/>
          <pc:sldMk cId="506940129" sldId="275"/>
        </pc:sldMkLst>
      </pc:sldChg>
      <pc:sldChg chg="modSp add del">
        <pc:chgData name="Qu, Chengyi" userId="9f02c3db-5b00-4063-9ad4-7cdd84fdd2bb" providerId="ADAL" clId="{71EBC684-37BE-40AE-943F-85B359DFBCAD}" dt="2024-01-09T16:12:26.136" v="116" actId="207"/>
        <pc:sldMkLst>
          <pc:docMk/>
          <pc:sldMk cId="0" sldId="276"/>
        </pc:sldMkLst>
        <pc:spChg chg="mod">
          <ac:chgData name="Qu, Chengyi" userId="9f02c3db-5b00-4063-9ad4-7cdd84fdd2bb" providerId="ADAL" clId="{71EBC684-37BE-40AE-943F-85B359DFBCAD}" dt="2024-01-09T16:12:19.997" v="115" actId="6549"/>
          <ac:spMkLst>
            <pc:docMk/>
            <pc:sldMk cId="0" sldId="276"/>
            <ac:spMk id="47106" creationId="{66BE3917-6F89-52FB-49C1-B25E8ADAECAF}"/>
          </ac:spMkLst>
        </pc:spChg>
        <pc:spChg chg="mod">
          <ac:chgData name="Qu, Chengyi" userId="9f02c3db-5b00-4063-9ad4-7cdd84fdd2bb" providerId="ADAL" clId="{71EBC684-37BE-40AE-943F-85B359DFBCAD}" dt="2024-01-09T16:12:26.136" v="116" actId="207"/>
          <ac:spMkLst>
            <pc:docMk/>
            <pc:sldMk cId="0" sldId="276"/>
            <ac:spMk id="47107" creationId="{87AFC7AD-62CB-00A2-2993-60542C6CCAAD}"/>
          </ac:spMkLst>
        </pc:spChg>
      </pc:sldChg>
      <pc:sldChg chg="add">
        <pc:chgData name="Qu, Chengyi" userId="9f02c3db-5b00-4063-9ad4-7cdd84fdd2bb" providerId="ADAL" clId="{71EBC684-37BE-40AE-943F-85B359DFBCAD}" dt="2024-01-09T16:08:22.221" v="86"/>
        <pc:sldMkLst>
          <pc:docMk/>
          <pc:sldMk cId="3925861337" sldId="280"/>
        </pc:sldMkLst>
      </pc:sldChg>
      <pc:sldChg chg="add">
        <pc:chgData name="Qu, Chengyi" userId="9f02c3db-5b00-4063-9ad4-7cdd84fdd2bb" providerId="ADAL" clId="{71EBC684-37BE-40AE-943F-85B359DFBCAD}" dt="2024-01-09T16:08:22.221" v="86"/>
        <pc:sldMkLst>
          <pc:docMk/>
          <pc:sldMk cId="1986486448" sldId="281"/>
        </pc:sldMkLst>
      </pc:sldChg>
      <pc:sldChg chg="add">
        <pc:chgData name="Qu, Chengyi" userId="9f02c3db-5b00-4063-9ad4-7cdd84fdd2bb" providerId="ADAL" clId="{71EBC684-37BE-40AE-943F-85B359DFBCAD}" dt="2024-01-09T16:08:22.221" v="86"/>
        <pc:sldMkLst>
          <pc:docMk/>
          <pc:sldMk cId="2836295078" sldId="282"/>
        </pc:sldMkLst>
      </pc:sldChg>
      <pc:sldChg chg="del">
        <pc:chgData name="Qu, Chengyi" userId="9f02c3db-5b00-4063-9ad4-7cdd84fdd2bb" providerId="ADAL" clId="{71EBC684-37BE-40AE-943F-85B359DFBCAD}" dt="2024-01-09T16:08:30.581" v="106" actId="2696"/>
        <pc:sldMkLst>
          <pc:docMk/>
          <pc:sldMk cId="2263096639" sldId="284"/>
        </pc:sldMkLst>
      </pc:sldChg>
      <pc:sldChg chg="del">
        <pc:chgData name="Qu, Chengyi" userId="9f02c3db-5b00-4063-9ad4-7cdd84fdd2bb" providerId="ADAL" clId="{71EBC684-37BE-40AE-943F-85B359DFBCAD}" dt="2024-01-09T16:08:30.607" v="110" actId="2696"/>
        <pc:sldMkLst>
          <pc:docMk/>
          <pc:sldMk cId="3164840039" sldId="290"/>
        </pc:sldMkLst>
      </pc:sldChg>
      <pc:sldChg chg="del">
        <pc:chgData name="Qu, Chengyi" userId="9f02c3db-5b00-4063-9ad4-7cdd84fdd2bb" providerId="ADAL" clId="{71EBC684-37BE-40AE-943F-85B359DFBCAD}" dt="2024-01-09T16:08:30.577" v="105" actId="2696"/>
        <pc:sldMkLst>
          <pc:docMk/>
          <pc:sldMk cId="828849643" sldId="292"/>
        </pc:sldMkLst>
      </pc:sldChg>
      <pc:sldChg chg="add">
        <pc:chgData name="Qu, Chengyi" userId="9f02c3db-5b00-4063-9ad4-7cdd84fdd2bb" providerId="ADAL" clId="{71EBC684-37BE-40AE-943F-85B359DFBCAD}" dt="2024-01-09T16:08:22.221" v="86"/>
        <pc:sldMkLst>
          <pc:docMk/>
          <pc:sldMk cId="4015059804" sldId="335"/>
        </pc:sldMkLst>
      </pc:sldChg>
      <pc:sldChg chg="del">
        <pc:chgData name="Qu, Chengyi" userId="9f02c3db-5b00-4063-9ad4-7cdd84fdd2bb" providerId="ADAL" clId="{71EBC684-37BE-40AE-943F-85B359DFBCAD}" dt="2024-01-09T16:08:30.488" v="89" actId="2696"/>
        <pc:sldMkLst>
          <pc:docMk/>
          <pc:sldMk cId="3586452947" sldId="385"/>
        </pc:sldMkLst>
      </pc:sldChg>
      <pc:sldChg chg="del">
        <pc:chgData name="Qu, Chengyi" userId="9f02c3db-5b00-4063-9ad4-7cdd84fdd2bb" providerId="ADAL" clId="{71EBC684-37BE-40AE-943F-85B359DFBCAD}" dt="2024-01-09T16:08:30.557" v="101" actId="2696"/>
        <pc:sldMkLst>
          <pc:docMk/>
          <pc:sldMk cId="2297114513" sldId="386"/>
        </pc:sldMkLst>
      </pc:sldChg>
      <pc:sldChg chg="del">
        <pc:chgData name="Qu, Chengyi" userId="9f02c3db-5b00-4063-9ad4-7cdd84fdd2bb" providerId="ADAL" clId="{71EBC684-37BE-40AE-943F-85B359DFBCAD}" dt="2024-01-09T16:08:30.542" v="98" actId="2696"/>
        <pc:sldMkLst>
          <pc:docMk/>
          <pc:sldMk cId="57844262" sldId="389"/>
        </pc:sldMkLst>
      </pc:sldChg>
      <pc:sldChg chg="add">
        <pc:chgData name="Qu, Chengyi" userId="9f02c3db-5b00-4063-9ad4-7cdd84fdd2bb" providerId="ADAL" clId="{71EBC684-37BE-40AE-943F-85B359DFBCAD}" dt="2024-01-09T16:08:22.221" v="86"/>
        <pc:sldMkLst>
          <pc:docMk/>
          <pc:sldMk cId="4242966397" sldId="390"/>
        </pc:sldMkLst>
      </pc:sldChg>
      <pc:sldChg chg="del">
        <pc:chgData name="Qu, Chengyi" userId="9f02c3db-5b00-4063-9ad4-7cdd84fdd2bb" providerId="ADAL" clId="{71EBC684-37BE-40AE-943F-85B359DFBCAD}" dt="2024-01-09T16:08:30.500" v="91" actId="2696"/>
        <pc:sldMkLst>
          <pc:docMk/>
          <pc:sldMk cId="313756204" sldId="392"/>
        </pc:sldMkLst>
      </pc:sldChg>
      <pc:sldChg chg="add">
        <pc:chgData name="Qu, Chengyi" userId="9f02c3db-5b00-4063-9ad4-7cdd84fdd2bb" providerId="ADAL" clId="{71EBC684-37BE-40AE-943F-85B359DFBCAD}" dt="2024-01-09T16:08:22.221" v="86"/>
        <pc:sldMkLst>
          <pc:docMk/>
          <pc:sldMk cId="2319081198" sldId="446"/>
        </pc:sldMkLst>
      </pc:sldChg>
      <pc:sldChg chg="add">
        <pc:chgData name="Qu, Chengyi" userId="9f02c3db-5b00-4063-9ad4-7cdd84fdd2bb" providerId="ADAL" clId="{71EBC684-37BE-40AE-943F-85B359DFBCAD}" dt="2024-01-09T16:07:30.569" v="85"/>
        <pc:sldMkLst>
          <pc:docMk/>
          <pc:sldMk cId="626454371" sldId="504"/>
        </pc:sldMkLst>
      </pc:sldChg>
      <pc:sldChg chg="del">
        <pc:chgData name="Qu, Chengyi" userId="9f02c3db-5b00-4063-9ad4-7cdd84fdd2bb" providerId="ADAL" clId="{71EBC684-37BE-40AE-943F-85B359DFBCAD}" dt="2024-01-09T16:08:30.505" v="92" actId="2696"/>
        <pc:sldMkLst>
          <pc:docMk/>
          <pc:sldMk cId="2570994425" sldId="505"/>
        </pc:sldMkLst>
      </pc:sldChg>
      <pc:sldChg chg="del">
        <pc:chgData name="Qu, Chengyi" userId="9f02c3db-5b00-4063-9ad4-7cdd84fdd2bb" providerId="ADAL" clId="{71EBC684-37BE-40AE-943F-85B359DFBCAD}" dt="2024-01-09T16:08:30.510" v="93" actId="2696"/>
        <pc:sldMkLst>
          <pc:docMk/>
          <pc:sldMk cId="951130442" sldId="506"/>
        </pc:sldMkLst>
      </pc:sldChg>
      <pc:sldChg chg="del">
        <pc:chgData name="Qu, Chengyi" userId="9f02c3db-5b00-4063-9ad4-7cdd84fdd2bb" providerId="ADAL" clId="{71EBC684-37BE-40AE-943F-85B359DFBCAD}" dt="2024-01-09T16:08:30.567" v="103" actId="2696"/>
        <pc:sldMkLst>
          <pc:docMk/>
          <pc:sldMk cId="735510040" sldId="509"/>
        </pc:sldMkLst>
      </pc:sldChg>
      <pc:sldChg chg="add">
        <pc:chgData name="Qu, Chengyi" userId="9f02c3db-5b00-4063-9ad4-7cdd84fdd2bb" providerId="ADAL" clId="{71EBC684-37BE-40AE-943F-85B359DFBCAD}" dt="2024-01-09T16:08:22.221" v="86"/>
        <pc:sldMkLst>
          <pc:docMk/>
          <pc:sldMk cId="1508545327" sldId="522"/>
        </pc:sldMkLst>
      </pc:sldChg>
      <pc:sldChg chg="add ord">
        <pc:chgData name="Qu, Chengyi" userId="9f02c3db-5b00-4063-9ad4-7cdd84fdd2bb" providerId="ADAL" clId="{71EBC684-37BE-40AE-943F-85B359DFBCAD}" dt="2024-01-09T16:40:24.173" v="390"/>
        <pc:sldMkLst>
          <pc:docMk/>
          <pc:sldMk cId="854743546" sldId="526"/>
        </pc:sldMkLst>
      </pc:sldChg>
      <pc:sldChg chg="add del">
        <pc:chgData name="Qu, Chengyi" userId="9f02c3db-5b00-4063-9ad4-7cdd84fdd2bb" providerId="ADAL" clId="{71EBC684-37BE-40AE-943F-85B359DFBCAD}" dt="2024-01-09T16:06:51.507" v="84"/>
        <pc:sldMkLst>
          <pc:docMk/>
          <pc:sldMk cId="4168855840" sldId="533"/>
        </pc:sldMkLst>
      </pc:sldChg>
      <pc:sldChg chg="addSp delSp modSp add">
        <pc:chgData name="Qu, Chengyi" userId="9f02c3db-5b00-4063-9ad4-7cdd84fdd2bb" providerId="ADAL" clId="{71EBC684-37BE-40AE-943F-85B359DFBCAD}" dt="2024-01-09T16:37:53.443" v="386" actId="1076"/>
        <pc:sldMkLst>
          <pc:docMk/>
          <pc:sldMk cId="1949189601" sldId="573"/>
        </pc:sldMkLst>
        <pc:spChg chg="mod">
          <ac:chgData name="Qu, Chengyi" userId="9f02c3db-5b00-4063-9ad4-7cdd84fdd2bb" providerId="ADAL" clId="{71EBC684-37BE-40AE-943F-85B359DFBCAD}" dt="2024-01-09T16:37:49.973" v="385" actId="1076"/>
          <ac:spMkLst>
            <pc:docMk/>
            <pc:sldMk cId="1949189601" sldId="573"/>
            <ac:spMk id="2" creationId="{174FD556-D2CE-C640-9CC8-20CD5D36017A}"/>
          </ac:spMkLst>
        </pc:spChg>
        <pc:spChg chg="add mod">
          <ac:chgData name="Qu, Chengyi" userId="9f02c3db-5b00-4063-9ad4-7cdd84fdd2bb" providerId="ADAL" clId="{71EBC684-37BE-40AE-943F-85B359DFBCAD}" dt="2024-01-09T16:37:53.443" v="386" actId="1076"/>
          <ac:spMkLst>
            <pc:docMk/>
            <pc:sldMk cId="1949189601" sldId="573"/>
            <ac:spMk id="4" creationId="{D91F89C8-767A-47B9-856F-7E47EE6A3279}"/>
          </ac:spMkLst>
        </pc:spChg>
        <pc:spChg chg="mod">
          <ac:chgData name="Qu, Chengyi" userId="9f02c3db-5b00-4063-9ad4-7cdd84fdd2bb" providerId="ADAL" clId="{71EBC684-37BE-40AE-943F-85B359DFBCAD}" dt="2024-01-09T16:37:28.614" v="379"/>
          <ac:spMkLst>
            <pc:docMk/>
            <pc:sldMk cId="1949189601" sldId="573"/>
            <ac:spMk id="7" creationId="{42C9F1E3-97D7-A946-B637-AC20ADE1C775}"/>
          </ac:spMkLst>
        </pc:spChg>
        <pc:spChg chg="del mod">
          <ac:chgData name="Qu, Chengyi" userId="9f02c3db-5b00-4063-9ad4-7cdd84fdd2bb" providerId="ADAL" clId="{71EBC684-37BE-40AE-943F-85B359DFBCAD}" dt="2024-01-09T16:37:43.357" v="383" actId="478"/>
          <ac:spMkLst>
            <pc:docMk/>
            <pc:sldMk cId="1949189601" sldId="573"/>
            <ac:spMk id="9" creationId="{23FC9188-BF75-0B47-9F9F-075D870C7331}"/>
          </ac:spMkLst>
        </pc:spChg>
      </pc:sldChg>
      <pc:sldChg chg="del">
        <pc:chgData name="Qu, Chengyi" userId="9f02c3db-5b00-4063-9ad4-7cdd84fdd2bb" providerId="ADAL" clId="{71EBC684-37BE-40AE-943F-85B359DFBCAD}" dt="2024-01-09T16:08:30.522" v="95" actId="2696"/>
        <pc:sldMkLst>
          <pc:docMk/>
          <pc:sldMk cId="2316705036" sldId="603"/>
        </pc:sldMkLst>
      </pc:sldChg>
      <pc:sldChg chg="del">
        <pc:chgData name="Qu, Chengyi" userId="9f02c3db-5b00-4063-9ad4-7cdd84fdd2bb" providerId="ADAL" clId="{71EBC684-37BE-40AE-943F-85B359DFBCAD}" dt="2024-01-09T16:08:30.526" v="96" actId="2696"/>
        <pc:sldMkLst>
          <pc:docMk/>
          <pc:sldMk cId="2915450618" sldId="604"/>
        </pc:sldMkLst>
      </pc:sldChg>
      <pc:sldChg chg="del">
        <pc:chgData name="Qu, Chengyi" userId="9f02c3db-5b00-4063-9ad4-7cdd84fdd2bb" providerId="ADAL" clId="{71EBC684-37BE-40AE-943F-85B359DFBCAD}" dt="2024-01-09T16:08:30.551" v="99" actId="2696"/>
        <pc:sldMkLst>
          <pc:docMk/>
          <pc:sldMk cId="562797420" sldId="608"/>
        </pc:sldMkLst>
      </pc:sldChg>
      <pc:sldChg chg="del">
        <pc:chgData name="Qu, Chengyi" userId="9f02c3db-5b00-4063-9ad4-7cdd84fdd2bb" providerId="ADAL" clId="{71EBC684-37BE-40AE-943F-85B359DFBCAD}" dt="2024-01-09T16:08:30.517" v="94" actId="2696"/>
        <pc:sldMkLst>
          <pc:docMk/>
          <pc:sldMk cId="3938647246" sldId="867"/>
        </pc:sldMkLst>
      </pc:sldChg>
      <pc:sldChg chg="del">
        <pc:chgData name="Qu, Chengyi" userId="9f02c3db-5b00-4063-9ad4-7cdd84fdd2bb" providerId="ADAL" clId="{71EBC684-37BE-40AE-943F-85B359DFBCAD}" dt="2024-01-09T16:08:30.482" v="88" actId="2696"/>
        <pc:sldMkLst>
          <pc:docMk/>
          <pc:sldMk cId="1165219369" sldId="919"/>
        </pc:sldMkLst>
      </pc:sldChg>
      <pc:sldChg chg="addSp delSp modSp">
        <pc:chgData name="Qu, Chengyi" userId="9f02c3db-5b00-4063-9ad4-7cdd84fdd2bb" providerId="ADAL" clId="{71EBC684-37BE-40AE-943F-85B359DFBCAD}" dt="2024-01-09T16:04:58.638" v="77" actId="20577"/>
        <pc:sldMkLst>
          <pc:docMk/>
          <pc:sldMk cId="1987998376" sldId="964"/>
        </pc:sldMkLst>
        <pc:spChg chg="add del mod">
          <ac:chgData name="Qu, Chengyi" userId="9f02c3db-5b00-4063-9ad4-7cdd84fdd2bb" providerId="ADAL" clId="{71EBC684-37BE-40AE-943F-85B359DFBCAD}" dt="2024-01-09T16:03:52.271" v="45"/>
          <ac:spMkLst>
            <pc:docMk/>
            <pc:sldMk cId="1987998376" sldId="964"/>
            <ac:spMk id="3" creationId="{13537583-C724-48CB-8868-EC256980E807}"/>
          </ac:spMkLst>
        </pc:spChg>
        <pc:spChg chg="add del mod">
          <ac:chgData name="Qu, Chengyi" userId="9f02c3db-5b00-4063-9ad4-7cdd84fdd2bb" providerId="ADAL" clId="{71EBC684-37BE-40AE-943F-85B359DFBCAD}" dt="2024-01-09T16:03:52.271" v="45"/>
          <ac:spMkLst>
            <pc:docMk/>
            <pc:sldMk cId="1987998376" sldId="964"/>
            <ac:spMk id="4" creationId="{CA87D280-7BD3-45FF-9020-521F08EC1218}"/>
          </ac:spMkLst>
        </pc:spChg>
        <pc:spChg chg="add mod">
          <ac:chgData name="Qu, Chengyi" userId="9f02c3db-5b00-4063-9ad4-7cdd84fdd2bb" providerId="ADAL" clId="{71EBC684-37BE-40AE-943F-85B359DFBCAD}" dt="2024-01-09T16:04:58.638" v="77" actId="20577"/>
          <ac:spMkLst>
            <pc:docMk/>
            <pc:sldMk cId="1987998376" sldId="964"/>
            <ac:spMk id="5" creationId="{9DA21398-CE95-4290-A860-E1477BCE3728}"/>
          </ac:spMkLst>
        </pc:spChg>
        <pc:spChg chg="mod">
          <ac:chgData name="Qu, Chengyi" userId="9f02c3db-5b00-4063-9ad4-7cdd84fdd2bb" providerId="ADAL" clId="{71EBC684-37BE-40AE-943F-85B359DFBCAD}" dt="2024-01-09T16:04:47.498" v="75" actId="20577"/>
          <ac:spMkLst>
            <pc:docMk/>
            <pc:sldMk cId="1987998376" sldId="964"/>
            <ac:spMk id="7" creationId="{71758D06-223B-4ABB-B038-E5907DC0A6EF}"/>
          </ac:spMkLst>
        </pc:spChg>
      </pc:sldChg>
      <pc:sldChg chg="del">
        <pc:chgData name="Qu, Chengyi" userId="9f02c3db-5b00-4063-9ad4-7cdd84fdd2bb" providerId="ADAL" clId="{71EBC684-37BE-40AE-943F-85B359DFBCAD}" dt="2024-01-09T16:08:30.535" v="97" actId="2696"/>
        <pc:sldMkLst>
          <pc:docMk/>
          <pc:sldMk cId="3956557252" sldId="965"/>
        </pc:sldMkLst>
      </pc:sldChg>
      <pc:sldChg chg="add ord">
        <pc:chgData name="Qu, Chengyi" userId="9f02c3db-5b00-4063-9ad4-7cdd84fdd2bb" providerId="ADAL" clId="{71EBC684-37BE-40AE-943F-85B359DFBCAD}" dt="2024-01-09T16:40:24.173" v="390"/>
        <pc:sldMkLst>
          <pc:docMk/>
          <pc:sldMk cId="3628008649" sldId="971"/>
        </pc:sldMkLst>
      </pc:sldChg>
      <pc:sldChg chg="add ord">
        <pc:chgData name="Qu, Chengyi" userId="9f02c3db-5b00-4063-9ad4-7cdd84fdd2bb" providerId="ADAL" clId="{71EBC684-37BE-40AE-943F-85B359DFBCAD}" dt="2024-01-09T16:40:24.173" v="390"/>
        <pc:sldMkLst>
          <pc:docMk/>
          <pc:sldMk cId="3445340925" sldId="972"/>
        </pc:sldMkLst>
      </pc:sldChg>
      <pc:sldChg chg="del">
        <pc:chgData name="Qu, Chengyi" userId="9f02c3db-5b00-4063-9ad4-7cdd84fdd2bb" providerId="ADAL" clId="{71EBC684-37BE-40AE-943F-85B359DFBCAD}" dt="2024-01-09T16:08:30.473" v="87" actId="2696"/>
        <pc:sldMkLst>
          <pc:docMk/>
          <pc:sldMk cId="56815972" sldId="1257"/>
        </pc:sldMkLst>
      </pc:sldChg>
      <pc:sldChg chg="del">
        <pc:chgData name="Qu, Chengyi" userId="9f02c3db-5b00-4063-9ad4-7cdd84fdd2bb" providerId="ADAL" clId="{71EBC684-37BE-40AE-943F-85B359DFBCAD}" dt="2024-01-09T16:08:30.561" v="102" actId="2696"/>
        <pc:sldMkLst>
          <pc:docMk/>
          <pc:sldMk cId="2835061460" sldId="1258"/>
        </pc:sldMkLst>
      </pc:sldChg>
      <pc:sldChg chg="del">
        <pc:chgData name="Qu, Chengyi" userId="9f02c3db-5b00-4063-9ad4-7cdd84fdd2bb" providerId="ADAL" clId="{71EBC684-37BE-40AE-943F-85B359DFBCAD}" dt="2024-01-09T16:08:30.603" v="109" actId="2696"/>
        <pc:sldMkLst>
          <pc:docMk/>
          <pc:sldMk cId="1307588251" sldId="1259"/>
        </pc:sldMkLst>
      </pc:sldChg>
      <pc:sldChg chg="del">
        <pc:chgData name="Qu, Chengyi" userId="9f02c3db-5b00-4063-9ad4-7cdd84fdd2bb" providerId="ADAL" clId="{71EBC684-37BE-40AE-943F-85B359DFBCAD}" dt="2024-01-09T16:08:30.594" v="107" actId="2696"/>
        <pc:sldMkLst>
          <pc:docMk/>
          <pc:sldMk cId="1694100107" sldId="1260"/>
        </pc:sldMkLst>
      </pc:sldChg>
      <pc:sldChg chg="modSp add">
        <pc:chgData name="Qu, Chengyi" userId="9f02c3db-5b00-4063-9ad4-7cdd84fdd2bb" providerId="ADAL" clId="{71EBC684-37BE-40AE-943F-85B359DFBCAD}" dt="2024-01-09T16:05:16.829" v="79" actId="207"/>
        <pc:sldMkLst>
          <pc:docMk/>
          <pc:sldMk cId="1883330637" sldId="1261"/>
        </pc:sldMkLst>
        <pc:spChg chg="mod">
          <ac:chgData name="Qu, Chengyi" userId="9f02c3db-5b00-4063-9ad4-7cdd84fdd2bb" providerId="ADAL" clId="{71EBC684-37BE-40AE-943F-85B359DFBCAD}" dt="2024-01-09T16:05:16.829" v="79" actId="207"/>
          <ac:spMkLst>
            <pc:docMk/>
            <pc:sldMk cId="1883330637" sldId="1261"/>
            <ac:spMk id="5" creationId="{9DA21398-CE95-4290-A860-E1477BCE3728}"/>
          </ac:spMkLst>
        </pc:spChg>
      </pc:sldChg>
      <pc:sldChg chg="add del">
        <pc:chgData name="Qu, Chengyi" userId="9f02c3db-5b00-4063-9ad4-7cdd84fdd2bb" providerId="ADAL" clId="{71EBC684-37BE-40AE-943F-85B359DFBCAD}" dt="2024-01-09T16:06:51.178" v="83"/>
        <pc:sldMkLst>
          <pc:docMk/>
          <pc:sldMk cId="764943190" sldId="1262"/>
        </pc:sldMkLst>
      </pc:sldChg>
      <pc:sldChg chg="add">
        <pc:chgData name="Qu, Chengyi" userId="9f02c3db-5b00-4063-9ad4-7cdd84fdd2bb" providerId="ADAL" clId="{71EBC684-37BE-40AE-943F-85B359DFBCAD}" dt="2024-01-09T16:07:30.569" v="85"/>
        <pc:sldMkLst>
          <pc:docMk/>
          <pc:sldMk cId="2506038731" sldId="1262"/>
        </pc:sldMkLst>
      </pc:sldChg>
      <pc:sldChg chg="add">
        <pc:chgData name="Qu, Chengyi" userId="9f02c3db-5b00-4063-9ad4-7cdd84fdd2bb" providerId="ADAL" clId="{71EBC684-37BE-40AE-943F-85B359DFBCAD}" dt="2024-01-09T16:08:22.221" v="86"/>
        <pc:sldMkLst>
          <pc:docMk/>
          <pc:sldMk cId="612722790" sldId="1263"/>
        </pc:sldMkLst>
      </pc:sldChg>
      <pc:sldChg chg="modSp add">
        <pc:chgData name="Qu, Chengyi" userId="9f02c3db-5b00-4063-9ad4-7cdd84fdd2bb" providerId="ADAL" clId="{71EBC684-37BE-40AE-943F-85B359DFBCAD}" dt="2024-01-09T16:25:59.529" v="362" actId="20577"/>
        <pc:sldMkLst>
          <pc:docMk/>
          <pc:sldMk cId="84850273" sldId="1264"/>
        </pc:sldMkLst>
        <pc:spChg chg="mod">
          <ac:chgData name="Qu, Chengyi" userId="9f02c3db-5b00-4063-9ad4-7cdd84fdd2bb" providerId="ADAL" clId="{71EBC684-37BE-40AE-943F-85B359DFBCAD}" dt="2024-01-09T16:13:03.352" v="135" actId="20577"/>
          <ac:spMkLst>
            <pc:docMk/>
            <pc:sldMk cId="84850273" sldId="1264"/>
            <ac:spMk id="2" creationId="{D9C88476-87B2-4248-B956-D863E5F90DBB}"/>
          </ac:spMkLst>
        </pc:spChg>
        <pc:spChg chg="mod">
          <ac:chgData name="Qu, Chengyi" userId="9f02c3db-5b00-4063-9ad4-7cdd84fdd2bb" providerId="ADAL" clId="{71EBC684-37BE-40AE-943F-85B359DFBCAD}" dt="2024-01-09T16:25:59.529" v="362" actId="20577"/>
          <ac:spMkLst>
            <pc:docMk/>
            <pc:sldMk cId="84850273" sldId="1264"/>
            <ac:spMk id="3" creationId="{AE819BF6-6B06-429A-952C-591C09534BD1}"/>
          </ac:spMkLst>
        </pc:spChg>
      </pc:sldChg>
      <pc:sldChg chg="modSp add del">
        <pc:chgData name="Qu, Chengyi" userId="9f02c3db-5b00-4063-9ad4-7cdd84fdd2bb" providerId="ADAL" clId="{71EBC684-37BE-40AE-943F-85B359DFBCAD}" dt="2024-01-09T16:37:16.482" v="376" actId="2696"/>
        <pc:sldMkLst>
          <pc:docMk/>
          <pc:sldMk cId="0" sldId="1265"/>
        </pc:sldMkLst>
        <pc:spChg chg="mod">
          <ac:chgData name="Qu, Chengyi" userId="9f02c3db-5b00-4063-9ad4-7cdd84fdd2bb" providerId="ADAL" clId="{71EBC684-37BE-40AE-943F-85B359DFBCAD}" dt="2024-01-09T16:36:25.940" v="374" actId="207"/>
          <ac:spMkLst>
            <pc:docMk/>
            <pc:sldMk cId="0" sldId="1265"/>
            <ac:spMk id="38915" creationId="{E371A26A-DAA4-1A63-A755-FE3E517F2A77}"/>
          </ac:spMkLst>
        </pc:spChg>
      </pc:sldChg>
      <pc:sldChg chg="modSp add del">
        <pc:chgData name="Qu, Chengyi" userId="9f02c3db-5b00-4063-9ad4-7cdd84fdd2bb" providerId="ADAL" clId="{71EBC684-37BE-40AE-943F-85B359DFBCAD}" dt="2024-01-09T16:38:21.366" v="389" actId="20577"/>
        <pc:sldMkLst>
          <pc:docMk/>
          <pc:sldMk cId="0" sldId="1266"/>
        </pc:sldMkLst>
        <pc:spChg chg="mod">
          <ac:chgData name="Qu, Chengyi" userId="9f02c3db-5b00-4063-9ad4-7cdd84fdd2bb" providerId="ADAL" clId="{71EBC684-37BE-40AE-943F-85B359DFBCAD}" dt="2024-01-09T16:38:21.366" v="389" actId="20577"/>
          <ac:spMkLst>
            <pc:docMk/>
            <pc:sldMk cId="0" sldId="1266"/>
            <ac:spMk id="40963" creationId="{D3402B22-7922-5A2E-B19F-B471D5F61EAF}"/>
          </ac:spMkLst>
        </pc:spChg>
      </pc:sldChg>
      <pc:sldMasterChg chg="delSldLayout">
        <pc:chgData name="Qu, Chengyi" userId="9f02c3db-5b00-4063-9ad4-7cdd84fdd2bb" providerId="ADAL" clId="{71EBC684-37BE-40AE-943F-85B359DFBCAD}" dt="2024-01-09T16:08:30.595" v="108" actId="2696"/>
        <pc:sldMasterMkLst>
          <pc:docMk/>
          <pc:sldMasterMk cId="481874104" sldId="2147483667"/>
        </pc:sldMasterMkLst>
        <pc:sldLayoutChg chg="del">
          <pc:chgData name="Qu, Chengyi" userId="9f02c3db-5b00-4063-9ad4-7cdd84fdd2bb" providerId="ADAL" clId="{71EBC684-37BE-40AE-943F-85B359DFBCAD}" dt="2024-01-09T16:08:30.553" v="100" actId="2696"/>
          <pc:sldLayoutMkLst>
            <pc:docMk/>
            <pc:sldMasterMk cId="481874104" sldId="2147483667"/>
            <pc:sldLayoutMk cId="1386336603" sldId="2147483679"/>
          </pc:sldLayoutMkLst>
        </pc:sldLayoutChg>
        <pc:sldLayoutChg chg="del">
          <pc:chgData name="Qu, Chengyi" userId="9f02c3db-5b00-4063-9ad4-7cdd84fdd2bb" providerId="ADAL" clId="{71EBC684-37BE-40AE-943F-85B359DFBCAD}" dt="2024-01-09T16:08:30.595" v="108" actId="2696"/>
          <pc:sldLayoutMkLst>
            <pc:docMk/>
            <pc:sldMasterMk cId="481874104" sldId="2147483667"/>
            <pc:sldLayoutMk cId="1457830139" sldId="2147483680"/>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7936A8-7343-9D4C-92EA-663BD30E77C0}" type="doc">
      <dgm:prSet loTypeId="urn:microsoft.com/office/officeart/2005/8/layout/lProcess2" loCatId="" qsTypeId="urn:microsoft.com/office/officeart/2005/8/quickstyle/simple4" qsCatId="simple" csTypeId="urn:microsoft.com/office/officeart/2005/8/colors/accent1_2" csCatId="accent1"/>
      <dgm:spPr/>
      <dgm:t>
        <a:bodyPr/>
        <a:lstStyle/>
        <a:p>
          <a:endParaRPr lang="en-US"/>
        </a:p>
      </dgm:t>
    </dgm:pt>
    <dgm:pt modelId="{8312E624-8105-AB42-B5AB-AC53D8575E71}">
      <dgm:prSet/>
      <dgm:spPr/>
      <dgm:t>
        <a:bodyPr/>
        <a:lstStyle/>
        <a:p>
          <a:pPr rtl="0"/>
          <a:r>
            <a:rPr lang="en-US" dirty="0">
              <a:solidFill>
                <a:schemeClr val="accent2">
                  <a:lumMod val="60000"/>
                  <a:lumOff val="40000"/>
                </a:schemeClr>
              </a:solidFill>
              <a:latin typeface="Arial" panose="020B0604020202020204" pitchFamily="34" charset="0"/>
              <a:cs typeface="Arial" panose="020B0604020202020204" pitchFamily="34" charset="0"/>
            </a:rPr>
            <a:t>Low</a:t>
          </a:r>
        </a:p>
      </dgm:t>
    </dgm:pt>
    <dgm:pt modelId="{16EFAF7B-6BED-4044-9F37-11A7B6DCCC34}" type="parTrans" cxnId="{7280E591-DBF6-604F-9FC9-90C4E6CD06D0}">
      <dgm:prSet/>
      <dgm:spPr/>
      <dgm:t>
        <a:bodyPr/>
        <a:lstStyle/>
        <a:p>
          <a:endParaRPr lang="en-US">
            <a:latin typeface="Arial" panose="020B0604020202020204" pitchFamily="34" charset="0"/>
            <a:cs typeface="Arial" panose="020B0604020202020204" pitchFamily="34" charset="0"/>
          </a:endParaRPr>
        </a:p>
      </dgm:t>
    </dgm:pt>
    <dgm:pt modelId="{71B1BD2E-0CC4-2346-952F-A90F42DE997C}" type="sibTrans" cxnId="{7280E591-DBF6-604F-9FC9-90C4E6CD06D0}">
      <dgm:prSet/>
      <dgm:spPr/>
      <dgm:t>
        <a:bodyPr/>
        <a:lstStyle/>
        <a:p>
          <a:endParaRPr lang="en-US">
            <a:latin typeface="Arial" panose="020B0604020202020204" pitchFamily="34" charset="0"/>
            <a:cs typeface="Arial" panose="020B0604020202020204" pitchFamily="34" charset="0"/>
          </a:endParaRPr>
        </a:p>
      </dgm:t>
    </dgm:pt>
    <dgm:pt modelId="{A98F2357-88AB-454A-80EA-89460C6FD670}">
      <dgm:prSet/>
      <dgm:spPr/>
      <dgm:t>
        <a:bodyPr/>
        <a:lstStyle/>
        <a:p>
          <a:pPr rtl="0"/>
          <a:r>
            <a:rPr lang="en-US" dirty="0">
              <a:latin typeface="Arial" panose="020B0604020202020204" pitchFamily="34" charset="0"/>
              <a:cs typeface="Arial" panose="020B0604020202020204" pitchFamily="34" charset="0"/>
            </a:rPr>
            <a:t>The loss could be expected to have a limited adverse effect on organizational operations, organizational assets, or individuals</a:t>
          </a:r>
        </a:p>
      </dgm:t>
    </dgm:pt>
    <dgm:pt modelId="{7F46EEF1-822D-4D40-9AED-50D32223470D}" type="parTrans" cxnId="{75D483A7-1466-904C-8978-45F3CEB4D648}">
      <dgm:prSet/>
      <dgm:spPr/>
      <dgm:t>
        <a:bodyPr/>
        <a:lstStyle/>
        <a:p>
          <a:endParaRPr lang="en-US">
            <a:latin typeface="Arial" panose="020B0604020202020204" pitchFamily="34" charset="0"/>
            <a:cs typeface="Arial" panose="020B0604020202020204" pitchFamily="34" charset="0"/>
          </a:endParaRPr>
        </a:p>
      </dgm:t>
    </dgm:pt>
    <dgm:pt modelId="{9EE85FE2-D4E7-BD4F-89BE-AE3B56109F51}" type="sibTrans" cxnId="{75D483A7-1466-904C-8978-45F3CEB4D648}">
      <dgm:prSet/>
      <dgm:spPr/>
      <dgm:t>
        <a:bodyPr/>
        <a:lstStyle/>
        <a:p>
          <a:endParaRPr lang="en-US">
            <a:latin typeface="Arial" panose="020B0604020202020204" pitchFamily="34" charset="0"/>
            <a:cs typeface="Arial" panose="020B0604020202020204" pitchFamily="34" charset="0"/>
          </a:endParaRPr>
        </a:p>
      </dgm:t>
    </dgm:pt>
    <dgm:pt modelId="{93384590-968B-FE45-9C67-B93868C930D6}">
      <dgm:prSet/>
      <dgm:spPr/>
      <dgm:t>
        <a:bodyPr/>
        <a:lstStyle/>
        <a:p>
          <a:pPr rtl="0"/>
          <a:r>
            <a:rPr lang="en-US" dirty="0">
              <a:solidFill>
                <a:srgbClr val="C00000"/>
              </a:solidFill>
              <a:latin typeface="Arial" panose="020B0604020202020204" pitchFamily="34" charset="0"/>
              <a:cs typeface="Arial" panose="020B0604020202020204" pitchFamily="34" charset="0"/>
            </a:rPr>
            <a:t>Moderate</a:t>
          </a:r>
        </a:p>
      </dgm:t>
    </dgm:pt>
    <dgm:pt modelId="{BC435E07-AF29-F648-AAE9-7C124F4C08E8}" type="parTrans" cxnId="{0410967B-DB96-E04A-869F-8C20BF7661E1}">
      <dgm:prSet/>
      <dgm:spPr/>
      <dgm:t>
        <a:bodyPr/>
        <a:lstStyle/>
        <a:p>
          <a:endParaRPr lang="en-US">
            <a:latin typeface="Arial" panose="020B0604020202020204" pitchFamily="34" charset="0"/>
            <a:cs typeface="Arial" panose="020B0604020202020204" pitchFamily="34" charset="0"/>
          </a:endParaRPr>
        </a:p>
      </dgm:t>
    </dgm:pt>
    <dgm:pt modelId="{D386680E-6D62-B04A-B428-64B6CEBD5AB5}" type="sibTrans" cxnId="{0410967B-DB96-E04A-869F-8C20BF7661E1}">
      <dgm:prSet/>
      <dgm:spPr/>
      <dgm:t>
        <a:bodyPr/>
        <a:lstStyle/>
        <a:p>
          <a:endParaRPr lang="en-US">
            <a:latin typeface="Arial" panose="020B0604020202020204" pitchFamily="34" charset="0"/>
            <a:cs typeface="Arial" panose="020B0604020202020204" pitchFamily="34" charset="0"/>
          </a:endParaRPr>
        </a:p>
      </dgm:t>
    </dgm:pt>
    <dgm:pt modelId="{E5A8F5D0-6F1B-D143-A9C2-3ABA5171CECA}">
      <dgm:prSet/>
      <dgm:spPr/>
      <dgm:t>
        <a:bodyPr/>
        <a:lstStyle/>
        <a:p>
          <a:pPr rtl="0"/>
          <a:r>
            <a:rPr lang="en-US">
              <a:latin typeface="Arial" panose="020B0604020202020204" pitchFamily="34" charset="0"/>
              <a:cs typeface="Arial" panose="020B0604020202020204" pitchFamily="34" charset="0"/>
            </a:rPr>
            <a:t>The loss could be expected to have a serious adverse effect on organizational operations, organizational assets, or individuals</a:t>
          </a:r>
        </a:p>
      </dgm:t>
    </dgm:pt>
    <dgm:pt modelId="{15113425-07C8-6244-8A9A-B3FB52D96842}" type="parTrans" cxnId="{643FBEF9-56C1-9F43-A187-2897A1492918}">
      <dgm:prSet/>
      <dgm:spPr/>
      <dgm:t>
        <a:bodyPr/>
        <a:lstStyle/>
        <a:p>
          <a:endParaRPr lang="en-US">
            <a:latin typeface="Arial" panose="020B0604020202020204" pitchFamily="34" charset="0"/>
            <a:cs typeface="Arial" panose="020B0604020202020204" pitchFamily="34" charset="0"/>
          </a:endParaRPr>
        </a:p>
      </dgm:t>
    </dgm:pt>
    <dgm:pt modelId="{B0B75278-7DFB-A74B-ABBA-2A3EAB5742ED}" type="sibTrans" cxnId="{643FBEF9-56C1-9F43-A187-2897A1492918}">
      <dgm:prSet/>
      <dgm:spPr/>
      <dgm:t>
        <a:bodyPr/>
        <a:lstStyle/>
        <a:p>
          <a:endParaRPr lang="en-US">
            <a:latin typeface="Arial" panose="020B0604020202020204" pitchFamily="34" charset="0"/>
            <a:cs typeface="Arial" panose="020B0604020202020204" pitchFamily="34" charset="0"/>
          </a:endParaRPr>
        </a:p>
      </dgm:t>
    </dgm:pt>
    <dgm:pt modelId="{2C845A89-971C-F545-B8EE-5D6C16A9EBD4}">
      <dgm:prSet/>
      <dgm:spPr/>
      <dgm:t>
        <a:bodyPr/>
        <a:lstStyle/>
        <a:p>
          <a:pPr rtl="0"/>
          <a:r>
            <a:rPr lang="en-US" dirty="0">
              <a:solidFill>
                <a:srgbClr val="FF0000"/>
              </a:solidFill>
              <a:latin typeface="Arial" panose="020B0604020202020204" pitchFamily="34" charset="0"/>
              <a:cs typeface="Arial" panose="020B0604020202020204" pitchFamily="34" charset="0"/>
            </a:rPr>
            <a:t>High</a:t>
          </a:r>
        </a:p>
      </dgm:t>
    </dgm:pt>
    <dgm:pt modelId="{8F3759B3-6967-E74C-B3B2-24CF005833A4}" type="parTrans" cxnId="{3439F120-299D-5342-B1A8-CA6BC5245E68}">
      <dgm:prSet/>
      <dgm:spPr/>
      <dgm:t>
        <a:bodyPr/>
        <a:lstStyle/>
        <a:p>
          <a:endParaRPr lang="en-US">
            <a:latin typeface="Arial" panose="020B0604020202020204" pitchFamily="34" charset="0"/>
            <a:cs typeface="Arial" panose="020B0604020202020204" pitchFamily="34" charset="0"/>
          </a:endParaRPr>
        </a:p>
      </dgm:t>
    </dgm:pt>
    <dgm:pt modelId="{761BBE1C-05FF-2646-9D16-FF6F3A5DBD90}" type="sibTrans" cxnId="{3439F120-299D-5342-B1A8-CA6BC5245E68}">
      <dgm:prSet/>
      <dgm:spPr/>
      <dgm:t>
        <a:bodyPr/>
        <a:lstStyle/>
        <a:p>
          <a:endParaRPr lang="en-US">
            <a:latin typeface="Arial" panose="020B0604020202020204" pitchFamily="34" charset="0"/>
            <a:cs typeface="Arial" panose="020B0604020202020204" pitchFamily="34" charset="0"/>
          </a:endParaRPr>
        </a:p>
      </dgm:t>
    </dgm:pt>
    <dgm:pt modelId="{5B94EEDE-2C15-1C42-AFB7-441D81661863}">
      <dgm:prSet/>
      <dgm:spPr/>
      <dgm:t>
        <a:bodyPr/>
        <a:lstStyle/>
        <a:p>
          <a:pPr rtl="0"/>
          <a:r>
            <a:rPr lang="en-US">
              <a:latin typeface="Arial" panose="020B0604020202020204" pitchFamily="34" charset="0"/>
              <a:cs typeface="Arial" panose="020B0604020202020204" pitchFamily="34" charset="0"/>
            </a:rPr>
            <a:t>The loss could be expected to have a severe or catastrophic adverse effect on organizational operations, organizational assets, or individuals</a:t>
          </a:r>
        </a:p>
      </dgm:t>
    </dgm:pt>
    <dgm:pt modelId="{C36712F4-D1B5-F548-893A-014F0808BE7C}" type="parTrans" cxnId="{DB4004D7-1200-0F4F-BCFC-2CA457F4517A}">
      <dgm:prSet/>
      <dgm:spPr/>
      <dgm:t>
        <a:bodyPr/>
        <a:lstStyle/>
        <a:p>
          <a:endParaRPr lang="en-US">
            <a:latin typeface="Arial" panose="020B0604020202020204" pitchFamily="34" charset="0"/>
            <a:cs typeface="Arial" panose="020B0604020202020204" pitchFamily="34" charset="0"/>
          </a:endParaRPr>
        </a:p>
      </dgm:t>
    </dgm:pt>
    <dgm:pt modelId="{3B948A06-5286-1648-ABC1-844260F038A9}" type="sibTrans" cxnId="{DB4004D7-1200-0F4F-BCFC-2CA457F4517A}">
      <dgm:prSet/>
      <dgm:spPr/>
      <dgm:t>
        <a:bodyPr/>
        <a:lstStyle/>
        <a:p>
          <a:endParaRPr lang="en-US">
            <a:latin typeface="Arial" panose="020B0604020202020204" pitchFamily="34" charset="0"/>
            <a:cs typeface="Arial" panose="020B0604020202020204" pitchFamily="34" charset="0"/>
          </a:endParaRPr>
        </a:p>
      </dgm:t>
    </dgm:pt>
    <dgm:pt modelId="{92AF8465-1AE9-4446-96F4-4417503CDA5C}" type="pres">
      <dgm:prSet presAssocID="{9E7936A8-7343-9D4C-92EA-663BD30E77C0}" presName="theList" presStyleCnt="0">
        <dgm:presLayoutVars>
          <dgm:dir/>
          <dgm:animLvl val="lvl"/>
          <dgm:resizeHandles val="exact"/>
        </dgm:presLayoutVars>
      </dgm:prSet>
      <dgm:spPr/>
    </dgm:pt>
    <dgm:pt modelId="{758F86E0-731D-FF47-9D7D-393E65D6B4A5}" type="pres">
      <dgm:prSet presAssocID="{8312E624-8105-AB42-B5AB-AC53D8575E71}" presName="compNode" presStyleCnt="0"/>
      <dgm:spPr/>
    </dgm:pt>
    <dgm:pt modelId="{F93FA195-4327-FC45-98BB-247F95256495}" type="pres">
      <dgm:prSet presAssocID="{8312E624-8105-AB42-B5AB-AC53D8575E71}" presName="aNode" presStyleLbl="bgShp" presStyleIdx="0" presStyleCnt="3"/>
      <dgm:spPr/>
    </dgm:pt>
    <dgm:pt modelId="{CEEED511-2911-214F-B4F1-EBB78D9D6E69}" type="pres">
      <dgm:prSet presAssocID="{8312E624-8105-AB42-B5AB-AC53D8575E71}" presName="textNode" presStyleLbl="bgShp" presStyleIdx="0" presStyleCnt="3"/>
      <dgm:spPr/>
    </dgm:pt>
    <dgm:pt modelId="{E88AADE4-C939-854F-8E6B-FBABCD5AC878}" type="pres">
      <dgm:prSet presAssocID="{8312E624-8105-AB42-B5AB-AC53D8575E71}" presName="compChildNode" presStyleCnt="0"/>
      <dgm:spPr/>
    </dgm:pt>
    <dgm:pt modelId="{10E685E0-5B9B-7448-B7FE-7118AA573AD0}" type="pres">
      <dgm:prSet presAssocID="{8312E624-8105-AB42-B5AB-AC53D8575E71}" presName="theInnerList" presStyleCnt="0"/>
      <dgm:spPr/>
    </dgm:pt>
    <dgm:pt modelId="{D377B63E-0BF1-C641-9393-97FAB2CE8E6C}" type="pres">
      <dgm:prSet presAssocID="{A98F2357-88AB-454A-80EA-89460C6FD670}" presName="childNode" presStyleLbl="node1" presStyleIdx="0" presStyleCnt="3">
        <dgm:presLayoutVars>
          <dgm:bulletEnabled val="1"/>
        </dgm:presLayoutVars>
      </dgm:prSet>
      <dgm:spPr/>
    </dgm:pt>
    <dgm:pt modelId="{A29D7880-85D7-C840-8E90-7DB3EBDCF1B4}" type="pres">
      <dgm:prSet presAssocID="{8312E624-8105-AB42-B5AB-AC53D8575E71}" presName="aSpace" presStyleCnt="0"/>
      <dgm:spPr/>
    </dgm:pt>
    <dgm:pt modelId="{98ADFDF4-CCDA-A94C-9AEC-22FABEDF099C}" type="pres">
      <dgm:prSet presAssocID="{93384590-968B-FE45-9C67-B93868C930D6}" presName="compNode" presStyleCnt="0"/>
      <dgm:spPr/>
    </dgm:pt>
    <dgm:pt modelId="{FA9A61D8-5551-574C-B3C6-20BD94D0AF54}" type="pres">
      <dgm:prSet presAssocID="{93384590-968B-FE45-9C67-B93868C930D6}" presName="aNode" presStyleLbl="bgShp" presStyleIdx="1" presStyleCnt="3"/>
      <dgm:spPr/>
    </dgm:pt>
    <dgm:pt modelId="{61C97487-74BB-7D49-8E56-B463FCAE9E56}" type="pres">
      <dgm:prSet presAssocID="{93384590-968B-FE45-9C67-B93868C930D6}" presName="textNode" presStyleLbl="bgShp" presStyleIdx="1" presStyleCnt="3"/>
      <dgm:spPr/>
    </dgm:pt>
    <dgm:pt modelId="{398D33EF-0BF0-C348-A7C9-61DC4B497BC9}" type="pres">
      <dgm:prSet presAssocID="{93384590-968B-FE45-9C67-B93868C930D6}" presName="compChildNode" presStyleCnt="0"/>
      <dgm:spPr/>
    </dgm:pt>
    <dgm:pt modelId="{A4901B75-7B20-914C-AB32-E5AAC318A3D1}" type="pres">
      <dgm:prSet presAssocID="{93384590-968B-FE45-9C67-B93868C930D6}" presName="theInnerList" presStyleCnt="0"/>
      <dgm:spPr/>
    </dgm:pt>
    <dgm:pt modelId="{8B4ACE22-5A1F-4D4E-8F5D-638FCD7D181A}" type="pres">
      <dgm:prSet presAssocID="{E5A8F5D0-6F1B-D143-A9C2-3ABA5171CECA}" presName="childNode" presStyleLbl="node1" presStyleIdx="1" presStyleCnt="3">
        <dgm:presLayoutVars>
          <dgm:bulletEnabled val="1"/>
        </dgm:presLayoutVars>
      </dgm:prSet>
      <dgm:spPr/>
    </dgm:pt>
    <dgm:pt modelId="{4E4AED6B-CF5B-A94C-9367-3804D2C57FD6}" type="pres">
      <dgm:prSet presAssocID="{93384590-968B-FE45-9C67-B93868C930D6}" presName="aSpace" presStyleCnt="0"/>
      <dgm:spPr/>
    </dgm:pt>
    <dgm:pt modelId="{1CEB44D2-37C9-1E42-A79C-A0DA0C70FD48}" type="pres">
      <dgm:prSet presAssocID="{2C845A89-971C-F545-B8EE-5D6C16A9EBD4}" presName="compNode" presStyleCnt="0"/>
      <dgm:spPr/>
    </dgm:pt>
    <dgm:pt modelId="{E3CE9194-5F75-0B43-B7E7-D9FAA7178543}" type="pres">
      <dgm:prSet presAssocID="{2C845A89-971C-F545-B8EE-5D6C16A9EBD4}" presName="aNode" presStyleLbl="bgShp" presStyleIdx="2" presStyleCnt="3"/>
      <dgm:spPr/>
    </dgm:pt>
    <dgm:pt modelId="{24B7361E-E612-8647-80FD-B7B57AACA808}" type="pres">
      <dgm:prSet presAssocID="{2C845A89-971C-F545-B8EE-5D6C16A9EBD4}" presName="textNode" presStyleLbl="bgShp" presStyleIdx="2" presStyleCnt="3"/>
      <dgm:spPr/>
    </dgm:pt>
    <dgm:pt modelId="{9FF758B2-F498-FC4D-8BB7-91CA12354BB6}" type="pres">
      <dgm:prSet presAssocID="{2C845A89-971C-F545-B8EE-5D6C16A9EBD4}" presName="compChildNode" presStyleCnt="0"/>
      <dgm:spPr/>
    </dgm:pt>
    <dgm:pt modelId="{A3FBA880-0698-A841-B9B3-5995A8F2DB43}" type="pres">
      <dgm:prSet presAssocID="{2C845A89-971C-F545-B8EE-5D6C16A9EBD4}" presName="theInnerList" presStyleCnt="0"/>
      <dgm:spPr/>
    </dgm:pt>
    <dgm:pt modelId="{644C816D-7B3E-4542-93C8-487904F413CD}" type="pres">
      <dgm:prSet presAssocID="{5B94EEDE-2C15-1C42-AFB7-441D81661863}" presName="childNode" presStyleLbl="node1" presStyleIdx="2" presStyleCnt="3">
        <dgm:presLayoutVars>
          <dgm:bulletEnabled val="1"/>
        </dgm:presLayoutVars>
      </dgm:prSet>
      <dgm:spPr/>
    </dgm:pt>
  </dgm:ptLst>
  <dgm:cxnLst>
    <dgm:cxn modelId="{F294A108-A0A7-2146-9CEA-943E2BA91C4E}" type="presOf" srcId="{9E7936A8-7343-9D4C-92EA-663BD30E77C0}" destId="{92AF8465-1AE9-4446-96F4-4417503CDA5C}" srcOrd="0" destOrd="0" presId="urn:microsoft.com/office/officeart/2005/8/layout/lProcess2"/>
    <dgm:cxn modelId="{724E1711-60E2-C749-8BC9-620833C805DE}" type="presOf" srcId="{E5A8F5D0-6F1B-D143-A9C2-3ABA5171CECA}" destId="{8B4ACE22-5A1F-4D4E-8F5D-638FCD7D181A}" srcOrd="0" destOrd="0" presId="urn:microsoft.com/office/officeart/2005/8/layout/lProcess2"/>
    <dgm:cxn modelId="{3439F120-299D-5342-B1A8-CA6BC5245E68}" srcId="{9E7936A8-7343-9D4C-92EA-663BD30E77C0}" destId="{2C845A89-971C-F545-B8EE-5D6C16A9EBD4}" srcOrd="2" destOrd="0" parTransId="{8F3759B3-6967-E74C-B3B2-24CF005833A4}" sibTransId="{761BBE1C-05FF-2646-9D16-FF6F3A5DBD90}"/>
    <dgm:cxn modelId="{EB799A31-7524-AA4D-9156-67C1DBF692AC}" type="presOf" srcId="{5B94EEDE-2C15-1C42-AFB7-441D81661863}" destId="{644C816D-7B3E-4542-93C8-487904F413CD}" srcOrd="0" destOrd="0" presId="urn:microsoft.com/office/officeart/2005/8/layout/lProcess2"/>
    <dgm:cxn modelId="{EAAE7F3E-14EB-D44F-8E98-AEC419D0FD43}" type="presOf" srcId="{2C845A89-971C-F545-B8EE-5D6C16A9EBD4}" destId="{24B7361E-E612-8647-80FD-B7B57AACA808}" srcOrd="1" destOrd="0" presId="urn:microsoft.com/office/officeart/2005/8/layout/lProcess2"/>
    <dgm:cxn modelId="{6A240A7B-3F7A-8043-99D2-D45BB00DF0A4}" type="presOf" srcId="{93384590-968B-FE45-9C67-B93868C930D6}" destId="{61C97487-74BB-7D49-8E56-B463FCAE9E56}" srcOrd="1" destOrd="0" presId="urn:microsoft.com/office/officeart/2005/8/layout/lProcess2"/>
    <dgm:cxn modelId="{0410967B-DB96-E04A-869F-8C20BF7661E1}" srcId="{9E7936A8-7343-9D4C-92EA-663BD30E77C0}" destId="{93384590-968B-FE45-9C67-B93868C930D6}" srcOrd="1" destOrd="0" parTransId="{BC435E07-AF29-F648-AAE9-7C124F4C08E8}" sibTransId="{D386680E-6D62-B04A-B428-64B6CEBD5AB5}"/>
    <dgm:cxn modelId="{44FAD07D-C2E2-7C44-8D3B-745CB904D4FA}" type="presOf" srcId="{2C845A89-971C-F545-B8EE-5D6C16A9EBD4}" destId="{E3CE9194-5F75-0B43-B7E7-D9FAA7178543}" srcOrd="0" destOrd="0" presId="urn:microsoft.com/office/officeart/2005/8/layout/lProcess2"/>
    <dgm:cxn modelId="{CA722B8D-768C-0344-AB28-0B66ED9B79BB}" type="presOf" srcId="{8312E624-8105-AB42-B5AB-AC53D8575E71}" destId="{CEEED511-2911-214F-B4F1-EBB78D9D6E69}" srcOrd="1" destOrd="0" presId="urn:microsoft.com/office/officeart/2005/8/layout/lProcess2"/>
    <dgm:cxn modelId="{7280E591-DBF6-604F-9FC9-90C4E6CD06D0}" srcId="{9E7936A8-7343-9D4C-92EA-663BD30E77C0}" destId="{8312E624-8105-AB42-B5AB-AC53D8575E71}" srcOrd="0" destOrd="0" parTransId="{16EFAF7B-6BED-4044-9F37-11A7B6DCCC34}" sibTransId="{71B1BD2E-0CC4-2346-952F-A90F42DE997C}"/>
    <dgm:cxn modelId="{75D483A7-1466-904C-8978-45F3CEB4D648}" srcId="{8312E624-8105-AB42-B5AB-AC53D8575E71}" destId="{A98F2357-88AB-454A-80EA-89460C6FD670}" srcOrd="0" destOrd="0" parTransId="{7F46EEF1-822D-4D40-9AED-50D32223470D}" sibTransId="{9EE85FE2-D4E7-BD4F-89BE-AE3B56109F51}"/>
    <dgm:cxn modelId="{AE1855BC-6B8F-DA4E-AA22-000CB17E14A3}" type="presOf" srcId="{8312E624-8105-AB42-B5AB-AC53D8575E71}" destId="{F93FA195-4327-FC45-98BB-247F95256495}" srcOrd="0" destOrd="0" presId="urn:microsoft.com/office/officeart/2005/8/layout/lProcess2"/>
    <dgm:cxn modelId="{E393C0C4-2505-8349-9E93-E488213244EC}" type="presOf" srcId="{A98F2357-88AB-454A-80EA-89460C6FD670}" destId="{D377B63E-0BF1-C641-9393-97FAB2CE8E6C}" srcOrd="0" destOrd="0" presId="urn:microsoft.com/office/officeart/2005/8/layout/lProcess2"/>
    <dgm:cxn modelId="{DB4004D7-1200-0F4F-BCFC-2CA457F4517A}" srcId="{2C845A89-971C-F545-B8EE-5D6C16A9EBD4}" destId="{5B94EEDE-2C15-1C42-AFB7-441D81661863}" srcOrd="0" destOrd="0" parTransId="{C36712F4-D1B5-F548-893A-014F0808BE7C}" sibTransId="{3B948A06-5286-1648-ABC1-844260F038A9}"/>
    <dgm:cxn modelId="{1C52CEF3-183E-F84D-8C98-FBE6BF8C2E5B}" type="presOf" srcId="{93384590-968B-FE45-9C67-B93868C930D6}" destId="{FA9A61D8-5551-574C-B3C6-20BD94D0AF54}" srcOrd="0" destOrd="0" presId="urn:microsoft.com/office/officeart/2005/8/layout/lProcess2"/>
    <dgm:cxn modelId="{643FBEF9-56C1-9F43-A187-2897A1492918}" srcId="{93384590-968B-FE45-9C67-B93868C930D6}" destId="{E5A8F5D0-6F1B-D143-A9C2-3ABA5171CECA}" srcOrd="0" destOrd="0" parTransId="{15113425-07C8-6244-8A9A-B3FB52D96842}" sibTransId="{B0B75278-7DFB-A74B-ABBA-2A3EAB5742ED}"/>
    <dgm:cxn modelId="{15A9D208-6B44-0444-AD3B-B10B2462E64C}" type="presParOf" srcId="{92AF8465-1AE9-4446-96F4-4417503CDA5C}" destId="{758F86E0-731D-FF47-9D7D-393E65D6B4A5}" srcOrd="0" destOrd="0" presId="urn:microsoft.com/office/officeart/2005/8/layout/lProcess2"/>
    <dgm:cxn modelId="{7008EE62-2F52-BB48-889E-DDA87BB58984}" type="presParOf" srcId="{758F86E0-731D-FF47-9D7D-393E65D6B4A5}" destId="{F93FA195-4327-FC45-98BB-247F95256495}" srcOrd="0" destOrd="0" presId="urn:microsoft.com/office/officeart/2005/8/layout/lProcess2"/>
    <dgm:cxn modelId="{5407ABF2-DDAD-FC47-8018-6C46F1C1D4AC}" type="presParOf" srcId="{758F86E0-731D-FF47-9D7D-393E65D6B4A5}" destId="{CEEED511-2911-214F-B4F1-EBB78D9D6E69}" srcOrd="1" destOrd="0" presId="urn:microsoft.com/office/officeart/2005/8/layout/lProcess2"/>
    <dgm:cxn modelId="{0A556D54-8AE4-7049-A824-BBD173C35D0A}" type="presParOf" srcId="{758F86E0-731D-FF47-9D7D-393E65D6B4A5}" destId="{E88AADE4-C939-854F-8E6B-FBABCD5AC878}" srcOrd="2" destOrd="0" presId="urn:microsoft.com/office/officeart/2005/8/layout/lProcess2"/>
    <dgm:cxn modelId="{0609D723-C3C7-F046-BEA8-3F0704944A1F}" type="presParOf" srcId="{E88AADE4-C939-854F-8E6B-FBABCD5AC878}" destId="{10E685E0-5B9B-7448-B7FE-7118AA573AD0}" srcOrd="0" destOrd="0" presId="urn:microsoft.com/office/officeart/2005/8/layout/lProcess2"/>
    <dgm:cxn modelId="{B31312B4-577F-7D4B-B6AE-720AF832ACC5}" type="presParOf" srcId="{10E685E0-5B9B-7448-B7FE-7118AA573AD0}" destId="{D377B63E-0BF1-C641-9393-97FAB2CE8E6C}" srcOrd="0" destOrd="0" presId="urn:microsoft.com/office/officeart/2005/8/layout/lProcess2"/>
    <dgm:cxn modelId="{AA21A1D5-D563-8742-A58F-DC3D3A3EBF38}" type="presParOf" srcId="{92AF8465-1AE9-4446-96F4-4417503CDA5C}" destId="{A29D7880-85D7-C840-8E90-7DB3EBDCF1B4}" srcOrd="1" destOrd="0" presId="urn:microsoft.com/office/officeart/2005/8/layout/lProcess2"/>
    <dgm:cxn modelId="{EB75824E-BB23-6B4A-9AF2-65B88BF799B4}" type="presParOf" srcId="{92AF8465-1AE9-4446-96F4-4417503CDA5C}" destId="{98ADFDF4-CCDA-A94C-9AEC-22FABEDF099C}" srcOrd="2" destOrd="0" presId="urn:microsoft.com/office/officeart/2005/8/layout/lProcess2"/>
    <dgm:cxn modelId="{FF97954F-01B5-0844-BE59-6059820917D7}" type="presParOf" srcId="{98ADFDF4-CCDA-A94C-9AEC-22FABEDF099C}" destId="{FA9A61D8-5551-574C-B3C6-20BD94D0AF54}" srcOrd="0" destOrd="0" presId="urn:microsoft.com/office/officeart/2005/8/layout/lProcess2"/>
    <dgm:cxn modelId="{E89AD49E-9096-8940-A765-7C85C8ED3969}" type="presParOf" srcId="{98ADFDF4-CCDA-A94C-9AEC-22FABEDF099C}" destId="{61C97487-74BB-7D49-8E56-B463FCAE9E56}" srcOrd="1" destOrd="0" presId="urn:microsoft.com/office/officeart/2005/8/layout/lProcess2"/>
    <dgm:cxn modelId="{06CAD0F1-11F2-F447-B4F1-8B3C7F48D84B}" type="presParOf" srcId="{98ADFDF4-CCDA-A94C-9AEC-22FABEDF099C}" destId="{398D33EF-0BF0-C348-A7C9-61DC4B497BC9}" srcOrd="2" destOrd="0" presId="urn:microsoft.com/office/officeart/2005/8/layout/lProcess2"/>
    <dgm:cxn modelId="{603433AA-7F54-AB4C-8D64-283A3FFA6DA0}" type="presParOf" srcId="{398D33EF-0BF0-C348-A7C9-61DC4B497BC9}" destId="{A4901B75-7B20-914C-AB32-E5AAC318A3D1}" srcOrd="0" destOrd="0" presId="urn:microsoft.com/office/officeart/2005/8/layout/lProcess2"/>
    <dgm:cxn modelId="{327D3D4C-AC60-F141-84D8-592F4AFC3CFE}" type="presParOf" srcId="{A4901B75-7B20-914C-AB32-E5AAC318A3D1}" destId="{8B4ACE22-5A1F-4D4E-8F5D-638FCD7D181A}" srcOrd="0" destOrd="0" presId="urn:microsoft.com/office/officeart/2005/8/layout/lProcess2"/>
    <dgm:cxn modelId="{E04DE8C1-DA9C-B141-9A1C-D8AE60A456E4}" type="presParOf" srcId="{92AF8465-1AE9-4446-96F4-4417503CDA5C}" destId="{4E4AED6B-CF5B-A94C-9367-3804D2C57FD6}" srcOrd="3" destOrd="0" presId="urn:microsoft.com/office/officeart/2005/8/layout/lProcess2"/>
    <dgm:cxn modelId="{46068807-3851-6C4E-BE59-4C2F91B86DBA}" type="presParOf" srcId="{92AF8465-1AE9-4446-96F4-4417503CDA5C}" destId="{1CEB44D2-37C9-1E42-A79C-A0DA0C70FD48}" srcOrd="4" destOrd="0" presId="urn:microsoft.com/office/officeart/2005/8/layout/lProcess2"/>
    <dgm:cxn modelId="{82099A93-B872-C044-84AF-20BC997950E3}" type="presParOf" srcId="{1CEB44D2-37C9-1E42-A79C-A0DA0C70FD48}" destId="{E3CE9194-5F75-0B43-B7E7-D9FAA7178543}" srcOrd="0" destOrd="0" presId="urn:microsoft.com/office/officeart/2005/8/layout/lProcess2"/>
    <dgm:cxn modelId="{1BA34813-5481-064E-AF8B-8D557CE2CAEF}" type="presParOf" srcId="{1CEB44D2-37C9-1E42-A79C-A0DA0C70FD48}" destId="{24B7361E-E612-8647-80FD-B7B57AACA808}" srcOrd="1" destOrd="0" presId="urn:microsoft.com/office/officeart/2005/8/layout/lProcess2"/>
    <dgm:cxn modelId="{AD896EE6-D4D3-9744-B6D1-7800CCA4E967}" type="presParOf" srcId="{1CEB44D2-37C9-1E42-A79C-A0DA0C70FD48}" destId="{9FF758B2-F498-FC4D-8BB7-91CA12354BB6}" srcOrd="2" destOrd="0" presId="urn:microsoft.com/office/officeart/2005/8/layout/lProcess2"/>
    <dgm:cxn modelId="{94D36ADE-3DBF-D141-A75D-F5DB7488903D}" type="presParOf" srcId="{9FF758B2-F498-FC4D-8BB7-91CA12354BB6}" destId="{A3FBA880-0698-A841-B9B3-5995A8F2DB43}" srcOrd="0" destOrd="0" presId="urn:microsoft.com/office/officeart/2005/8/layout/lProcess2"/>
    <dgm:cxn modelId="{EFA81554-37BD-544F-AB7B-8ACE4F8ACC32}" type="presParOf" srcId="{A3FBA880-0698-A841-B9B3-5995A8F2DB43}" destId="{644C816D-7B3E-4542-93C8-487904F413CD}"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D8CF0C0-6D0C-0D4A-A94F-E2244FC22FC4}"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0FC6D219-2291-F24D-81B1-B4364D414593}">
      <dgm:prSet phldrT="[Text]"/>
      <dgm:spPr>
        <a:solidFill>
          <a:schemeClr val="accent3">
            <a:lumMod val="75000"/>
          </a:schemeClr>
        </a:solidFill>
        <a:ln>
          <a:solidFill>
            <a:schemeClr val="bg1"/>
          </a:solidFill>
        </a:ln>
      </dgm:spPr>
      <dgm:t>
        <a:bodyPr/>
        <a:lstStyle/>
        <a:p>
          <a:r>
            <a:rPr lang="en-US" b="1" dirty="0">
              <a:solidFill>
                <a:schemeClr val="bg1"/>
              </a:solidFill>
              <a:effectLst/>
              <a:latin typeface="Arial" panose="020B0604020202020204" pitchFamily="34" charset="0"/>
              <a:ea typeface="ＭＳ Ｐゴシック" pitchFamily="-1" charset="-128"/>
              <a:cs typeface="Arial" panose="020B0604020202020204" pitchFamily="34" charset="0"/>
            </a:rPr>
            <a:t>Attack prevention and preemption</a:t>
          </a:r>
        </a:p>
      </dgm:t>
    </dgm:pt>
    <dgm:pt modelId="{DD467420-DF0F-A041-8E8A-FA5406CFC47E}" type="parTrans" cxnId="{4F33C981-055E-754C-93A6-98AF167B65BE}">
      <dgm:prSet/>
      <dgm:spPr/>
      <dgm:t>
        <a:bodyPr/>
        <a:lstStyle/>
        <a:p>
          <a:endParaRPr lang="en-US">
            <a:latin typeface="Arial" panose="020B0604020202020204" pitchFamily="34" charset="0"/>
            <a:cs typeface="Arial" panose="020B0604020202020204" pitchFamily="34" charset="0"/>
          </a:endParaRPr>
        </a:p>
      </dgm:t>
    </dgm:pt>
    <dgm:pt modelId="{175008D8-C1CF-6C45-A1B9-D57B3C26A441}" type="sibTrans" cxnId="{4F33C981-055E-754C-93A6-98AF167B65BE}">
      <dgm:prSet/>
      <dgm:spPr>
        <a:solidFill>
          <a:srgbClr val="FFC000"/>
        </a:solidFill>
        <a:ln>
          <a:solidFill>
            <a:schemeClr val="tx2">
              <a:lumMod val="50000"/>
            </a:schemeClr>
          </a:solidFill>
        </a:ln>
      </dgm:spPr>
      <dgm:t>
        <a:bodyPr/>
        <a:lstStyle/>
        <a:p>
          <a:endParaRPr lang="en-US">
            <a:latin typeface="Arial" panose="020B0604020202020204" pitchFamily="34" charset="0"/>
            <a:cs typeface="Arial" panose="020B0604020202020204" pitchFamily="34" charset="0"/>
          </a:endParaRPr>
        </a:p>
      </dgm:t>
    </dgm:pt>
    <dgm:pt modelId="{E8F180F3-01F1-324F-83D5-4E4EC3A8B106}">
      <dgm:prSet/>
      <dgm:spPr>
        <a:solidFill>
          <a:schemeClr val="accent3">
            <a:lumMod val="75000"/>
          </a:schemeClr>
        </a:solidFill>
        <a:ln>
          <a:solidFill>
            <a:schemeClr val="bg1"/>
          </a:solidFill>
        </a:ln>
      </dgm:spPr>
      <dgm:t>
        <a:bodyPr/>
        <a:lstStyle/>
        <a:p>
          <a:r>
            <a:rPr lang="en-US" b="0" dirty="0">
              <a:solidFill>
                <a:schemeClr val="bg1"/>
              </a:solidFill>
              <a:effectLst/>
              <a:latin typeface="Arial" panose="020B0604020202020204" pitchFamily="34" charset="0"/>
              <a:ea typeface="ＭＳ Ｐゴシック" pitchFamily="-1" charset="-128"/>
              <a:cs typeface="Arial" panose="020B0604020202020204" pitchFamily="34" charset="0"/>
            </a:rPr>
            <a:t>Before attack</a:t>
          </a:r>
        </a:p>
      </dgm:t>
    </dgm:pt>
    <dgm:pt modelId="{7D535B5A-AAA2-A847-93CB-FD2D8B1B3D78}" type="parTrans" cxnId="{CBA446B9-7BF1-A044-B9C5-9D1BF27FF7D1}">
      <dgm:prSet/>
      <dgm:spPr/>
      <dgm:t>
        <a:bodyPr/>
        <a:lstStyle/>
        <a:p>
          <a:endParaRPr lang="en-US">
            <a:latin typeface="Arial" panose="020B0604020202020204" pitchFamily="34" charset="0"/>
            <a:cs typeface="Arial" panose="020B0604020202020204" pitchFamily="34" charset="0"/>
          </a:endParaRPr>
        </a:p>
      </dgm:t>
    </dgm:pt>
    <dgm:pt modelId="{59D77817-3EA3-B545-B712-33BC7BE33EC2}" type="sibTrans" cxnId="{CBA446B9-7BF1-A044-B9C5-9D1BF27FF7D1}">
      <dgm:prSet/>
      <dgm:spPr/>
      <dgm:t>
        <a:bodyPr/>
        <a:lstStyle/>
        <a:p>
          <a:endParaRPr lang="en-US">
            <a:latin typeface="Arial" panose="020B0604020202020204" pitchFamily="34" charset="0"/>
            <a:cs typeface="Arial" panose="020B0604020202020204" pitchFamily="34" charset="0"/>
          </a:endParaRPr>
        </a:p>
      </dgm:t>
    </dgm:pt>
    <dgm:pt modelId="{1AFB1016-1A11-784A-BE84-2E30965F4D34}">
      <dgm:prSet/>
      <dgm:spPr>
        <a:solidFill>
          <a:schemeClr val="accent1"/>
        </a:solidFill>
        <a:ln>
          <a:solidFill>
            <a:schemeClr val="bg1"/>
          </a:solidFill>
        </a:ln>
      </dgm:spPr>
      <dgm:t>
        <a:bodyPr/>
        <a:lstStyle/>
        <a:p>
          <a:r>
            <a:rPr lang="en-US" b="1" dirty="0">
              <a:solidFill>
                <a:schemeClr val="bg1"/>
              </a:solidFill>
              <a:effectLst/>
              <a:latin typeface="Arial" panose="020B0604020202020204" pitchFamily="34" charset="0"/>
              <a:cs typeface="Arial" panose="020B0604020202020204" pitchFamily="34" charset="0"/>
            </a:rPr>
            <a:t>Attack detection and filtering</a:t>
          </a:r>
        </a:p>
      </dgm:t>
    </dgm:pt>
    <dgm:pt modelId="{6D17929D-B1D7-2041-9E7A-ABC976CAFB83}" type="parTrans" cxnId="{88746892-4C40-5F4A-B66E-6DF914E320C2}">
      <dgm:prSet/>
      <dgm:spPr/>
      <dgm:t>
        <a:bodyPr/>
        <a:lstStyle/>
        <a:p>
          <a:endParaRPr lang="en-US">
            <a:latin typeface="Arial" panose="020B0604020202020204" pitchFamily="34" charset="0"/>
            <a:cs typeface="Arial" panose="020B0604020202020204" pitchFamily="34" charset="0"/>
          </a:endParaRPr>
        </a:p>
      </dgm:t>
    </dgm:pt>
    <dgm:pt modelId="{E597FDAD-0227-A44C-AE8F-5819DF093BE1}" type="sibTrans" cxnId="{88746892-4C40-5F4A-B66E-6DF914E320C2}">
      <dgm:prSet/>
      <dgm:spPr>
        <a:solidFill>
          <a:srgbClr val="FFC000"/>
        </a:solidFill>
        <a:ln>
          <a:solidFill>
            <a:schemeClr val="accent1"/>
          </a:solidFill>
        </a:ln>
      </dgm:spPr>
      <dgm:t>
        <a:bodyPr/>
        <a:lstStyle/>
        <a:p>
          <a:endParaRPr lang="en-US">
            <a:latin typeface="Arial" panose="020B0604020202020204" pitchFamily="34" charset="0"/>
            <a:cs typeface="Arial" panose="020B0604020202020204" pitchFamily="34" charset="0"/>
          </a:endParaRPr>
        </a:p>
      </dgm:t>
    </dgm:pt>
    <dgm:pt modelId="{85D7BB41-CA25-354A-AA57-15DC33300B91}">
      <dgm:prSet/>
      <dgm:spPr>
        <a:solidFill>
          <a:schemeClr val="accent1"/>
        </a:solidFill>
        <a:ln>
          <a:solidFill>
            <a:schemeClr val="bg1"/>
          </a:solidFill>
        </a:ln>
      </dgm:spPr>
      <dgm:t>
        <a:bodyPr/>
        <a:lstStyle/>
        <a:p>
          <a:r>
            <a:rPr lang="en-US" b="0" dirty="0">
              <a:solidFill>
                <a:schemeClr val="bg1"/>
              </a:solidFill>
              <a:effectLst/>
              <a:latin typeface="Arial" panose="020B0604020202020204" pitchFamily="34" charset="0"/>
              <a:ea typeface="ＭＳ Ｐゴシック" pitchFamily="-1" charset="-128"/>
              <a:cs typeface="Arial" panose="020B0604020202020204" pitchFamily="34" charset="0"/>
            </a:rPr>
            <a:t>During the attack</a:t>
          </a:r>
        </a:p>
      </dgm:t>
    </dgm:pt>
    <dgm:pt modelId="{4657EFFF-AEBC-EA45-8999-B05A5906CA32}" type="parTrans" cxnId="{74EC0F85-1351-B946-9E87-50D9876BDBAF}">
      <dgm:prSet/>
      <dgm:spPr/>
      <dgm:t>
        <a:bodyPr/>
        <a:lstStyle/>
        <a:p>
          <a:endParaRPr lang="en-US">
            <a:latin typeface="Arial" panose="020B0604020202020204" pitchFamily="34" charset="0"/>
            <a:cs typeface="Arial" panose="020B0604020202020204" pitchFamily="34" charset="0"/>
          </a:endParaRPr>
        </a:p>
      </dgm:t>
    </dgm:pt>
    <dgm:pt modelId="{0F7066AD-96F1-3541-8A19-B6444CFE4BB5}" type="sibTrans" cxnId="{74EC0F85-1351-B946-9E87-50D9876BDBAF}">
      <dgm:prSet/>
      <dgm:spPr/>
      <dgm:t>
        <a:bodyPr/>
        <a:lstStyle/>
        <a:p>
          <a:endParaRPr lang="en-US">
            <a:latin typeface="Arial" panose="020B0604020202020204" pitchFamily="34" charset="0"/>
            <a:cs typeface="Arial" panose="020B0604020202020204" pitchFamily="34" charset="0"/>
          </a:endParaRPr>
        </a:p>
      </dgm:t>
    </dgm:pt>
    <dgm:pt modelId="{D318AE41-E1C7-0C43-BB77-46288A308DEC}">
      <dgm:prSet/>
      <dgm:spPr>
        <a:solidFill>
          <a:schemeClr val="accent5">
            <a:lumMod val="75000"/>
          </a:schemeClr>
        </a:solidFill>
        <a:ln>
          <a:solidFill>
            <a:schemeClr val="bg1"/>
          </a:solidFill>
        </a:ln>
      </dgm:spPr>
      <dgm:t>
        <a:bodyPr/>
        <a:lstStyle/>
        <a:p>
          <a:r>
            <a:rPr lang="en-US" b="1" dirty="0">
              <a:solidFill>
                <a:schemeClr val="bg1"/>
              </a:solidFill>
              <a:effectLst/>
              <a:latin typeface="Arial" panose="020B0604020202020204" pitchFamily="34" charset="0"/>
              <a:ea typeface="ＭＳ Ｐゴシック" pitchFamily="-1" charset="-128"/>
              <a:cs typeface="Arial" panose="020B0604020202020204" pitchFamily="34" charset="0"/>
            </a:rPr>
            <a:t>Attack source </a:t>
          </a:r>
          <a:r>
            <a:rPr lang="en-US" b="1" dirty="0" err="1">
              <a:solidFill>
                <a:schemeClr val="bg1"/>
              </a:solidFill>
              <a:effectLst/>
              <a:latin typeface="Arial" panose="020B0604020202020204" pitchFamily="34" charset="0"/>
              <a:ea typeface="ＭＳ Ｐゴシック" pitchFamily="-1" charset="-128"/>
              <a:cs typeface="Arial" panose="020B0604020202020204" pitchFamily="34" charset="0"/>
            </a:rPr>
            <a:t>traceback</a:t>
          </a:r>
          <a:r>
            <a:rPr lang="en-US" b="1" dirty="0">
              <a:solidFill>
                <a:schemeClr val="bg1"/>
              </a:solidFill>
              <a:effectLst/>
              <a:latin typeface="Arial" panose="020B0604020202020204" pitchFamily="34" charset="0"/>
              <a:ea typeface="ＭＳ Ｐゴシック" pitchFamily="-1" charset="-128"/>
              <a:cs typeface="Arial" panose="020B0604020202020204" pitchFamily="34" charset="0"/>
            </a:rPr>
            <a:t> and identification</a:t>
          </a:r>
        </a:p>
      </dgm:t>
    </dgm:pt>
    <dgm:pt modelId="{48943386-19AB-DF47-BA43-196C75C8BC5D}" type="parTrans" cxnId="{4300481F-DADB-2547-86CD-117F84EE6529}">
      <dgm:prSet/>
      <dgm:spPr/>
      <dgm:t>
        <a:bodyPr/>
        <a:lstStyle/>
        <a:p>
          <a:endParaRPr lang="en-US">
            <a:latin typeface="Arial" panose="020B0604020202020204" pitchFamily="34" charset="0"/>
            <a:cs typeface="Arial" panose="020B0604020202020204" pitchFamily="34" charset="0"/>
          </a:endParaRPr>
        </a:p>
      </dgm:t>
    </dgm:pt>
    <dgm:pt modelId="{F92D5BEC-AFE6-5045-A714-7E7C6CDA3BE9}" type="sibTrans" cxnId="{4300481F-DADB-2547-86CD-117F84EE6529}">
      <dgm:prSet/>
      <dgm:spPr>
        <a:solidFill>
          <a:srgbClr val="FFC000"/>
        </a:solidFill>
        <a:ln>
          <a:solidFill>
            <a:schemeClr val="accent5">
              <a:lumMod val="75000"/>
            </a:schemeClr>
          </a:solidFill>
        </a:ln>
      </dgm:spPr>
      <dgm:t>
        <a:bodyPr/>
        <a:lstStyle/>
        <a:p>
          <a:endParaRPr lang="en-US">
            <a:latin typeface="Arial" panose="020B0604020202020204" pitchFamily="34" charset="0"/>
            <a:cs typeface="Arial" panose="020B0604020202020204" pitchFamily="34" charset="0"/>
          </a:endParaRPr>
        </a:p>
      </dgm:t>
    </dgm:pt>
    <dgm:pt modelId="{B9F9089D-15F0-3547-8771-BE5A260DBF79}">
      <dgm:prSet/>
      <dgm:spPr>
        <a:solidFill>
          <a:schemeClr val="accent5">
            <a:lumMod val="75000"/>
          </a:schemeClr>
        </a:solidFill>
        <a:ln>
          <a:solidFill>
            <a:schemeClr val="bg1"/>
          </a:solidFill>
        </a:ln>
      </dgm:spPr>
      <dgm:t>
        <a:bodyPr/>
        <a:lstStyle/>
        <a:p>
          <a:r>
            <a:rPr lang="en-US" b="0" dirty="0">
              <a:solidFill>
                <a:schemeClr val="bg1"/>
              </a:solidFill>
              <a:effectLst/>
              <a:latin typeface="Arial" panose="020B0604020202020204" pitchFamily="34" charset="0"/>
              <a:ea typeface="ＭＳ Ｐゴシック" pitchFamily="-1" charset="-128"/>
              <a:cs typeface="Arial" panose="020B0604020202020204" pitchFamily="34" charset="0"/>
            </a:rPr>
            <a:t>During and after the attack</a:t>
          </a:r>
        </a:p>
      </dgm:t>
    </dgm:pt>
    <dgm:pt modelId="{EDFFE739-92D5-F041-AF27-730DE6988518}" type="parTrans" cxnId="{88D62B6F-C04F-684F-9152-AF9849FE2167}">
      <dgm:prSet/>
      <dgm:spPr/>
      <dgm:t>
        <a:bodyPr/>
        <a:lstStyle/>
        <a:p>
          <a:endParaRPr lang="en-US">
            <a:latin typeface="Arial" panose="020B0604020202020204" pitchFamily="34" charset="0"/>
            <a:cs typeface="Arial" panose="020B0604020202020204" pitchFamily="34" charset="0"/>
          </a:endParaRPr>
        </a:p>
      </dgm:t>
    </dgm:pt>
    <dgm:pt modelId="{F93705B1-A0BD-774F-BC3D-0571BE64DCA3}" type="sibTrans" cxnId="{88D62B6F-C04F-684F-9152-AF9849FE2167}">
      <dgm:prSet/>
      <dgm:spPr/>
      <dgm:t>
        <a:bodyPr/>
        <a:lstStyle/>
        <a:p>
          <a:endParaRPr lang="en-US">
            <a:latin typeface="Arial" panose="020B0604020202020204" pitchFamily="34" charset="0"/>
            <a:cs typeface="Arial" panose="020B0604020202020204" pitchFamily="34" charset="0"/>
          </a:endParaRPr>
        </a:p>
      </dgm:t>
    </dgm:pt>
    <dgm:pt modelId="{636CC9B2-2CBD-324A-9539-727AFA6279DB}">
      <dgm:prSet/>
      <dgm:spPr>
        <a:solidFill>
          <a:schemeClr val="accent1"/>
        </a:solidFill>
        <a:ln>
          <a:solidFill>
            <a:schemeClr val="bg1"/>
          </a:solidFill>
        </a:ln>
      </dgm:spPr>
      <dgm:t>
        <a:bodyPr/>
        <a:lstStyle/>
        <a:p>
          <a:r>
            <a:rPr lang="en-US" b="1" dirty="0">
              <a:solidFill>
                <a:schemeClr val="bg1"/>
              </a:solidFill>
              <a:effectLst/>
              <a:latin typeface="Arial" panose="020B0604020202020204" pitchFamily="34" charset="0"/>
              <a:ea typeface="ＭＳ Ｐゴシック" pitchFamily="-1" charset="-128"/>
              <a:cs typeface="Arial" panose="020B0604020202020204" pitchFamily="34" charset="0"/>
            </a:rPr>
            <a:t>Attack reaction</a:t>
          </a:r>
        </a:p>
      </dgm:t>
    </dgm:pt>
    <dgm:pt modelId="{EC65DA54-39B1-4E46-ADB5-F4F8EA7143AC}" type="parTrans" cxnId="{882F8902-91CA-3346-8438-FBB23EFAD083}">
      <dgm:prSet/>
      <dgm:spPr/>
      <dgm:t>
        <a:bodyPr/>
        <a:lstStyle/>
        <a:p>
          <a:endParaRPr lang="en-US">
            <a:latin typeface="Arial" panose="020B0604020202020204" pitchFamily="34" charset="0"/>
            <a:cs typeface="Arial" panose="020B0604020202020204" pitchFamily="34" charset="0"/>
          </a:endParaRPr>
        </a:p>
      </dgm:t>
    </dgm:pt>
    <dgm:pt modelId="{9C26D142-B7E2-014F-A4D8-6155817307CB}" type="sibTrans" cxnId="{882F8902-91CA-3346-8438-FBB23EFAD083}">
      <dgm:prSet/>
      <dgm:spPr/>
      <dgm:t>
        <a:bodyPr/>
        <a:lstStyle/>
        <a:p>
          <a:endParaRPr lang="en-US">
            <a:latin typeface="Arial" panose="020B0604020202020204" pitchFamily="34" charset="0"/>
            <a:cs typeface="Arial" panose="020B0604020202020204" pitchFamily="34" charset="0"/>
          </a:endParaRPr>
        </a:p>
      </dgm:t>
    </dgm:pt>
    <dgm:pt modelId="{7AF8EC74-76FD-0A46-84E8-A1C40555FBE8}">
      <dgm:prSet/>
      <dgm:spPr>
        <a:solidFill>
          <a:schemeClr val="accent1"/>
        </a:solidFill>
        <a:ln>
          <a:solidFill>
            <a:schemeClr val="bg1"/>
          </a:solidFill>
        </a:ln>
      </dgm:spPr>
      <dgm:t>
        <a:bodyPr/>
        <a:lstStyle/>
        <a:p>
          <a:r>
            <a:rPr lang="en-US" b="0" dirty="0">
              <a:solidFill>
                <a:schemeClr val="bg1"/>
              </a:solidFill>
              <a:effectLst/>
              <a:latin typeface="Arial" panose="020B0604020202020204" pitchFamily="34" charset="0"/>
              <a:ea typeface="ＭＳ Ｐゴシック" pitchFamily="-1" charset="-128"/>
              <a:cs typeface="Arial" panose="020B0604020202020204" pitchFamily="34" charset="0"/>
            </a:rPr>
            <a:t>After the attack</a:t>
          </a:r>
        </a:p>
      </dgm:t>
    </dgm:pt>
    <dgm:pt modelId="{1552F0A1-88F2-434B-8F98-015F4F1E19C9}" type="parTrans" cxnId="{57FCB3B3-D123-D14E-89D2-30A8074936C4}">
      <dgm:prSet/>
      <dgm:spPr/>
      <dgm:t>
        <a:bodyPr/>
        <a:lstStyle/>
        <a:p>
          <a:endParaRPr lang="en-US">
            <a:latin typeface="Arial" panose="020B0604020202020204" pitchFamily="34" charset="0"/>
            <a:cs typeface="Arial" panose="020B0604020202020204" pitchFamily="34" charset="0"/>
          </a:endParaRPr>
        </a:p>
      </dgm:t>
    </dgm:pt>
    <dgm:pt modelId="{42317A64-C96A-2E49-B427-63D849C0E6F2}" type="sibTrans" cxnId="{57FCB3B3-D123-D14E-89D2-30A8074936C4}">
      <dgm:prSet/>
      <dgm:spPr/>
      <dgm:t>
        <a:bodyPr/>
        <a:lstStyle/>
        <a:p>
          <a:endParaRPr lang="en-US">
            <a:latin typeface="Arial" panose="020B0604020202020204" pitchFamily="34" charset="0"/>
            <a:cs typeface="Arial" panose="020B0604020202020204" pitchFamily="34" charset="0"/>
          </a:endParaRPr>
        </a:p>
      </dgm:t>
    </dgm:pt>
    <dgm:pt modelId="{AB42051C-6E08-E449-BA62-452694607E7D}" type="pres">
      <dgm:prSet presAssocID="{0D8CF0C0-6D0C-0D4A-A94F-E2244FC22FC4}" presName="outerComposite" presStyleCnt="0">
        <dgm:presLayoutVars>
          <dgm:chMax val="5"/>
          <dgm:dir/>
          <dgm:resizeHandles val="exact"/>
        </dgm:presLayoutVars>
      </dgm:prSet>
      <dgm:spPr/>
    </dgm:pt>
    <dgm:pt modelId="{35E5A8CE-8205-B845-AE99-59BE955BF992}" type="pres">
      <dgm:prSet presAssocID="{0D8CF0C0-6D0C-0D4A-A94F-E2244FC22FC4}" presName="dummyMaxCanvas" presStyleCnt="0">
        <dgm:presLayoutVars/>
      </dgm:prSet>
      <dgm:spPr/>
    </dgm:pt>
    <dgm:pt modelId="{0D3340E5-AA75-F540-9AC8-A428CCFAF6D3}" type="pres">
      <dgm:prSet presAssocID="{0D8CF0C0-6D0C-0D4A-A94F-E2244FC22FC4}" presName="FourNodes_1" presStyleLbl="node1" presStyleIdx="0" presStyleCnt="4">
        <dgm:presLayoutVars>
          <dgm:bulletEnabled val="1"/>
        </dgm:presLayoutVars>
      </dgm:prSet>
      <dgm:spPr/>
    </dgm:pt>
    <dgm:pt modelId="{18164F88-DE1C-7E4B-A35B-CA51C5DF794C}" type="pres">
      <dgm:prSet presAssocID="{0D8CF0C0-6D0C-0D4A-A94F-E2244FC22FC4}" presName="FourNodes_2" presStyleLbl="node1" presStyleIdx="1" presStyleCnt="4">
        <dgm:presLayoutVars>
          <dgm:bulletEnabled val="1"/>
        </dgm:presLayoutVars>
      </dgm:prSet>
      <dgm:spPr/>
    </dgm:pt>
    <dgm:pt modelId="{4FA33190-3A54-BC4A-AAEE-1A90F556FE85}" type="pres">
      <dgm:prSet presAssocID="{0D8CF0C0-6D0C-0D4A-A94F-E2244FC22FC4}" presName="FourNodes_3" presStyleLbl="node1" presStyleIdx="2" presStyleCnt="4">
        <dgm:presLayoutVars>
          <dgm:bulletEnabled val="1"/>
        </dgm:presLayoutVars>
      </dgm:prSet>
      <dgm:spPr/>
    </dgm:pt>
    <dgm:pt modelId="{CBFDAD9E-3A53-1C4F-BBA6-BA2FFA1D3DB9}" type="pres">
      <dgm:prSet presAssocID="{0D8CF0C0-6D0C-0D4A-A94F-E2244FC22FC4}" presName="FourNodes_4" presStyleLbl="node1" presStyleIdx="3" presStyleCnt="4">
        <dgm:presLayoutVars>
          <dgm:bulletEnabled val="1"/>
        </dgm:presLayoutVars>
      </dgm:prSet>
      <dgm:spPr/>
    </dgm:pt>
    <dgm:pt modelId="{E94E7B59-EB68-4F49-88EA-2BF2FB91202C}" type="pres">
      <dgm:prSet presAssocID="{0D8CF0C0-6D0C-0D4A-A94F-E2244FC22FC4}" presName="FourConn_1-2" presStyleLbl="fgAccFollowNode1" presStyleIdx="0" presStyleCnt="3">
        <dgm:presLayoutVars>
          <dgm:bulletEnabled val="1"/>
        </dgm:presLayoutVars>
      </dgm:prSet>
      <dgm:spPr/>
    </dgm:pt>
    <dgm:pt modelId="{AEF2102F-665D-3D42-97DB-A8D8233082D9}" type="pres">
      <dgm:prSet presAssocID="{0D8CF0C0-6D0C-0D4A-A94F-E2244FC22FC4}" presName="FourConn_2-3" presStyleLbl="fgAccFollowNode1" presStyleIdx="1" presStyleCnt="3">
        <dgm:presLayoutVars>
          <dgm:bulletEnabled val="1"/>
        </dgm:presLayoutVars>
      </dgm:prSet>
      <dgm:spPr/>
    </dgm:pt>
    <dgm:pt modelId="{951E9E9F-F451-FE43-B83A-AD1D756BF21E}" type="pres">
      <dgm:prSet presAssocID="{0D8CF0C0-6D0C-0D4A-A94F-E2244FC22FC4}" presName="FourConn_3-4" presStyleLbl="fgAccFollowNode1" presStyleIdx="2" presStyleCnt="3">
        <dgm:presLayoutVars>
          <dgm:bulletEnabled val="1"/>
        </dgm:presLayoutVars>
      </dgm:prSet>
      <dgm:spPr/>
    </dgm:pt>
    <dgm:pt modelId="{0E268B1A-7CC7-A34A-AAF0-1AB1C2D93C24}" type="pres">
      <dgm:prSet presAssocID="{0D8CF0C0-6D0C-0D4A-A94F-E2244FC22FC4}" presName="FourNodes_1_text" presStyleLbl="node1" presStyleIdx="3" presStyleCnt="4">
        <dgm:presLayoutVars>
          <dgm:bulletEnabled val="1"/>
        </dgm:presLayoutVars>
      </dgm:prSet>
      <dgm:spPr/>
    </dgm:pt>
    <dgm:pt modelId="{5B06C111-536D-A147-9064-39AA95D450B4}" type="pres">
      <dgm:prSet presAssocID="{0D8CF0C0-6D0C-0D4A-A94F-E2244FC22FC4}" presName="FourNodes_2_text" presStyleLbl="node1" presStyleIdx="3" presStyleCnt="4">
        <dgm:presLayoutVars>
          <dgm:bulletEnabled val="1"/>
        </dgm:presLayoutVars>
      </dgm:prSet>
      <dgm:spPr/>
    </dgm:pt>
    <dgm:pt modelId="{CEC74AAD-A43A-2B44-93F4-0F487DD28F05}" type="pres">
      <dgm:prSet presAssocID="{0D8CF0C0-6D0C-0D4A-A94F-E2244FC22FC4}" presName="FourNodes_3_text" presStyleLbl="node1" presStyleIdx="3" presStyleCnt="4">
        <dgm:presLayoutVars>
          <dgm:bulletEnabled val="1"/>
        </dgm:presLayoutVars>
      </dgm:prSet>
      <dgm:spPr/>
    </dgm:pt>
    <dgm:pt modelId="{FBFB739E-0E25-3947-8AA0-03E07E2D2CD5}" type="pres">
      <dgm:prSet presAssocID="{0D8CF0C0-6D0C-0D4A-A94F-E2244FC22FC4}" presName="FourNodes_4_text" presStyleLbl="node1" presStyleIdx="3" presStyleCnt="4">
        <dgm:presLayoutVars>
          <dgm:bulletEnabled val="1"/>
        </dgm:presLayoutVars>
      </dgm:prSet>
      <dgm:spPr/>
    </dgm:pt>
  </dgm:ptLst>
  <dgm:cxnLst>
    <dgm:cxn modelId="{D9138202-5F0F-2741-8C52-D918F0D7087A}" type="presOf" srcId="{1AFB1016-1A11-784A-BE84-2E30965F4D34}" destId="{5B06C111-536D-A147-9064-39AA95D450B4}" srcOrd="1" destOrd="0" presId="urn:microsoft.com/office/officeart/2005/8/layout/vProcess5"/>
    <dgm:cxn modelId="{882F8902-91CA-3346-8438-FBB23EFAD083}" srcId="{0D8CF0C0-6D0C-0D4A-A94F-E2244FC22FC4}" destId="{636CC9B2-2CBD-324A-9539-727AFA6279DB}" srcOrd="3" destOrd="0" parTransId="{EC65DA54-39B1-4E46-ADB5-F4F8EA7143AC}" sibTransId="{9C26D142-B7E2-014F-A4D8-6155817307CB}"/>
    <dgm:cxn modelId="{6E1E990D-089E-134B-AD93-8F3E0680B50A}" type="presOf" srcId="{636CC9B2-2CBD-324A-9539-727AFA6279DB}" destId="{FBFB739E-0E25-3947-8AA0-03E07E2D2CD5}" srcOrd="1" destOrd="0" presId="urn:microsoft.com/office/officeart/2005/8/layout/vProcess5"/>
    <dgm:cxn modelId="{E1940119-E384-C047-B21C-79B382242A61}" type="presOf" srcId="{0FC6D219-2291-F24D-81B1-B4364D414593}" destId="{0D3340E5-AA75-F540-9AC8-A428CCFAF6D3}" srcOrd="0" destOrd="0" presId="urn:microsoft.com/office/officeart/2005/8/layout/vProcess5"/>
    <dgm:cxn modelId="{4300481F-DADB-2547-86CD-117F84EE6529}" srcId="{0D8CF0C0-6D0C-0D4A-A94F-E2244FC22FC4}" destId="{D318AE41-E1C7-0C43-BB77-46288A308DEC}" srcOrd="2" destOrd="0" parTransId="{48943386-19AB-DF47-BA43-196C75C8BC5D}" sibTransId="{F92D5BEC-AFE6-5045-A714-7E7C6CDA3BE9}"/>
    <dgm:cxn modelId="{73F0E15B-CCBB-7347-B673-3C124BAFD9B6}" type="presOf" srcId="{E8F180F3-01F1-324F-83D5-4E4EC3A8B106}" destId="{0E268B1A-7CC7-A34A-AAF0-1AB1C2D93C24}" srcOrd="1" destOrd="1" presId="urn:microsoft.com/office/officeart/2005/8/layout/vProcess5"/>
    <dgm:cxn modelId="{18486F5F-082D-B24B-9279-0731FFD15420}" type="presOf" srcId="{F92D5BEC-AFE6-5045-A714-7E7C6CDA3BE9}" destId="{951E9E9F-F451-FE43-B83A-AD1D756BF21E}" srcOrd="0" destOrd="0" presId="urn:microsoft.com/office/officeart/2005/8/layout/vProcess5"/>
    <dgm:cxn modelId="{6809664C-3E55-5149-B48F-C9C35A132BBF}" type="presOf" srcId="{0FC6D219-2291-F24D-81B1-B4364D414593}" destId="{0E268B1A-7CC7-A34A-AAF0-1AB1C2D93C24}" srcOrd="1" destOrd="0" presId="urn:microsoft.com/office/officeart/2005/8/layout/vProcess5"/>
    <dgm:cxn modelId="{88D62B6F-C04F-684F-9152-AF9849FE2167}" srcId="{D318AE41-E1C7-0C43-BB77-46288A308DEC}" destId="{B9F9089D-15F0-3547-8771-BE5A260DBF79}" srcOrd="0" destOrd="0" parTransId="{EDFFE739-92D5-F041-AF27-730DE6988518}" sibTransId="{F93705B1-A0BD-774F-BC3D-0571BE64DCA3}"/>
    <dgm:cxn modelId="{3204337D-74E4-9448-A0B5-A016D8BDCA22}" type="presOf" srcId="{B9F9089D-15F0-3547-8771-BE5A260DBF79}" destId="{4FA33190-3A54-BC4A-AAEE-1A90F556FE85}" srcOrd="0" destOrd="1" presId="urn:microsoft.com/office/officeart/2005/8/layout/vProcess5"/>
    <dgm:cxn modelId="{5038A57F-AC62-7943-98D5-10519B4B81BA}" type="presOf" srcId="{0D8CF0C0-6D0C-0D4A-A94F-E2244FC22FC4}" destId="{AB42051C-6E08-E449-BA62-452694607E7D}" srcOrd="0" destOrd="0" presId="urn:microsoft.com/office/officeart/2005/8/layout/vProcess5"/>
    <dgm:cxn modelId="{4F33C981-055E-754C-93A6-98AF167B65BE}" srcId="{0D8CF0C0-6D0C-0D4A-A94F-E2244FC22FC4}" destId="{0FC6D219-2291-F24D-81B1-B4364D414593}" srcOrd="0" destOrd="0" parTransId="{DD467420-DF0F-A041-8E8A-FA5406CFC47E}" sibTransId="{175008D8-C1CF-6C45-A1B9-D57B3C26A441}"/>
    <dgm:cxn modelId="{A6E2A182-B5B9-4A47-8DD7-D231002183AB}" type="presOf" srcId="{85D7BB41-CA25-354A-AA57-15DC33300B91}" destId="{5B06C111-536D-A147-9064-39AA95D450B4}" srcOrd="1" destOrd="1" presId="urn:microsoft.com/office/officeart/2005/8/layout/vProcess5"/>
    <dgm:cxn modelId="{74EC0F85-1351-B946-9E87-50D9876BDBAF}" srcId="{1AFB1016-1A11-784A-BE84-2E30965F4D34}" destId="{85D7BB41-CA25-354A-AA57-15DC33300B91}" srcOrd="0" destOrd="0" parTransId="{4657EFFF-AEBC-EA45-8999-B05A5906CA32}" sibTransId="{0F7066AD-96F1-3541-8A19-B6444CFE4BB5}"/>
    <dgm:cxn modelId="{88746892-4C40-5F4A-B66E-6DF914E320C2}" srcId="{0D8CF0C0-6D0C-0D4A-A94F-E2244FC22FC4}" destId="{1AFB1016-1A11-784A-BE84-2E30965F4D34}" srcOrd="1" destOrd="0" parTransId="{6D17929D-B1D7-2041-9E7A-ABC976CAFB83}" sibTransId="{E597FDAD-0227-A44C-AE8F-5819DF093BE1}"/>
    <dgm:cxn modelId="{C9D04594-C14C-8D4B-93F6-571D121452A3}" type="presOf" srcId="{1AFB1016-1A11-784A-BE84-2E30965F4D34}" destId="{18164F88-DE1C-7E4B-A35B-CA51C5DF794C}" srcOrd="0" destOrd="0" presId="urn:microsoft.com/office/officeart/2005/8/layout/vProcess5"/>
    <dgm:cxn modelId="{028D859A-2CB7-DA40-A78F-AADABA90BB07}" type="presOf" srcId="{7AF8EC74-76FD-0A46-84E8-A1C40555FBE8}" destId="{FBFB739E-0E25-3947-8AA0-03E07E2D2CD5}" srcOrd="1" destOrd="1" presId="urn:microsoft.com/office/officeart/2005/8/layout/vProcess5"/>
    <dgm:cxn modelId="{57FCB3B3-D123-D14E-89D2-30A8074936C4}" srcId="{636CC9B2-2CBD-324A-9539-727AFA6279DB}" destId="{7AF8EC74-76FD-0A46-84E8-A1C40555FBE8}" srcOrd="0" destOrd="0" parTransId="{1552F0A1-88F2-434B-8F98-015F4F1E19C9}" sibTransId="{42317A64-C96A-2E49-B427-63D849C0E6F2}"/>
    <dgm:cxn modelId="{CBA446B9-7BF1-A044-B9C5-9D1BF27FF7D1}" srcId="{0FC6D219-2291-F24D-81B1-B4364D414593}" destId="{E8F180F3-01F1-324F-83D5-4E4EC3A8B106}" srcOrd="0" destOrd="0" parTransId="{7D535B5A-AAA2-A847-93CB-FD2D8B1B3D78}" sibTransId="{59D77817-3EA3-B545-B712-33BC7BE33EC2}"/>
    <dgm:cxn modelId="{2E759AC4-C82E-1046-A5AD-74AA7B86EECD}" type="presOf" srcId="{7AF8EC74-76FD-0A46-84E8-A1C40555FBE8}" destId="{CBFDAD9E-3A53-1C4F-BBA6-BA2FFA1D3DB9}" srcOrd="0" destOrd="1" presId="urn:microsoft.com/office/officeart/2005/8/layout/vProcess5"/>
    <dgm:cxn modelId="{E27A88CC-CBD6-2A47-93B5-E409CE3F2362}" type="presOf" srcId="{85D7BB41-CA25-354A-AA57-15DC33300B91}" destId="{18164F88-DE1C-7E4B-A35B-CA51C5DF794C}" srcOrd="0" destOrd="1" presId="urn:microsoft.com/office/officeart/2005/8/layout/vProcess5"/>
    <dgm:cxn modelId="{694678CE-D0F6-9E43-A932-3B3B75BC8CCA}" type="presOf" srcId="{636CC9B2-2CBD-324A-9539-727AFA6279DB}" destId="{CBFDAD9E-3A53-1C4F-BBA6-BA2FFA1D3DB9}" srcOrd="0" destOrd="0" presId="urn:microsoft.com/office/officeart/2005/8/layout/vProcess5"/>
    <dgm:cxn modelId="{9A702EDA-CD5C-4143-A61F-367C5BFAACD3}" type="presOf" srcId="{E597FDAD-0227-A44C-AE8F-5819DF093BE1}" destId="{AEF2102F-665D-3D42-97DB-A8D8233082D9}" srcOrd="0" destOrd="0" presId="urn:microsoft.com/office/officeart/2005/8/layout/vProcess5"/>
    <dgm:cxn modelId="{B3E7D5DD-F8E6-D946-BCE7-0A56524D4E06}" type="presOf" srcId="{B9F9089D-15F0-3547-8771-BE5A260DBF79}" destId="{CEC74AAD-A43A-2B44-93F4-0F487DD28F05}" srcOrd="1" destOrd="1" presId="urn:microsoft.com/office/officeart/2005/8/layout/vProcess5"/>
    <dgm:cxn modelId="{A59A51F9-1C4F-4A4A-952B-534CF38AA4D5}" type="presOf" srcId="{175008D8-C1CF-6C45-A1B9-D57B3C26A441}" destId="{E94E7B59-EB68-4F49-88EA-2BF2FB91202C}" srcOrd="0" destOrd="0" presId="urn:microsoft.com/office/officeart/2005/8/layout/vProcess5"/>
    <dgm:cxn modelId="{F405F0FA-B2C4-1946-90A4-7CDDBB0FF565}" type="presOf" srcId="{E8F180F3-01F1-324F-83D5-4E4EC3A8B106}" destId="{0D3340E5-AA75-F540-9AC8-A428CCFAF6D3}" srcOrd="0" destOrd="1" presId="urn:microsoft.com/office/officeart/2005/8/layout/vProcess5"/>
    <dgm:cxn modelId="{17DD10FB-7016-C74F-9226-03F1E84CA631}" type="presOf" srcId="{D318AE41-E1C7-0C43-BB77-46288A308DEC}" destId="{CEC74AAD-A43A-2B44-93F4-0F487DD28F05}" srcOrd="1" destOrd="0" presId="urn:microsoft.com/office/officeart/2005/8/layout/vProcess5"/>
    <dgm:cxn modelId="{DBCC1DFD-40C9-9945-836F-528D1BFC7F8F}" type="presOf" srcId="{D318AE41-E1C7-0C43-BB77-46288A308DEC}" destId="{4FA33190-3A54-BC4A-AAEE-1A90F556FE85}" srcOrd="0" destOrd="0" presId="urn:microsoft.com/office/officeart/2005/8/layout/vProcess5"/>
    <dgm:cxn modelId="{91137814-2F69-9C48-A8F1-CB460AFBFD9A}" type="presParOf" srcId="{AB42051C-6E08-E449-BA62-452694607E7D}" destId="{35E5A8CE-8205-B845-AE99-59BE955BF992}" srcOrd="0" destOrd="0" presId="urn:microsoft.com/office/officeart/2005/8/layout/vProcess5"/>
    <dgm:cxn modelId="{F35B40C5-1CA8-FB48-9DDD-E9CFEC3EE3D6}" type="presParOf" srcId="{AB42051C-6E08-E449-BA62-452694607E7D}" destId="{0D3340E5-AA75-F540-9AC8-A428CCFAF6D3}" srcOrd="1" destOrd="0" presId="urn:microsoft.com/office/officeart/2005/8/layout/vProcess5"/>
    <dgm:cxn modelId="{6779389F-EEAF-FF42-AD63-C1CA8C60D999}" type="presParOf" srcId="{AB42051C-6E08-E449-BA62-452694607E7D}" destId="{18164F88-DE1C-7E4B-A35B-CA51C5DF794C}" srcOrd="2" destOrd="0" presId="urn:microsoft.com/office/officeart/2005/8/layout/vProcess5"/>
    <dgm:cxn modelId="{0EF75162-84EC-924C-9896-02DC235BBBF9}" type="presParOf" srcId="{AB42051C-6E08-E449-BA62-452694607E7D}" destId="{4FA33190-3A54-BC4A-AAEE-1A90F556FE85}" srcOrd="3" destOrd="0" presId="urn:microsoft.com/office/officeart/2005/8/layout/vProcess5"/>
    <dgm:cxn modelId="{C5492B4D-5213-A542-B260-79A7C3DD3465}" type="presParOf" srcId="{AB42051C-6E08-E449-BA62-452694607E7D}" destId="{CBFDAD9E-3A53-1C4F-BBA6-BA2FFA1D3DB9}" srcOrd="4" destOrd="0" presId="urn:microsoft.com/office/officeart/2005/8/layout/vProcess5"/>
    <dgm:cxn modelId="{CA97FA54-F37A-9F4F-B758-CC8F6B1C9DA0}" type="presParOf" srcId="{AB42051C-6E08-E449-BA62-452694607E7D}" destId="{E94E7B59-EB68-4F49-88EA-2BF2FB91202C}" srcOrd="5" destOrd="0" presId="urn:microsoft.com/office/officeart/2005/8/layout/vProcess5"/>
    <dgm:cxn modelId="{F5D74D7B-17EC-C143-A65F-4A9D0C417A81}" type="presParOf" srcId="{AB42051C-6E08-E449-BA62-452694607E7D}" destId="{AEF2102F-665D-3D42-97DB-A8D8233082D9}" srcOrd="6" destOrd="0" presId="urn:microsoft.com/office/officeart/2005/8/layout/vProcess5"/>
    <dgm:cxn modelId="{148BD9B7-EC3E-EA49-A918-D3341630FF72}" type="presParOf" srcId="{AB42051C-6E08-E449-BA62-452694607E7D}" destId="{951E9E9F-F451-FE43-B83A-AD1D756BF21E}" srcOrd="7" destOrd="0" presId="urn:microsoft.com/office/officeart/2005/8/layout/vProcess5"/>
    <dgm:cxn modelId="{A5F903C6-A932-A842-B8E9-D3C70C87B77E}" type="presParOf" srcId="{AB42051C-6E08-E449-BA62-452694607E7D}" destId="{0E268B1A-7CC7-A34A-AAF0-1AB1C2D93C24}" srcOrd="8" destOrd="0" presId="urn:microsoft.com/office/officeart/2005/8/layout/vProcess5"/>
    <dgm:cxn modelId="{5FAD3B67-4081-354A-8E19-CBB54CCB51C6}" type="presParOf" srcId="{AB42051C-6E08-E449-BA62-452694607E7D}" destId="{5B06C111-536D-A147-9064-39AA95D450B4}" srcOrd="9" destOrd="0" presId="urn:microsoft.com/office/officeart/2005/8/layout/vProcess5"/>
    <dgm:cxn modelId="{69F91BBE-A971-294E-87C4-26F7206DC094}" type="presParOf" srcId="{AB42051C-6E08-E449-BA62-452694607E7D}" destId="{CEC74AAD-A43A-2B44-93F4-0F487DD28F05}" srcOrd="10" destOrd="0" presId="urn:microsoft.com/office/officeart/2005/8/layout/vProcess5"/>
    <dgm:cxn modelId="{D340A93F-4C39-424F-B4D4-50AB94FAD5E0}" type="presParOf" srcId="{AB42051C-6E08-E449-BA62-452694607E7D}" destId="{FBFB739E-0E25-3947-8AA0-03E07E2D2CD5}"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54B9A9C-9B2F-9C45-BB3E-132FD2ADBD24}"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F1BCAAF5-1BFA-7249-970E-2E16935F3045}">
      <dgm:prSet phldrT="[Text]" custT="1"/>
      <dgm:spPr>
        <a:solidFill>
          <a:schemeClr val="accent3">
            <a:lumMod val="75000"/>
          </a:schemeClr>
        </a:solidFill>
        <a:ln>
          <a:solidFill>
            <a:schemeClr val="accent3">
              <a:lumMod val="50000"/>
            </a:schemeClr>
          </a:solidFill>
        </a:ln>
        <a:effectLst/>
      </dgm:spPr>
      <dgm:t>
        <a:bodyPr/>
        <a:lstStyle/>
        <a:p>
          <a:r>
            <a:rPr lang="en-US" sz="2400" dirty="0">
              <a:solidFill>
                <a:schemeClr val="bg1"/>
              </a:solidFill>
              <a:effectLst>
                <a:outerShdw blurRad="50800" dist="38100" dir="2700000" algn="tl" rotWithShape="0">
                  <a:srgbClr val="0000FF">
                    <a:alpha val="43000"/>
                  </a:srgbClr>
                </a:outerShdw>
              </a:effectLst>
              <a:latin typeface="Arial" panose="020B0604020202020204" pitchFamily="34" charset="0"/>
              <a:ea typeface="ＭＳ Ｐゴシック" pitchFamily="-1" charset="-128"/>
              <a:cs typeface="Arial" panose="020B0604020202020204" pitchFamily="34" charset="0"/>
            </a:rPr>
            <a:t> </a:t>
          </a:r>
          <a:r>
            <a:rPr lang="en-US" sz="2400" dirty="0">
              <a:solidFill>
                <a:schemeClr val="tx1"/>
              </a:solidFill>
              <a:effectLst>
                <a:outerShdw blurRad="50800" dist="38100" dir="2700000" algn="tl" rotWithShape="0">
                  <a:srgbClr val="0000FF">
                    <a:alpha val="43000"/>
                  </a:srgbClr>
                </a:outerShdw>
              </a:effectLst>
              <a:latin typeface="Arial" panose="020B0604020202020204" pitchFamily="34" charset="0"/>
              <a:ea typeface="ＭＳ Ｐゴシック" pitchFamily="-1" charset="-128"/>
              <a:cs typeface="Arial" panose="020B0604020202020204" pitchFamily="34" charset="0"/>
            </a:rPr>
            <a:t>Good Incident Response Plan</a:t>
          </a:r>
          <a:endParaRPr lang="en-US" sz="2400" dirty="0">
            <a:solidFill>
              <a:schemeClr val="tx1"/>
            </a:solidFill>
            <a:effectLst>
              <a:outerShdw blurRad="50800" dist="38100" dir="2700000" algn="tl" rotWithShape="0">
                <a:srgbClr val="0000FF">
                  <a:alpha val="43000"/>
                </a:srgbClr>
              </a:outerShdw>
            </a:effectLst>
            <a:latin typeface="Arial" panose="020B0604020202020204" pitchFamily="34" charset="0"/>
            <a:cs typeface="Arial" panose="020B0604020202020204" pitchFamily="34" charset="0"/>
          </a:endParaRPr>
        </a:p>
      </dgm:t>
    </dgm:pt>
    <dgm:pt modelId="{C34F63E7-2172-4045-BF2C-048DB0CC2EAF}" type="parTrans" cxnId="{20F2C2E4-93A7-CC4E-A658-E9ECD9B2579E}">
      <dgm:prSet/>
      <dgm:spPr/>
      <dgm:t>
        <a:bodyPr/>
        <a:lstStyle/>
        <a:p>
          <a:endParaRPr lang="en-US">
            <a:latin typeface="Arial" panose="020B0604020202020204" pitchFamily="34" charset="0"/>
            <a:cs typeface="Arial" panose="020B0604020202020204" pitchFamily="34" charset="0"/>
          </a:endParaRPr>
        </a:p>
      </dgm:t>
    </dgm:pt>
    <dgm:pt modelId="{DA7272DF-D46E-1E47-BF7D-925389DB1621}" type="sibTrans" cxnId="{20F2C2E4-93A7-CC4E-A658-E9ECD9B2579E}">
      <dgm:prSet/>
      <dgm:spPr/>
      <dgm:t>
        <a:bodyPr/>
        <a:lstStyle/>
        <a:p>
          <a:endParaRPr lang="en-US">
            <a:latin typeface="Arial" panose="020B0604020202020204" pitchFamily="34" charset="0"/>
            <a:cs typeface="Arial" panose="020B0604020202020204" pitchFamily="34" charset="0"/>
          </a:endParaRPr>
        </a:p>
      </dgm:t>
    </dgm:pt>
    <dgm:pt modelId="{9D9CD33F-9E4B-B34D-AC58-FA9ADBD95987}">
      <dgm:prSet custT="1"/>
      <dgm:spPr/>
      <dgm:t>
        <a:bodyPr/>
        <a:lstStyle/>
        <a:p>
          <a:r>
            <a:rPr lang="en-US" sz="2000" dirty="0">
              <a:effectLst/>
              <a:latin typeface="Arial" panose="020B0604020202020204" pitchFamily="34" charset="0"/>
              <a:cs typeface="Arial" panose="020B0604020202020204" pitchFamily="34" charset="0"/>
            </a:rPr>
            <a:t>Details on how to contact technical personal for ISP </a:t>
          </a:r>
        </a:p>
      </dgm:t>
    </dgm:pt>
    <dgm:pt modelId="{771531F4-2848-2F4F-B2A1-CCBB2448738A}" type="parTrans" cxnId="{6336D353-2A7E-314C-B3C9-DE420EB012CA}">
      <dgm:prSet/>
      <dgm:spPr/>
      <dgm:t>
        <a:bodyPr/>
        <a:lstStyle/>
        <a:p>
          <a:endParaRPr lang="en-US">
            <a:latin typeface="Arial" panose="020B0604020202020204" pitchFamily="34" charset="0"/>
            <a:cs typeface="Arial" panose="020B0604020202020204" pitchFamily="34" charset="0"/>
          </a:endParaRPr>
        </a:p>
      </dgm:t>
    </dgm:pt>
    <dgm:pt modelId="{C89E07B7-E8D2-2244-89E0-8FE036DDD58B}" type="sibTrans" cxnId="{6336D353-2A7E-314C-B3C9-DE420EB012CA}">
      <dgm:prSet/>
      <dgm:spPr/>
      <dgm:t>
        <a:bodyPr/>
        <a:lstStyle/>
        <a:p>
          <a:endParaRPr lang="en-US">
            <a:latin typeface="Arial" panose="020B0604020202020204" pitchFamily="34" charset="0"/>
            <a:cs typeface="Arial" panose="020B0604020202020204" pitchFamily="34" charset="0"/>
          </a:endParaRPr>
        </a:p>
      </dgm:t>
    </dgm:pt>
    <dgm:pt modelId="{C7CFE043-8556-7F4A-8EA7-B3799D6A7314}">
      <dgm:prSet custT="1"/>
      <dgm:spPr/>
      <dgm:t>
        <a:bodyPr/>
        <a:lstStyle/>
        <a:p>
          <a:r>
            <a:rPr lang="en-US" sz="2000" dirty="0">
              <a:effectLst/>
              <a:latin typeface="Arial" panose="020B0604020202020204" pitchFamily="34" charset="0"/>
              <a:cs typeface="Arial" panose="020B0604020202020204" pitchFamily="34" charset="0"/>
            </a:rPr>
            <a:t>Needed to impose traffic filtering upstream</a:t>
          </a:r>
        </a:p>
      </dgm:t>
    </dgm:pt>
    <dgm:pt modelId="{5AC0B0E2-B66A-3346-8FF7-F9C17D77FAD1}" type="parTrans" cxnId="{6C84DAEB-0394-9043-9803-C80C12E02A22}">
      <dgm:prSet/>
      <dgm:spPr/>
      <dgm:t>
        <a:bodyPr/>
        <a:lstStyle/>
        <a:p>
          <a:endParaRPr lang="en-US">
            <a:latin typeface="Arial" panose="020B0604020202020204" pitchFamily="34" charset="0"/>
            <a:cs typeface="Arial" panose="020B0604020202020204" pitchFamily="34" charset="0"/>
          </a:endParaRPr>
        </a:p>
      </dgm:t>
    </dgm:pt>
    <dgm:pt modelId="{BC73166F-3CF6-4449-8D02-893EB25E1EB1}" type="sibTrans" cxnId="{6C84DAEB-0394-9043-9803-C80C12E02A22}">
      <dgm:prSet/>
      <dgm:spPr/>
      <dgm:t>
        <a:bodyPr/>
        <a:lstStyle/>
        <a:p>
          <a:endParaRPr lang="en-US">
            <a:latin typeface="Arial" panose="020B0604020202020204" pitchFamily="34" charset="0"/>
            <a:cs typeface="Arial" panose="020B0604020202020204" pitchFamily="34" charset="0"/>
          </a:endParaRPr>
        </a:p>
      </dgm:t>
    </dgm:pt>
    <dgm:pt modelId="{E827E2C2-8B60-A24D-B7C2-42B77D70F4E9}">
      <dgm:prSet custT="1"/>
      <dgm:spPr/>
      <dgm:t>
        <a:bodyPr/>
        <a:lstStyle/>
        <a:p>
          <a:r>
            <a:rPr lang="en-US" sz="2000" dirty="0">
              <a:effectLst/>
              <a:latin typeface="Arial" panose="020B0604020202020204" pitchFamily="34" charset="0"/>
              <a:cs typeface="Arial" panose="020B0604020202020204" pitchFamily="34" charset="0"/>
            </a:rPr>
            <a:t>Details of how to respond to the attack</a:t>
          </a:r>
        </a:p>
      </dgm:t>
    </dgm:pt>
    <dgm:pt modelId="{11605365-3E17-B543-9E46-4264693CCAD8}" type="parTrans" cxnId="{84786C46-A95D-E147-8ED9-A0867D9ECBB2}">
      <dgm:prSet/>
      <dgm:spPr/>
      <dgm:t>
        <a:bodyPr/>
        <a:lstStyle/>
        <a:p>
          <a:endParaRPr lang="en-US">
            <a:latin typeface="Arial" panose="020B0604020202020204" pitchFamily="34" charset="0"/>
            <a:cs typeface="Arial" panose="020B0604020202020204" pitchFamily="34" charset="0"/>
          </a:endParaRPr>
        </a:p>
      </dgm:t>
    </dgm:pt>
    <dgm:pt modelId="{921FF22D-EA19-EC44-8964-038821AA1847}" type="sibTrans" cxnId="{84786C46-A95D-E147-8ED9-A0867D9ECBB2}">
      <dgm:prSet/>
      <dgm:spPr/>
      <dgm:t>
        <a:bodyPr/>
        <a:lstStyle/>
        <a:p>
          <a:endParaRPr lang="en-US">
            <a:latin typeface="Arial" panose="020B0604020202020204" pitchFamily="34" charset="0"/>
            <a:cs typeface="Arial" panose="020B0604020202020204" pitchFamily="34" charset="0"/>
          </a:endParaRPr>
        </a:p>
      </dgm:t>
    </dgm:pt>
    <dgm:pt modelId="{B8962085-97CB-084E-999F-B58BD701043E}" type="pres">
      <dgm:prSet presAssocID="{454B9A9C-9B2F-9C45-BB3E-132FD2ADBD24}" presName="Name0" presStyleCnt="0">
        <dgm:presLayoutVars>
          <dgm:dir/>
          <dgm:animLvl val="lvl"/>
          <dgm:resizeHandles val="exact"/>
        </dgm:presLayoutVars>
      </dgm:prSet>
      <dgm:spPr/>
    </dgm:pt>
    <dgm:pt modelId="{479CC5A0-A601-7047-A3B1-4A95341DC203}" type="pres">
      <dgm:prSet presAssocID="{F1BCAAF5-1BFA-7249-970E-2E16935F3045}" presName="composite" presStyleCnt="0"/>
      <dgm:spPr/>
    </dgm:pt>
    <dgm:pt modelId="{DC1A2EE9-0B81-0249-BAE2-7E8ABAF95231}" type="pres">
      <dgm:prSet presAssocID="{F1BCAAF5-1BFA-7249-970E-2E16935F3045}" presName="parTx" presStyleLbl="alignNode1" presStyleIdx="0" presStyleCnt="1">
        <dgm:presLayoutVars>
          <dgm:chMax val="0"/>
          <dgm:chPref val="0"/>
          <dgm:bulletEnabled val="1"/>
        </dgm:presLayoutVars>
      </dgm:prSet>
      <dgm:spPr/>
    </dgm:pt>
    <dgm:pt modelId="{74798D57-D32E-C046-8CAE-BF57114DE3E1}" type="pres">
      <dgm:prSet presAssocID="{F1BCAAF5-1BFA-7249-970E-2E16935F3045}" presName="desTx" presStyleLbl="alignAccFollowNode1" presStyleIdx="0" presStyleCnt="1">
        <dgm:presLayoutVars>
          <dgm:bulletEnabled val="1"/>
        </dgm:presLayoutVars>
      </dgm:prSet>
      <dgm:spPr/>
    </dgm:pt>
  </dgm:ptLst>
  <dgm:cxnLst>
    <dgm:cxn modelId="{63066332-C002-A14A-8D99-86F774DDAF50}" type="presOf" srcId="{9D9CD33F-9E4B-B34D-AC58-FA9ADBD95987}" destId="{74798D57-D32E-C046-8CAE-BF57114DE3E1}" srcOrd="0" destOrd="0" presId="urn:microsoft.com/office/officeart/2005/8/layout/hList1"/>
    <dgm:cxn modelId="{B9DC6845-8BB0-F64A-B49F-1F05E8808AFC}" type="presOf" srcId="{C7CFE043-8556-7F4A-8EA7-B3799D6A7314}" destId="{74798D57-D32E-C046-8CAE-BF57114DE3E1}" srcOrd="0" destOrd="1" presId="urn:microsoft.com/office/officeart/2005/8/layout/hList1"/>
    <dgm:cxn modelId="{84786C46-A95D-E147-8ED9-A0867D9ECBB2}" srcId="{F1BCAAF5-1BFA-7249-970E-2E16935F3045}" destId="{E827E2C2-8B60-A24D-B7C2-42B77D70F4E9}" srcOrd="2" destOrd="0" parTransId="{11605365-3E17-B543-9E46-4264693CCAD8}" sibTransId="{921FF22D-EA19-EC44-8964-038821AA1847}"/>
    <dgm:cxn modelId="{D806A271-E4E0-8C41-9BA1-C9182689E3BD}" type="presOf" srcId="{F1BCAAF5-1BFA-7249-970E-2E16935F3045}" destId="{DC1A2EE9-0B81-0249-BAE2-7E8ABAF95231}" srcOrd="0" destOrd="0" presId="urn:microsoft.com/office/officeart/2005/8/layout/hList1"/>
    <dgm:cxn modelId="{7CE85172-4A1E-2840-AAE1-9F9725E2040E}" type="presOf" srcId="{E827E2C2-8B60-A24D-B7C2-42B77D70F4E9}" destId="{74798D57-D32E-C046-8CAE-BF57114DE3E1}" srcOrd="0" destOrd="2" presId="urn:microsoft.com/office/officeart/2005/8/layout/hList1"/>
    <dgm:cxn modelId="{6336D353-2A7E-314C-B3C9-DE420EB012CA}" srcId="{F1BCAAF5-1BFA-7249-970E-2E16935F3045}" destId="{9D9CD33F-9E4B-B34D-AC58-FA9ADBD95987}" srcOrd="0" destOrd="0" parTransId="{771531F4-2848-2F4F-B2A1-CCBB2448738A}" sibTransId="{C89E07B7-E8D2-2244-89E0-8FE036DDD58B}"/>
    <dgm:cxn modelId="{55177889-4F81-2748-9B2A-E05B1ECD0544}" type="presOf" srcId="{454B9A9C-9B2F-9C45-BB3E-132FD2ADBD24}" destId="{B8962085-97CB-084E-999F-B58BD701043E}" srcOrd="0" destOrd="0" presId="urn:microsoft.com/office/officeart/2005/8/layout/hList1"/>
    <dgm:cxn modelId="{20F2C2E4-93A7-CC4E-A658-E9ECD9B2579E}" srcId="{454B9A9C-9B2F-9C45-BB3E-132FD2ADBD24}" destId="{F1BCAAF5-1BFA-7249-970E-2E16935F3045}" srcOrd="0" destOrd="0" parTransId="{C34F63E7-2172-4045-BF2C-048DB0CC2EAF}" sibTransId="{DA7272DF-D46E-1E47-BF7D-925389DB1621}"/>
    <dgm:cxn modelId="{6C84DAEB-0394-9043-9803-C80C12E02A22}" srcId="{F1BCAAF5-1BFA-7249-970E-2E16935F3045}" destId="{C7CFE043-8556-7F4A-8EA7-B3799D6A7314}" srcOrd="1" destOrd="0" parTransId="{5AC0B0E2-B66A-3346-8FF7-F9C17D77FAD1}" sibTransId="{BC73166F-3CF6-4449-8D02-893EB25E1EB1}"/>
    <dgm:cxn modelId="{18F61757-A4C9-954F-910F-D6499A15DF4E}" type="presParOf" srcId="{B8962085-97CB-084E-999F-B58BD701043E}" destId="{479CC5A0-A601-7047-A3B1-4A95341DC203}" srcOrd="0" destOrd="0" presId="urn:microsoft.com/office/officeart/2005/8/layout/hList1"/>
    <dgm:cxn modelId="{08748216-2D5D-6D4A-BC1C-3B5891184BCF}" type="presParOf" srcId="{479CC5A0-A601-7047-A3B1-4A95341DC203}" destId="{DC1A2EE9-0B81-0249-BAE2-7E8ABAF95231}" srcOrd="0" destOrd="0" presId="urn:microsoft.com/office/officeart/2005/8/layout/hList1"/>
    <dgm:cxn modelId="{E056F58E-F785-2C45-AA5E-749AC5038CC9}" type="presParOf" srcId="{479CC5A0-A601-7047-A3B1-4A95341DC203}" destId="{74798D57-D32E-C046-8CAE-BF57114DE3E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1B5F9E-09D5-0448-B1E4-B564B0C4FE53}" type="doc">
      <dgm:prSet loTypeId="urn:microsoft.com/office/officeart/2005/8/layout/target2" loCatId="" qsTypeId="urn:microsoft.com/office/officeart/2005/8/quickstyle/3D4" qsCatId="3D" csTypeId="urn:microsoft.com/office/officeart/2005/8/colors/accent1_2" csCatId="accent1" phldr="1"/>
      <dgm:spPr/>
      <dgm:t>
        <a:bodyPr/>
        <a:lstStyle/>
        <a:p>
          <a:endParaRPr lang="en-US"/>
        </a:p>
      </dgm:t>
    </dgm:pt>
    <dgm:pt modelId="{46A94791-ACA4-B545-8FFC-5AF595C52E55}">
      <dgm:prSet/>
      <dgm:spPr>
        <a:solidFill>
          <a:schemeClr val="accent3">
            <a:lumMod val="75000"/>
          </a:schemeClr>
        </a:solidFill>
      </dgm:spPr>
      <dgm:t>
        <a:bodyPr/>
        <a:lstStyle/>
        <a:p>
          <a:pPr rtl="0"/>
          <a:r>
            <a:rPr lang="en-US" dirty="0">
              <a:latin typeface="Arial" panose="020B0604020202020204" pitchFamily="34" charset="0"/>
              <a:cs typeface="Arial" panose="020B0604020202020204" pitchFamily="34" charset="0"/>
            </a:rPr>
            <a:t>Consist of the reachable and exploitable vulnerabilities in a system</a:t>
          </a:r>
        </a:p>
      </dgm:t>
    </dgm:pt>
    <dgm:pt modelId="{6DB1907E-9997-0A4F-AC70-02B59990DF92}" type="parTrans" cxnId="{A45BA65D-CD08-9C4F-93F0-2686C551A261}">
      <dgm:prSet/>
      <dgm:spPr/>
      <dgm:t>
        <a:bodyPr/>
        <a:lstStyle/>
        <a:p>
          <a:endParaRPr lang="en-US">
            <a:latin typeface="Arial" panose="020B0604020202020204" pitchFamily="34" charset="0"/>
            <a:cs typeface="Arial" panose="020B0604020202020204" pitchFamily="34" charset="0"/>
          </a:endParaRPr>
        </a:p>
      </dgm:t>
    </dgm:pt>
    <dgm:pt modelId="{2EAC0D83-46D7-6F40-8FBF-26F22C09DA2D}" type="sibTrans" cxnId="{A45BA65D-CD08-9C4F-93F0-2686C551A261}">
      <dgm:prSet/>
      <dgm:spPr/>
      <dgm:t>
        <a:bodyPr/>
        <a:lstStyle/>
        <a:p>
          <a:endParaRPr lang="en-US">
            <a:latin typeface="Arial" panose="020B0604020202020204" pitchFamily="34" charset="0"/>
            <a:cs typeface="Arial" panose="020B0604020202020204" pitchFamily="34" charset="0"/>
          </a:endParaRPr>
        </a:p>
      </dgm:t>
    </dgm:pt>
    <dgm:pt modelId="{369D9B49-088E-4049-AFE8-BDD9A09712D8}">
      <dgm:prSet/>
      <dgm:spPr>
        <a:solidFill>
          <a:schemeClr val="accent3">
            <a:lumMod val="50000"/>
          </a:schemeClr>
        </a:solidFill>
      </dgm:spPr>
      <dgm:t>
        <a:bodyPr/>
        <a:lstStyle/>
        <a:p>
          <a:pPr rtl="0"/>
          <a:r>
            <a:rPr lang="en-US" dirty="0">
              <a:latin typeface="Arial" panose="020B0604020202020204" pitchFamily="34" charset="0"/>
              <a:cs typeface="Arial" panose="020B0604020202020204" pitchFamily="34" charset="0"/>
            </a:rPr>
            <a:t>Examples:</a:t>
          </a:r>
        </a:p>
      </dgm:t>
    </dgm:pt>
    <dgm:pt modelId="{8B8D5C5D-3F61-574E-A0A9-1810937010D4}" type="parTrans" cxnId="{312AD2C9-0F7D-9D46-87EC-2DA25123A90A}">
      <dgm:prSet/>
      <dgm:spPr/>
      <dgm:t>
        <a:bodyPr/>
        <a:lstStyle/>
        <a:p>
          <a:endParaRPr lang="en-US">
            <a:latin typeface="Arial" panose="020B0604020202020204" pitchFamily="34" charset="0"/>
            <a:cs typeface="Arial" panose="020B0604020202020204" pitchFamily="34" charset="0"/>
          </a:endParaRPr>
        </a:p>
      </dgm:t>
    </dgm:pt>
    <dgm:pt modelId="{14BB006C-4692-7443-9698-477F926E6B46}" type="sibTrans" cxnId="{312AD2C9-0F7D-9D46-87EC-2DA25123A90A}">
      <dgm:prSet/>
      <dgm:spPr/>
      <dgm:t>
        <a:bodyPr/>
        <a:lstStyle/>
        <a:p>
          <a:endParaRPr lang="en-US">
            <a:latin typeface="Arial" panose="020B0604020202020204" pitchFamily="34" charset="0"/>
            <a:cs typeface="Arial" panose="020B0604020202020204" pitchFamily="34" charset="0"/>
          </a:endParaRPr>
        </a:p>
      </dgm:t>
    </dgm:pt>
    <dgm:pt modelId="{575760FD-0991-0140-8E0D-1F548EE4C9F0}">
      <dgm:prSet custT="1"/>
      <dgm:spPr/>
      <dgm:t>
        <a:bodyPr/>
        <a:lstStyle/>
        <a:p>
          <a:pPr rtl="0"/>
          <a:r>
            <a:rPr lang="en-US" sz="1600" i="1" dirty="0">
              <a:latin typeface="Arial" panose="020B0604020202020204" pitchFamily="34" charset="0"/>
              <a:cs typeface="Arial" panose="020B0604020202020204" pitchFamily="34" charset="0"/>
            </a:rPr>
            <a:t>Open ports on outward facing Web and other servers, and code listening on those ports</a:t>
          </a:r>
        </a:p>
      </dgm:t>
    </dgm:pt>
    <dgm:pt modelId="{CEF2CB82-8C51-4543-BDBD-3E589E4CB209}" type="parTrans" cxnId="{57A7B46E-7373-4E49-A940-A0EB754ACBE2}">
      <dgm:prSet/>
      <dgm:spPr/>
      <dgm:t>
        <a:bodyPr/>
        <a:lstStyle/>
        <a:p>
          <a:endParaRPr lang="en-US">
            <a:latin typeface="Arial" panose="020B0604020202020204" pitchFamily="34" charset="0"/>
            <a:cs typeface="Arial" panose="020B0604020202020204" pitchFamily="34" charset="0"/>
          </a:endParaRPr>
        </a:p>
      </dgm:t>
    </dgm:pt>
    <dgm:pt modelId="{6A323F0E-4FD3-AA4D-BD94-0C022F8C81A4}" type="sibTrans" cxnId="{57A7B46E-7373-4E49-A940-A0EB754ACBE2}">
      <dgm:prSet/>
      <dgm:spPr/>
      <dgm:t>
        <a:bodyPr/>
        <a:lstStyle/>
        <a:p>
          <a:endParaRPr lang="en-US">
            <a:latin typeface="Arial" panose="020B0604020202020204" pitchFamily="34" charset="0"/>
            <a:cs typeface="Arial" panose="020B0604020202020204" pitchFamily="34" charset="0"/>
          </a:endParaRPr>
        </a:p>
      </dgm:t>
    </dgm:pt>
    <dgm:pt modelId="{8C1529F2-7A60-984C-91D1-FDF1A95DDC5E}">
      <dgm:prSet custT="1"/>
      <dgm:spPr/>
      <dgm:t>
        <a:bodyPr/>
        <a:lstStyle/>
        <a:p>
          <a:pPr rtl="0"/>
          <a:r>
            <a:rPr lang="en-US" sz="1600" i="1" dirty="0">
              <a:latin typeface="Arial" panose="020B0604020202020204" pitchFamily="34" charset="0"/>
              <a:cs typeface="Arial" panose="020B0604020202020204" pitchFamily="34" charset="0"/>
            </a:rPr>
            <a:t>Services available on the inside of a firewall</a:t>
          </a:r>
        </a:p>
      </dgm:t>
    </dgm:pt>
    <dgm:pt modelId="{48FAC081-5237-2848-A905-4C0A938D0FA5}" type="parTrans" cxnId="{D0AC6B5C-CED4-4343-8832-5B3ECBABE9E5}">
      <dgm:prSet/>
      <dgm:spPr/>
      <dgm:t>
        <a:bodyPr/>
        <a:lstStyle/>
        <a:p>
          <a:endParaRPr lang="en-US">
            <a:latin typeface="Arial" panose="020B0604020202020204" pitchFamily="34" charset="0"/>
            <a:cs typeface="Arial" panose="020B0604020202020204" pitchFamily="34" charset="0"/>
          </a:endParaRPr>
        </a:p>
      </dgm:t>
    </dgm:pt>
    <dgm:pt modelId="{72397627-C969-064E-BF21-A224469485C1}" type="sibTrans" cxnId="{D0AC6B5C-CED4-4343-8832-5B3ECBABE9E5}">
      <dgm:prSet/>
      <dgm:spPr/>
      <dgm:t>
        <a:bodyPr/>
        <a:lstStyle/>
        <a:p>
          <a:endParaRPr lang="en-US">
            <a:latin typeface="Arial" panose="020B0604020202020204" pitchFamily="34" charset="0"/>
            <a:cs typeface="Arial" panose="020B0604020202020204" pitchFamily="34" charset="0"/>
          </a:endParaRPr>
        </a:p>
      </dgm:t>
    </dgm:pt>
    <dgm:pt modelId="{2E7A3773-9723-6746-89EE-4BD599F03A66}">
      <dgm:prSet custT="1"/>
      <dgm:spPr/>
      <dgm:t>
        <a:bodyPr/>
        <a:lstStyle/>
        <a:p>
          <a:pPr rtl="0"/>
          <a:r>
            <a:rPr lang="en-US" sz="1600" i="1" dirty="0">
              <a:latin typeface="Arial" panose="020B0604020202020204" pitchFamily="34" charset="0"/>
              <a:cs typeface="Arial" panose="020B0604020202020204" pitchFamily="34" charset="0"/>
            </a:rPr>
            <a:t>Code that processes incoming data, email, XML, office documents, and industry-specific custom data exchange formats</a:t>
          </a:r>
        </a:p>
      </dgm:t>
    </dgm:pt>
    <dgm:pt modelId="{23E5AE05-CA84-DE49-8ED4-EE46582FCBFE}" type="parTrans" cxnId="{D922F51A-6D09-B643-8B3B-1BEDCD0A3368}">
      <dgm:prSet/>
      <dgm:spPr/>
      <dgm:t>
        <a:bodyPr/>
        <a:lstStyle/>
        <a:p>
          <a:endParaRPr lang="en-US">
            <a:latin typeface="Arial" panose="020B0604020202020204" pitchFamily="34" charset="0"/>
            <a:cs typeface="Arial" panose="020B0604020202020204" pitchFamily="34" charset="0"/>
          </a:endParaRPr>
        </a:p>
      </dgm:t>
    </dgm:pt>
    <dgm:pt modelId="{3F272D46-AE1F-E94C-8349-CFC55454D6BE}" type="sibTrans" cxnId="{D922F51A-6D09-B643-8B3B-1BEDCD0A3368}">
      <dgm:prSet/>
      <dgm:spPr/>
      <dgm:t>
        <a:bodyPr/>
        <a:lstStyle/>
        <a:p>
          <a:endParaRPr lang="en-US">
            <a:latin typeface="Arial" panose="020B0604020202020204" pitchFamily="34" charset="0"/>
            <a:cs typeface="Arial" panose="020B0604020202020204" pitchFamily="34" charset="0"/>
          </a:endParaRPr>
        </a:p>
      </dgm:t>
    </dgm:pt>
    <dgm:pt modelId="{CBC9C71D-7CA5-2E4C-B87E-E608D4E93C51}">
      <dgm:prSet custT="1"/>
      <dgm:spPr/>
      <dgm:t>
        <a:bodyPr/>
        <a:lstStyle/>
        <a:p>
          <a:pPr rtl="0"/>
          <a:r>
            <a:rPr lang="en-US" sz="1600" i="1" dirty="0">
              <a:latin typeface="Arial" panose="020B0604020202020204" pitchFamily="34" charset="0"/>
              <a:cs typeface="Arial" panose="020B0604020202020204" pitchFamily="34" charset="0"/>
            </a:rPr>
            <a:t>Interfaces, SQL, and Web forms</a:t>
          </a:r>
        </a:p>
      </dgm:t>
    </dgm:pt>
    <dgm:pt modelId="{5F2E6F7F-9D16-C345-88E0-7DC2F5239A26}" type="parTrans" cxnId="{B6C2DD2C-2FDC-034A-9281-3757A3323AAA}">
      <dgm:prSet/>
      <dgm:spPr/>
      <dgm:t>
        <a:bodyPr/>
        <a:lstStyle/>
        <a:p>
          <a:endParaRPr lang="en-US">
            <a:latin typeface="Arial" panose="020B0604020202020204" pitchFamily="34" charset="0"/>
            <a:cs typeface="Arial" panose="020B0604020202020204" pitchFamily="34" charset="0"/>
          </a:endParaRPr>
        </a:p>
      </dgm:t>
    </dgm:pt>
    <dgm:pt modelId="{175DD8EC-264F-DB4A-8287-9316507991BC}" type="sibTrans" cxnId="{B6C2DD2C-2FDC-034A-9281-3757A3323AAA}">
      <dgm:prSet/>
      <dgm:spPr/>
      <dgm:t>
        <a:bodyPr/>
        <a:lstStyle/>
        <a:p>
          <a:endParaRPr lang="en-US">
            <a:latin typeface="Arial" panose="020B0604020202020204" pitchFamily="34" charset="0"/>
            <a:cs typeface="Arial" panose="020B0604020202020204" pitchFamily="34" charset="0"/>
          </a:endParaRPr>
        </a:p>
      </dgm:t>
    </dgm:pt>
    <dgm:pt modelId="{FF1D8BF0-5C3D-1549-91D1-99CBD35D7090}">
      <dgm:prSet custT="1"/>
      <dgm:spPr/>
      <dgm:t>
        <a:bodyPr/>
        <a:lstStyle/>
        <a:p>
          <a:pPr rtl="0"/>
          <a:r>
            <a:rPr lang="en-US" sz="1600" i="1" dirty="0">
              <a:latin typeface="Arial" panose="020B0604020202020204" pitchFamily="34" charset="0"/>
              <a:cs typeface="Arial" panose="020B0604020202020204" pitchFamily="34" charset="0"/>
            </a:rPr>
            <a:t>An employee with access to sensitive information vulnerable to a social engineering attack</a:t>
          </a:r>
        </a:p>
      </dgm:t>
    </dgm:pt>
    <dgm:pt modelId="{2ACF553A-D933-E542-A11F-BC32B7F85A91}" type="parTrans" cxnId="{CCCE40D0-DC63-0B42-942C-86F501F4CEE4}">
      <dgm:prSet/>
      <dgm:spPr/>
      <dgm:t>
        <a:bodyPr/>
        <a:lstStyle/>
        <a:p>
          <a:endParaRPr lang="en-US">
            <a:latin typeface="Arial" panose="020B0604020202020204" pitchFamily="34" charset="0"/>
            <a:cs typeface="Arial" panose="020B0604020202020204" pitchFamily="34" charset="0"/>
          </a:endParaRPr>
        </a:p>
      </dgm:t>
    </dgm:pt>
    <dgm:pt modelId="{D6C72BDB-CD00-7C47-8969-28EA57CB145C}" type="sibTrans" cxnId="{CCCE40D0-DC63-0B42-942C-86F501F4CEE4}">
      <dgm:prSet/>
      <dgm:spPr/>
      <dgm:t>
        <a:bodyPr/>
        <a:lstStyle/>
        <a:p>
          <a:endParaRPr lang="en-US">
            <a:latin typeface="Arial" panose="020B0604020202020204" pitchFamily="34" charset="0"/>
            <a:cs typeface="Arial" panose="020B0604020202020204" pitchFamily="34" charset="0"/>
          </a:endParaRPr>
        </a:p>
      </dgm:t>
    </dgm:pt>
    <dgm:pt modelId="{2D6E6815-1DB1-7B47-B309-99DA0362CF13}" type="pres">
      <dgm:prSet presAssocID="{8C1B5F9E-09D5-0448-B1E4-B564B0C4FE53}" presName="Name0" presStyleCnt="0">
        <dgm:presLayoutVars>
          <dgm:chMax val="3"/>
          <dgm:chPref val="1"/>
          <dgm:dir/>
          <dgm:animLvl val="lvl"/>
          <dgm:resizeHandles/>
        </dgm:presLayoutVars>
      </dgm:prSet>
      <dgm:spPr/>
    </dgm:pt>
    <dgm:pt modelId="{CE7EA89C-A0B8-C047-B331-15BA6EB0A0F8}" type="pres">
      <dgm:prSet presAssocID="{8C1B5F9E-09D5-0448-B1E4-B564B0C4FE53}" presName="outerBox" presStyleCnt="0"/>
      <dgm:spPr/>
    </dgm:pt>
    <dgm:pt modelId="{E17CFA68-B976-2A49-A3AB-9ABCA1DED13A}" type="pres">
      <dgm:prSet presAssocID="{8C1B5F9E-09D5-0448-B1E4-B564B0C4FE53}" presName="outerBoxParent" presStyleLbl="node1" presStyleIdx="0" presStyleCnt="2"/>
      <dgm:spPr/>
    </dgm:pt>
    <dgm:pt modelId="{8BBA4321-D52A-A84C-9C80-01394C658E60}" type="pres">
      <dgm:prSet presAssocID="{8C1B5F9E-09D5-0448-B1E4-B564B0C4FE53}" presName="outerBoxChildren" presStyleCnt="0"/>
      <dgm:spPr/>
    </dgm:pt>
    <dgm:pt modelId="{026D2640-519F-E74A-9DD1-CBF7E3A6CD1B}" type="pres">
      <dgm:prSet presAssocID="{8C1B5F9E-09D5-0448-B1E4-B564B0C4FE53}" presName="middleBox" presStyleCnt="0"/>
      <dgm:spPr/>
    </dgm:pt>
    <dgm:pt modelId="{2838DE06-4342-6445-9DD7-7B290D51E361}" type="pres">
      <dgm:prSet presAssocID="{8C1B5F9E-09D5-0448-B1E4-B564B0C4FE53}" presName="middleBoxParent" presStyleLbl="node1" presStyleIdx="1" presStyleCnt="2"/>
      <dgm:spPr/>
    </dgm:pt>
    <dgm:pt modelId="{3DFDC4D2-5505-DB49-84E8-4E6741116072}" type="pres">
      <dgm:prSet presAssocID="{8C1B5F9E-09D5-0448-B1E4-B564B0C4FE53}" presName="middleBoxChildren" presStyleCnt="0"/>
      <dgm:spPr/>
    </dgm:pt>
    <dgm:pt modelId="{36D2E5FA-5779-2546-8D3D-708A30C558F1}" type="pres">
      <dgm:prSet presAssocID="{575760FD-0991-0140-8E0D-1F548EE4C9F0}" presName="mChild" presStyleLbl="fgAcc1" presStyleIdx="0" presStyleCnt="5" custScaleY="139186" custLinFactNeighborX="-43164" custLinFactNeighborY="-34243">
        <dgm:presLayoutVars>
          <dgm:bulletEnabled val="1"/>
        </dgm:presLayoutVars>
      </dgm:prSet>
      <dgm:spPr/>
    </dgm:pt>
    <dgm:pt modelId="{56EFE68C-95E0-D046-B90E-6536F000F952}" type="pres">
      <dgm:prSet presAssocID="{6A323F0E-4FD3-AA4D-BD94-0C022F8C81A4}" presName="middleSibTrans" presStyleCnt="0"/>
      <dgm:spPr/>
    </dgm:pt>
    <dgm:pt modelId="{12DBDAB8-4930-8246-9268-6B6F0F95CC4D}" type="pres">
      <dgm:prSet presAssocID="{8C1529F2-7A60-984C-91D1-FDF1A95DDC5E}" presName="mChild" presStyleLbl="fgAcc1" presStyleIdx="1" presStyleCnt="5">
        <dgm:presLayoutVars>
          <dgm:bulletEnabled val="1"/>
        </dgm:presLayoutVars>
      </dgm:prSet>
      <dgm:spPr/>
    </dgm:pt>
    <dgm:pt modelId="{C3FAF1FD-D124-9447-B526-A9B8B6667A37}" type="pres">
      <dgm:prSet presAssocID="{72397627-C969-064E-BF21-A224469485C1}" presName="middleSibTrans" presStyleCnt="0"/>
      <dgm:spPr/>
    </dgm:pt>
    <dgm:pt modelId="{CA87D319-D7A3-814A-A6CA-4CC6B589B461}" type="pres">
      <dgm:prSet presAssocID="{2E7A3773-9723-6746-89EE-4BD599F03A66}" presName="mChild" presStyleLbl="fgAcc1" presStyleIdx="2" presStyleCnt="5" custScaleY="160676" custLinFactNeighborX="8501" custLinFactNeighborY="-62454">
        <dgm:presLayoutVars>
          <dgm:bulletEnabled val="1"/>
        </dgm:presLayoutVars>
      </dgm:prSet>
      <dgm:spPr/>
    </dgm:pt>
    <dgm:pt modelId="{FB80C401-E3F5-9340-926E-2592D562D16A}" type="pres">
      <dgm:prSet presAssocID="{3F272D46-AE1F-E94C-8349-CFC55454D6BE}" presName="middleSibTrans" presStyleCnt="0"/>
      <dgm:spPr/>
    </dgm:pt>
    <dgm:pt modelId="{D72EA0FA-53AD-CB47-99CE-3AFD700ACCAF}" type="pres">
      <dgm:prSet presAssocID="{CBC9C71D-7CA5-2E4C-B87E-E608D4E93C51}" presName="mChild" presStyleLbl="fgAcc1" presStyleIdx="3" presStyleCnt="5">
        <dgm:presLayoutVars>
          <dgm:bulletEnabled val="1"/>
        </dgm:presLayoutVars>
      </dgm:prSet>
      <dgm:spPr/>
    </dgm:pt>
    <dgm:pt modelId="{B64A024A-B99E-B541-8B7A-26B3F239A82E}" type="pres">
      <dgm:prSet presAssocID="{175DD8EC-264F-DB4A-8287-9316507991BC}" presName="middleSibTrans" presStyleCnt="0"/>
      <dgm:spPr/>
    </dgm:pt>
    <dgm:pt modelId="{E39960A6-9FDD-B449-80EE-E04874F6DE7F}" type="pres">
      <dgm:prSet presAssocID="{FF1D8BF0-5C3D-1549-91D1-99CBD35D7090}" presName="mChild" presStyleLbl="fgAcc1" presStyleIdx="4" presStyleCnt="5" custScaleY="137943" custLinFactNeighborX="-4" custLinFactNeighborY="-68944">
        <dgm:presLayoutVars>
          <dgm:bulletEnabled val="1"/>
        </dgm:presLayoutVars>
      </dgm:prSet>
      <dgm:spPr/>
    </dgm:pt>
  </dgm:ptLst>
  <dgm:cxnLst>
    <dgm:cxn modelId="{D922F51A-6D09-B643-8B3B-1BEDCD0A3368}" srcId="{369D9B49-088E-4049-AFE8-BDD9A09712D8}" destId="{2E7A3773-9723-6746-89EE-4BD599F03A66}" srcOrd="2" destOrd="0" parTransId="{23E5AE05-CA84-DE49-8ED4-EE46582FCBFE}" sibTransId="{3F272D46-AE1F-E94C-8349-CFC55454D6BE}"/>
    <dgm:cxn modelId="{B6C2DD2C-2FDC-034A-9281-3757A3323AAA}" srcId="{369D9B49-088E-4049-AFE8-BDD9A09712D8}" destId="{CBC9C71D-7CA5-2E4C-B87E-E608D4E93C51}" srcOrd="3" destOrd="0" parTransId="{5F2E6F7F-9D16-C345-88E0-7DC2F5239A26}" sibTransId="{175DD8EC-264F-DB4A-8287-9316507991BC}"/>
    <dgm:cxn modelId="{D0AC6B5C-CED4-4343-8832-5B3ECBABE9E5}" srcId="{369D9B49-088E-4049-AFE8-BDD9A09712D8}" destId="{8C1529F2-7A60-984C-91D1-FDF1A95DDC5E}" srcOrd="1" destOrd="0" parTransId="{48FAC081-5237-2848-A905-4C0A938D0FA5}" sibTransId="{72397627-C969-064E-BF21-A224469485C1}"/>
    <dgm:cxn modelId="{A45BA65D-CD08-9C4F-93F0-2686C551A261}" srcId="{8C1B5F9E-09D5-0448-B1E4-B564B0C4FE53}" destId="{46A94791-ACA4-B545-8FFC-5AF595C52E55}" srcOrd="0" destOrd="0" parTransId="{6DB1907E-9997-0A4F-AC70-02B59990DF92}" sibTransId="{2EAC0D83-46D7-6F40-8FBF-26F22C09DA2D}"/>
    <dgm:cxn modelId="{7245DC45-7C13-314E-BB05-8DA93709A522}" type="presOf" srcId="{369D9B49-088E-4049-AFE8-BDD9A09712D8}" destId="{2838DE06-4342-6445-9DD7-7B290D51E361}" srcOrd="0" destOrd="0" presId="urn:microsoft.com/office/officeart/2005/8/layout/target2"/>
    <dgm:cxn modelId="{44B15267-CB5F-8841-979D-61F16BA971B4}" type="presOf" srcId="{FF1D8BF0-5C3D-1549-91D1-99CBD35D7090}" destId="{E39960A6-9FDD-B449-80EE-E04874F6DE7F}" srcOrd="0" destOrd="0" presId="urn:microsoft.com/office/officeart/2005/8/layout/target2"/>
    <dgm:cxn modelId="{57A7B46E-7373-4E49-A940-A0EB754ACBE2}" srcId="{369D9B49-088E-4049-AFE8-BDD9A09712D8}" destId="{575760FD-0991-0140-8E0D-1F548EE4C9F0}" srcOrd="0" destOrd="0" parTransId="{CEF2CB82-8C51-4543-BDBD-3E589E4CB209}" sibTransId="{6A323F0E-4FD3-AA4D-BD94-0C022F8C81A4}"/>
    <dgm:cxn modelId="{D6BE6973-147F-D847-B11B-ABD9471F1CE0}" type="presOf" srcId="{8C1529F2-7A60-984C-91D1-FDF1A95DDC5E}" destId="{12DBDAB8-4930-8246-9268-6B6F0F95CC4D}" srcOrd="0" destOrd="0" presId="urn:microsoft.com/office/officeart/2005/8/layout/target2"/>
    <dgm:cxn modelId="{4DFC64A4-464E-BF43-9487-B919811B920A}" type="presOf" srcId="{575760FD-0991-0140-8E0D-1F548EE4C9F0}" destId="{36D2E5FA-5779-2546-8D3D-708A30C558F1}" srcOrd="0" destOrd="0" presId="urn:microsoft.com/office/officeart/2005/8/layout/target2"/>
    <dgm:cxn modelId="{12534DB0-9353-7F43-A13F-772EC561FA75}" type="presOf" srcId="{2E7A3773-9723-6746-89EE-4BD599F03A66}" destId="{CA87D319-D7A3-814A-A6CA-4CC6B589B461}" srcOrd="0" destOrd="0" presId="urn:microsoft.com/office/officeart/2005/8/layout/target2"/>
    <dgm:cxn modelId="{0584C2BB-B84C-114D-A1BA-0671E11EF141}" type="presOf" srcId="{CBC9C71D-7CA5-2E4C-B87E-E608D4E93C51}" destId="{D72EA0FA-53AD-CB47-99CE-3AFD700ACCAF}" srcOrd="0" destOrd="0" presId="urn:microsoft.com/office/officeart/2005/8/layout/target2"/>
    <dgm:cxn modelId="{312AD2C9-0F7D-9D46-87EC-2DA25123A90A}" srcId="{8C1B5F9E-09D5-0448-B1E4-B564B0C4FE53}" destId="{369D9B49-088E-4049-AFE8-BDD9A09712D8}" srcOrd="1" destOrd="0" parTransId="{8B8D5C5D-3F61-574E-A0A9-1810937010D4}" sibTransId="{14BB006C-4692-7443-9698-477F926E6B46}"/>
    <dgm:cxn modelId="{CCCE40D0-DC63-0B42-942C-86F501F4CEE4}" srcId="{369D9B49-088E-4049-AFE8-BDD9A09712D8}" destId="{FF1D8BF0-5C3D-1549-91D1-99CBD35D7090}" srcOrd="4" destOrd="0" parTransId="{2ACF553A-D933-E542-A11F-BC32B7F85A91}" sibTransId="{D6C72BDB-CD00-7C47-8969-28EA57CB145C}"/>
    <dgm:cxn modelId="{4D3A12DE-D6C0-6B43-B239-50101F76354E}" type="presOf" srcId="{46A94791-ACA4-B545-8FFC-5AF595C52E55}" destId="{E17CFA68-B976-2A49-A3AB-9ABCA1DED13A}" srcOrd="0" destOrd="0" presId="urn:microsoft.com/office/officeart/2005/8/layout/target2"/>
    <dgm:cxn modelId="{152737EE-3597-0E46-805A-4D79A27A3794}" type="presOf" srcId="{8C1B5F9E-09D5-0448-B1E4-B564B0C4FE53}" destId="{2D6E6815-1DB1-7B47-B309-99DA0362CF13}" srcOrd="0" destOrd="0" presId="urn:microsoft.com/office/officeart/2005/8/layout/target2"/>
    <dgm:cxn modelId="{9452BD88-D62D-EA43-B4B2-FD5A02717FF3}" type="presParOf" srcId="{2D6E6815-1DB1-7B47-B309-99DA0362CF13}" destId="{CE7EA89C-A0B8-C047-B331-15BA6EB0A0F8}" srcOrd="0" destOrd="0" presId="urn:microsoft.com/office/officeart/2005/8/layout/target2"/>
    <dgm:cxn modelId="{B44648E7-453C-A84C-9161-A733043CBA33}" type="presParOf" srcId="{CE7EA89C-A0B8-C047-B331-15BA6EB0A0F8}" destId="{E17CFA68-B976-2A49-A3AB-9ABCA1DED13A}" srcOrd="0" destOrd="0" presId="urn:microsoft.com/office/officeart/2005/8/layout/target2"/>
    <dgm:cxn modelId="{8A91F7D4-D894-7945-96E8-6014CE07EA01}" type="presParOf" srcId="{CE7EA89C-A0B8-C047-B331-15BA6EB0A0F8}" destId="{8BBA4321-D52A-A84C-9C80-01394C658E60}" srcOrd="1" destOrd="0" presId="urn:microsoft.com/office/officeart/2005/8/layout/target2"/>
    <dgm:cxn modelId="{8C46A97E-FF5D-644A-95A2-BAB7CE90223B}" type="presParOf" srcId="{2D6E6815-1DB1-7B47-B309-99DA0362CF13}" destId="{026D2640-519F-E74A-9DD1-CBF7E3A6CD1B}" srcOrd="1" destOrd="0" presId="urn:microsoft.com/office/officeart/2005/8/layout/target2"/>
    <dgm:cxn modelId="{9E873AC1-F4B1-B442-A612-364AF4C15AEA}" type="presParOf" srcId="{026D2640-519F-E74A-9DD1-CBF7E3A6CD1B}" destId="{2838DE06-4342-6445-9DD7-7B290D51E361}" srcOrd="0" destOrd="0" presId="urn:microsoft.com/office/officeart/2005/8/layout/target2"/>
    <dgm:cxn modelId="{AA618284-9A66-0844-AFD6-5974151D86AB}" type="presParOf" srcId="{026D2640-519F-E74A-9DD1-CBF7E3A6CD1B}" destId="{3DFDC4D2-5505-DB49-84E8-4E6741116072}" srcOrd="1" destOrd="0" presId="urn:microsoft.com/office/officeart/2005/8/layout/target2"/>
    <dgm:cxn modelId="{7A470F49-D561-E345-B8A1-4FC473558C70}" type="presParOf" srcId="{3DFDC4D2-5505-DB49-84E8-4E6741116072}" destId="{36D2E5FA-5779-2546-8D3D-708A30C558F1}" srcOrd="0" destOrd="0" presId="urn:microsoft.com/office/officeart/2005/8/layout/target2"/>
    <dgm:cxn modelId="{3941E89A-1321-D042-8345-246C250ED065}" type="presParOf" srcId="{3DFDC4D2-5505-DB49-84E8-4E6741116072}" destId="{56EFE68C-95E0-D046-B90E-6536F000F952}" srcOrd="1" destOrd="0" presId="urn:microsoft.com/office/officeart/2005/8/layout/target2"/>
    <dgm:cxn modelId="{FDB1C344-B14B-234D-8CD2-B2BEBEFE92F6}" type="presParOf" srcId="{3DFDC4D2-5505-DB49-84E8-4E6741116072}" destId="{12DBDAB8-4930-8246-9268-6B6F0F95CC4D}" srcOrd="2" destOrd="0" presId="urn:microsoft.com/office/officeart/2005/8/layout/target2"/>
    <dgm:cxn modelId="{F2FA9BB3-CCCE-C545-8837-0915BBB480C8}" type="presParOf" srcId="{3DFDC4D2-5505-DB49-84E8-4E6741116072}" destId="{C3FAF1FD-D124-9447-B526-A9B8B6667A37}" srcOrd="3" destOrd="0" presId="urn:microsoft.com/office/officeart/2005/8/layout/target2"/>
    <dgm:cxn modelId="{DA22B155-A9ED-8144-B1D4-15D0C239A0C2}" type="presParOf" srcId="{3DFDC4D2-5505-DB49-84E8-4E6741116072}" destId="{CA87D319-D7A3-814A-A6CA-4CC6B589B461}" srcOrd="4" destOrd="0" presId="urn:microsoft.com/office/officeart/2005/8/layout/target2"/>
    <dgm:cxn modelId="{BFC92933-696E-8A4A-8078-7D5155D14812}" type="presParOf" srcId="{3DFDC4D2-5505-DB49-84E8-4E6741116072}" destId="{FB80C401-E3F5-9340-926E-2592D562D16A}" srcOrd="5" destOrd="0" presId="urn:microsoft.com/office/officeart/2005/8/layout/target2"/>
    <dgm:cxn modelId="{0B368B74-AD08-5B4F-B5DC-91DA404B6BCF}" type="presParOf" srcId="{3DFDC4D2-5505-DB49-84E8-4E6741116072}" destId="{D72EA0FA-53AD-CB47-99CE-3AFD700ACCAF}" srcOrd="6" destOrd="0" presId="urn:microsoft.com/office/officeart/2005/8/layout/target2"/>
    <dgm:cxn modelId="{5202A2ED-7E06-374B-A759-38CA80498791}" type="presParOf" srcId="{3DFDC4D2-5505-DB49-84E8-4E6741116072}" destId="{B64A024A-B99E-B541-8B7A-26B3F239A82E}" srcOrd="7" destOrd="0" presId="urn:microsoft.com/office/officeart/2005/8/layout/target2"/>
    <dgm:cxn modelId="{4F5A4FBD-1942-BD4E-B56A-14DC965A56A8}" type="presParOf" srcId="{3DFDC4D2-5505-DB49-84E8-4E6741116072}" destId="{E39960A6-9FDD-B449-80EE-E04874F6DE7F}" srcOrd="8"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EF3A288-F1AD-4A49-ACD8-BA9890645C20}" type="doc">
      <dgm:prSet loTypeId="urn:microsoft.com/office/officeart/2005/8/layout/lProcess2" loCatId="" qsTypeId="urn:microsoft.com/office/officeart/2005/8/quickstyle/simple4" qsCatId="simple" csTypeId="urn:microsoft.com/office/officeart/2005/8/colors/accent1_2" csCatId="accent1" phldr="1"/>
      <dgm:spPr/>
      <dgm:t>
        <a:bodyPr/>
        <a:lstStyle/>
        <a:p>
          <a:endParaRPr lang="en-US"/>
        </a:p>
      </dgm:t>
    </dgm:pt>
    <dgm:pt modelId="{89167F91-235A-744D-9245-B6F9D636B5B3}">
      <dgm:prSet custT="1"/>
      <dgm:spPr/>
      <dgm:t>
        <a:bodyPr/>
        <a:lstStyle/>
        <a:p>
          <a:pPr rtl="0"/>
          <a:r>
            <a:rPr lang="en-US" sz="2000" b="1" dirty="0">
              <a:latin typeface="Arial" panose="020B0604020202020204" pitchFamily="34" charset="0"/>
              <a:cs typeface="Arial" panose="020B0604020202020204" pitchFamily="34" charset="0"/>
            </a:rPr>
            <a:t>Network Attack Surface</a:t>
          </a:r>
          <a:endParaRPr lang="en-US" sz="2000" dirty="0">
            <a:latin typeface="Arial" panose="020B0604020202020204" pitchFamily="34" charset="0"/>
            <a:cs typeface="Arial" panose="020B0604020202020204" pitchFamily="34" charset="0"/>
          </a:endParaRPr>
        </a:p>
      </dgm:t>
    </dgm:pt>
    <dgm:pt modelId="{8F0AAEB4-EE3D-864C-9368-C9CA75D59B39}" type="parTrans" cxnId="{0CBB8293-D55A-E94F-89D1-4C58FB0D775D}">
      <dgm:prSet/>
      <dgm:spPr/>
      <dgm:t>
        <a:bodyPr/>
        <a:lstStyle/>
        <a:p>
          <a:endParaRPr lang="en-US">
            <a:latin typeface="Arial" panose="020B0604020202020204" pitchFamily="34" charset="0"/>
            <a:cs typeface="Arial" panose="020B0604020202020204" pitchFamily="34" charset="0"/>
          </a:endParaRPr>
        </a:p>
      </dgm:t>
    </dgm:pt>
    <dgm:pt modelId="{1938C481-004A-5441-8A64-53F82A57B059}" type="sibTrans" cxnId="{0CBB8293-D55A-E94F-89D1-4C58FB0D775D}">
      <dgm:prSet/>
      <dgm:spPr/>
      <dgm:t>
        <a:bodyPr/>
        <a:lstStyle/>
        <a:p>
          <a:endParaRPr lang="en-US">
            <a:latin typeface="Arial" panose="020B0604020202020204" pitchFamily="34" charset="0"/>
            <a:cs typeface="Arial" panose="020B0604020202020204" pitchFamily="34" charset="0"/>
          </a:endParaRPr>
        </a:p>
      </dgm:t>
    </dgm:pt>
    <dgm:pt modelId="{37720B62-E9E1-614A-AA3F-7B92EBDFBDE9}">
      <dgm:prSet custT="1"/>
      <dgm:spPr/>
      <dgm:t>
        <a:bodyPr/>
        <a:lstStyle/>
        <a:p>
          <a:pPr rtl="0"/>
          <a:r>
            <a:rPr lang="en-US" sz="1600" b="0" dirty="0">
              <a:latin typeface="Arial" panose="020B0604020202020204" pitchFamily="34" charset="0"/>
              <a:cs typeface="Arial" panose="020B0604020202020204" pitchFamily="34" charset="0"/>
            </a:rPr>
            <a:t>Vulnerabilities over an enterprise network, wide-area network, or the Internet</a:t>
          </a:r>
        </a:p>
      </dgm:t>
    </dgm:pt>
    <dgm:pt modelId="{F1D6FD18-FEAB-324E-A24B-474B6A7062EA}" type="parTrans" cxnId="{CF79688D-380B-2B48-914A-9984DD61FC29}">
      <dgm:prSet/>
      <dgm:spPr/>
      <dgm:t>
        <a:bodyPr/>
        <a:lstStyle/>
        <a:p>
          <a:endParaRPr lang="en-US">
            <a:latin typeface="Arial" panose="020B0604020202020204" pitchFamily="34" charset="0"/>
            <a:cs typeface="Arial" panose="020B0604020202020204" pitchFamily="34" charset="0"/>
          </a:endParaRPr>
        </a:p>
      </dgm:t>
    </dgm:pt>
    <dgm:pt modelId="{5B9C3552-2395-F94E-8A42-7F0C7772E84F}" type="sibTrans" cxnId="{CF79688D-380B-2B48-914A-9984DD61FC29}">
      <dgm:prSet/>
      <dgm:spPr/>
      <dgm:t>
        <a:bodyPr/>
        <a:lstStyle/>
        <a:p>
          <a:endParaRPr lang="en-US">
            <a:latin typeface="Arial" panose="020B0604020202020204" pitchFamily="34" charset="0"/>
            <a:cs typeface="Arial" panose="020B0604020202020204" pitchFamily="34" charset="0"/>
          </a:endParaRPr>
        </a:p>
      </dgm:t>
    </dgm:pt>
    <dgm:pt modelId="{842FBA2F-4E84-A04C-AF36-955EAC4A4A07}">
      <dgm:prSet custT="1"/>
      <dgm:spPr/>
      <dgm:t>
        <a:bodyPr/>
        <a:lstStyle/>
        <a:p>
          <a:pPr rtl="0"/>
          <a:r>
            <a:rPr lang="en-US" sz="1600" b="0" dirty="0">
              <a:latin typeface="Arial" panose="020B0604020202020204" pitchFamily="34" charset="0"/>
              <a:cs typeface="Arial" panose="020B0604020202020204" pitchFamily="34" charset="0"/>
            </a:rPr>
            <a:t>Network protocol vulnerabilities, such as those used for a DoS attack, disruption of communications links</a:t>
          </a:r>
        </a:p>
      </dgm:t>
    </dgm:pt>
    <dgm:pt modelId="{56E94991-F31F-1043-86DB-B8D898BECF97}" type="parTrans" cxnId="{C42BF721-DD49-8D46-BED4-D3DBCDCE2C4C}">
      <dgm:prSet/>
      <dgm:spPr/>
      <dgm:t>
        <a:bodyPr/>
        <a:lstStyle/>
        <a:p>
          <a:endParaRPr lang="en-US">
            <a:latin typeface="Arial" panose="020B0604020202020204" pitchFamily="34" charset="0"/>
            <a:cs typeface="Arial" panose="020B0604020202020204" pitchFamily="34" charset="0"/>
          </a:endParaRPr>
        </a:p>
      </dgm:t>
    </dgm:pt>
    <dgm:pt modelId="{B45786AD-10B5-A040-ABA1-4BA8652384E2}" type="sibTrans" cxnId="{C42BF721-DD49-8D46-BED4-D3DBCDCE2C4C}">
      <dgm:prSet/>
      <dgm:spPr/>
      <dgm:t>
        <a:bodyPr/>
        <a:lstStyle/>
        <a:p>
          <a:endParaRPr lang="en-US">
            <a:latin typeface="Arial" panose="020B0604020202020204" pitchFamily="34" charset="0"/>
            <a:cs typeface="Arial" panose="020B0604020202020204" pitchFamily="34" charset="0"/>
          </a:endParaRPr>
        </a:p>
      </dgm:t>
    </dgm:pt>
    <dgm:pt modelId="{A3641FEB-1257-3B44-A254-D9D9B8F01C9F}">
      <dgm:prSet custT="1"/>
      <dgm:spPr/>
      <dgm:t>
        <a:bodyPr/>
        <a:lstStyle/>
        <a:p>
          <a:pPr rtl="0"/>
          <a:r>
            <a:rPr lang="en-US" sz="2000" b="1" dirty="0">
              <a:latin typeface="Arial" panose="020B0604020202020204" pitchFamily="34" charset="0"/>
              <a:cs typeface="Arial" panose="020B0604020202020204" pitchFamily="34" charset="0"/>
            </a:rPr>
            <a:t>Software Attack Surface</a:t>
          </a:r>
          <a:endParaRPr lang="en-US" sz="2000" dirty="0">
            <a:latin typeface="Arial" panose="020B0604020202020204" pitchFamily="34" charset="0"/>
            <a:cs typeface="Arial" panose="020B0604020202020204" pitchFamily="34" charset="0"/>
          </a:endParaRPr>
        </a:p>
      </dgm:t>
    </dgm:pt>
    <dgm:pt modelId="{D9506F8D-8818-FA40-B3E7-68AE3A9C2763}" type="parTrans" cxnId="{D00C4AA4-FE7E-DF42-BEFB-8A29EE00D2AC}">
      <dgm:prSet/>
      <dgm:spPr/>
      <dgm:t>
        <a:bodyPr/>
        <a:lstStyle/>
        <a:p>
          <a:endParaRPr lang="en-US">
            <a:latin typeface="Arial" panose="020B0604020202020204" pitchFamily="34" charset="0"/>
            <a:cs typeface="Arial" panose="020B0604020202020204" pitchFamily="34" charset="0"/>
          </a:endParaRPr>
        </a:p>
      </dgm:t>
    </dgm:pt>
    <dgm:pt modelId="{34C38A9F-8601-E64D-854D-C3CAA2E65680}" type="sibTrans" cxnId="{D00C4AA4-FE7E-DF42-BEFB-8A29EE00D2AC}">
      <dgm:prSet/>
      <dgm:spPr/>
      <dgm:t>
        <a:bodyPr/>
        <a:lstStyle/>
        <a:p>
          <a:endParaRPr lang="en-US">
            <a:latin typeface="Arial" panose="020B0604020202020204" pitchFamily="34" charset="0"/>
            <a:cs typeface="Arial" panose="020B0604020202020204" pitchFamily="34" charset="0"/>
          </a:endParaRPr>
        </a:p>
      </dgm:t>
    </dgm:pt>
    <dgm:pt modelId="{63C30692-DEEC-F140-BD07-ECDB341176CB}">
      <dgm:prSet custT="1"/>
      <dgm:spPr/>
      <dgm:t>
        <a:bodyPr/>
        <a:lstStyle/>
        <a:p>
          <a:pPr rtl="0"/>
          <a:r>
            <a:rPr lang="en-US" sz="1600" b="0" dirty="0">
              <a:latin typeface="Arial" panose="020B0604020202020204" pitchFamily="34" charset="0"/>
              <a:cs typeface="Arial" panose="020B0604020202020204" pitchFamily="34" charset="0"/>
            </a:rPr>
            <a:t>Vulnerabilities in application, utility, or operating system code</a:t>
          </a:r>
        </a:p>
      </dgm:t>
    </dgm:pt>
    <dgm:pt modelId="{A06BA696-D45B-0B45-BF04-33301F1030D9}" type="parTrans" cxnId="{9900B440-2A0C-034A-82CC-F67110F08653}">
      <dgm:prSet/>
      <dgm:spPr/>
      <dgm:t>
        <a:bodyPr/>
        <a:lstStyle/>
        <a:p>
          <a:endParaRPr lang="en-US">
            <a:latin typeface="Arial" panose="020B0604020202020204" pitchFamily="34" charset="0"/>
            <a:cs typeface="Arial" panose="020B0604020202020204" pitchFamily="34" charset="0"/>
          </a:endParaRPr>
        </a:p>
      </dgm:t>
    </dgm:pt>
    <dgm:pt modelId="{A1866265-3825-7E41-AE9F-9B29A312824D}" type="sibTrans" cxnId="{9900B440-2A0C-034A-82CC-F67110F08653}">
      <dgm:prSet/>
      <dgm:spPr/>
      <dgm:t>
        <a:bodyPr/>
        <a:lstStyle/>
        <a:p>
          <a:endParaRPr lang="en-US">
            <a:latin typeface="Arial" panose="020B0604020202020204" pitchFamily="34" charset="0"/>
            <a:cs typeface="Arial" panose="020B0604020202020204" pitchFamily="34" charset="0"/>
          </a:endParaRPr>
        </a:p>
      </dgm:t>
    </dgm:pt>
    <dgm:pt modelId="{9DF6E4F5-A23F-C24B-97C3-3EEC41183622}">
      <dgm:prSet custT="1"/>
      <dgm:spPr/>
      <dgm:t>
        <a:bodyPr/>
        <a:lstStyle/>
        <a:p>
          <a:pPr rtl="0"/>
          <a:r>
            <a:rPr lang="en-US" sz="1600" b="0" dirty="0">
              <a:latin typeface="Arial" panose="020B0604020202020204" pitchFamily="34" charset="0"/>
              <a:cs typeface="Arial" panose="020B0604020202020204" pitchFamily="34" charset="0"/>
            </a:rPr>
            <a:t>Particular focus is Web server software</a:t>
          </a:r>
        </a:p>
      </dgm:t>
    </dgm:pt>
    <dgm:pt modelId="{01FFB757-9087-C544-A9AB-54A2D5456454}" type="parTrans" cxnId="{D8C62CE0-4D9A-ED4B-B273-63C8C152280D}">
      <dgm:prSet/>
      <dgm:spPr/>
      <dgm:t>
        <a:bodyPr/>
        <a:lstStyle/>
        <a:p>
          <a:endParaRPr lang="en-US">
            <a:latin typeface="Arial" panose="020B0604020202020204" pitchFamily="34" charset="0"/>
            <a:cs typeface="Arial" panose="020B0604020202020204" pitchFamily="34" charset="0"/>
          </a:endParaRPr>
        </a:p>
      </dgm:t>
    </dgm:pt>
    <dgm:pt modelId="{FB363B88-5AF7-E04F-BAC5-BF6CFF354A0E}" type="sibTrans" cxnId="{D8C62CE0-4D9A-ED4B-B273-63C8C152280D}">
      <dgm:prSet/>
      <dgm:spPr/>
      <dgm:t>
        <a:bodyPr/>
        <a:lstStyle/>
        <a:p>
          <a:endParaRPr lang="en-US">
            <a:latin typeface="Arial" panose="020B0604020202020204" pitchFamily="34" charset="0"/>
            <a:cs typeface="Arial" panose="020B0604020202020204" pitchFamily="34" charset="0"/>
          </a:endParaRPr>
        </a:p>
      </dgm:t>
    </dgm:pt>
    <dgm:pt modelId="{5933685F-6087-E847-9028-9377B069FCC1}">
      <dgm:prSet custT="1"/>
      <dgm:spPr/>
      <dgm:t>
        <a:bodyPr/>
        <a:lstStyle/>
        <a:p>
          <a:pPr rtl="0"/>
          <a:r>
            <a:rPr lang="en-US" sz="2000" b="1" dirty="0">
              <a:latin typeface="Arial" panose="020B0604020202020204" pitchFamily="34" charset="0"/>
              <a:cs typeface="Arial" panose="020B0604020202020204" pitchFamily="34" charset="0"/>
            </a:rPr>
            <a:t>Human Attack Surface</a:t>
          </a:r>
          <a:endParaRPr lang="en-US" sz="2000" dirty="0">
            <a:latin typeface="Arial" panose="020B0604020202020204" pitchFamily="34" charset="0"/>
            <a:cs typeface="Arial" panose="020B0604020202020204" pitchFamily="34" charset="0"/>
          </a:endParaRPr>
        </a:p>
      </dgm:t>
    </dgm:pt>
    <dgm:pt modelId="{024A3A3C-B59B-5749-92C6-C921A70C44AF}" type="parTrans" cxnId="{8876D585-243C-F446-8768-5617F44F43D5}">
      <dgm:prSet/>
      <dgm:spPr/>
      <dgm:t>
        <a:bodyPr/>
        <a:lstStyle/>
        <a:p>
          <a:endParaRPr lang="en-US">
            <a:latin typeface="Arial" panose="020B0604020202020204" pitchFamily="34" charset="0"/>
            <a:cs typeface="Arial" panose="020B0604020202020204" pitchFamily="34" charset="0"/>
          </a:endParaRPr>
        </a:p>
      </dgm:t>
    </dgm:pt>
    <dgm:pt modelId="{28B03AEA-8E8C-8749-956E-A2F27B578BE4}" type="sibTrans" cxnId="{8876D585-243C-F446-8768-5617F44F43D5}">
      <dgm:prSet/>
      <dgm:spPr/>
      <dgm:t>
        <a:bodyPr/>
        <a:lstStyle/>
        <a:p>
          <a:endParaRPr lang="en-US">
            <a:latin typeface="Arial" panose="020B0604020202020204" pitchFamily="34" charset="0"/>
            <a:cs typeface="Arial" panose="020B0604020202020204" pitchFamily="34" charset="0"/>
          </a:endParaRPr>
        </a:p>
      </dgm:t>
    </dgm:pt>
    <dgm:pt modelId="{FCECB32F-7782-A444-A054-13F565B4A20D}">
      <dgm:prSet custT="1"/>
      <dgm:spPr/>
      <dgm:t>
        <a:bodyPr/>
        <a:lstStyle/>
        <a:p>
          <a:pPr rtl="0"/>
          <a:r>
            <a:rPr lang="en-US" sz="1600" b="0" dirty="0">
              <a:latin typeface="Arial" panose="020B0604020202020204" pitchFamily="34" charset="0"/>
              <a:cs typeface="Arial" panose="020B0604020202020204" pitchFamily="34" charset="0"/>
            </a:rPr>
            <a:t>Vulnerabilities created by personnel or outsiders, such as social engineering, human error, and trusted insiders</a:t>
          </a:r>
        </a:p>
      </dgm:t>
    </dgm:pt>
    <dgm:pt modelId="{ADD5AF9C-2132-224D-9883-66FA78C4EFFC}" type="parTrans" cxnId="{4FB3E80B-0481-0B45-98A8-8D81C5580FBF}">
      <dgm:prSet/>
      <dgm:spPr/>
      <dgm:t>
        <a:bodyPr/>
        <a:lstStyle/>
        <a:p>
          <a:endParaRPr lang="en-US">
            <a:latin typeface="Arial" panose="020B0604020202020204" pitchFamily="34" charset="0"/>
            <a:cs typeface="Arial" panose="020B0604020202020204" pitchFamily="34" charset="0"/>
          </a:endParaRPr>
        </a:p>
      </dgm:t>
    </dgm:pt>
    <dgm:pt modelId="{0DF24165-D425-4D40-8CA4-7FB899782DBD}" type="sibTrans" cxnId="{4FB3E80B-0481-0B45-98A8-8D81C5580FBF}">
      <dgm:prSet/>
      <dgm:spPr/>
      <dgm:t>
        <a:bodyPr/>
        <a:lstStyle/>
        <a:p>
          <a:endParaRPr lang="en-US">
            <a:latin typeface="Arial" panose="020B0604020202020204" pitchFamily="34" charset="0"/>
            <a:cs typeface="Arial" panose="020B0604020202020204" pitchFamily="34" charset="0"/>
          </a:endParaRPr>
        </a:p>
      </dgm:t>
    </dgm:pt>
    <dgm:pt modelId="{5993EB81-EC6C-D148-83DA-556D791E66C2}" type="pres">
      <dgm:prSet presAssocID="{FEF3A288-F1AD-4A49-ACD8-BA9890645C20}" presName="theList" presStyleCnt="0">
        <dgm:presLayoutVars>
          <dgm:dir/>
          <dgm:animLvl val="lvl"/>
          <dgm:resizeHandles val="exact"/>
        </dgm:presLayoutVars>
      </dgm:prSet>
      <dgm:spPr/>
    </dgm:pt>
    <dgm:pt modelId="{0CA2AB85-0DDC-A04A-AD11-DE65018085FC}" type="pres">
      <dgm:prSet presAssocID="{89167F91-235A-744D-9245-B6F9D636B5B3}" presName="compNode" presStyleCnt="0"/>
      <dgm:spPr/>
    </dgm:pt>
    <dgm:pt modelId="{E63067EB-4F1D-B448-9A77-0795A8FA027E}" type="pres">
      <dgm:prSet presAssocID="{89167F91-235A-744D-9245-B6F9D636B5B3}" presName="aNode" presStyleLbl="bgShp" presStyleIdx="0" presStyleCnt="3"/>
      <dgm:spPr/>
    </dgm:pt>
    <dgm:pt modelId="{3BBE7FE7-A0EE-9D40-B729-6BAABD4B097C}" type="pres">
      <dgm:prSet presAssocID="{89167F91-235A-744D-9245-B6F9D636B5B3}" presName="textNode" presStyleLbl="bgShp" presStyleIdx="0" presStyleCnt="3"/>
      <dgm:spPr/>
    </dgm:pt>
    <dgm:pt modelId="{98BDAFEC-55F5-3541-8E60-8057A01BE74C}" type="pres">
      <dgm:prSet presAssocID="{89167F91-235A-744D-9245-B6F9D636B5B3}" presName="compChildNode" presStyleCnt="0"/>
      <dgm:spPr/>
    </dgm:pt>
    <dgm:pt modelId="{B6240192-C150-8D42-B729-2EDC6B1D8638}" type="pres">
      <dgm:prSet presAssocID="{89167F91-235A-744D-9245-B6F9D636B5B3}" presName="theInnerList" presStyleCnt="0"/>
      <dgm:spPr/>
    </dgm:pt>
    <dgm:pt modelId="{7A4BD44D-6CE4-5347-9FEC-1A3685D77B89}" type="pres">
      <dgm:prSet presAssocID="{37720B62-E9E1-614A-AA3F-7B92EBDFBDE9}" presName="childNode" presStyleLbl="node1" presStyleIdx="0" presStyleCnt="5" custScaleY="143722" custLinFactY="-10030" custLinFactNeighborY="-100000">
        <dgm:presLayoutVars>
          <dgm:bulletEnabled val="1"/>
        </dgm:presLayoutVars>
      </dgm:prSet>
      <dgm:spPr/>
    </dgm:pt>
    <dgm:pt modelId="{303EA37F-E2A4-E940-BB24-A3C832E7A81A}" type="pres">
      <dgm:prSet presAssocID="{37720B62-E9E1-614A-AA3F-7B92EBDFBDE9}" presName="aSpace2" presStyleCnt="0"/>
      <dgm:spPr/>
    </dgm:pt>
    <dgm:pt modelId="{8247C684-645B-1644-B256-E95D7D0B78A4}" type="pres">
      <dgm:prSet presAssocID="{842FBA2F-4E84-A04C-AF36-955EAC4A4A07}" presName="childNode" presStyleLbl="node1" presStyleIdx="1" presStyleCnt="5" custScaleY="211075">
        <dgm:presLayoutVars>
          <dgm:bulletEnabled val="1"/>
        </dgm:presLayoutVars>
      </dgm:prSet>
      <dgm:spPr/>
    </dgm:pt>
    <dgm:pt modelId="{194FA8FB-D3DD-CA43-AB43-0C5E4B0DF63A}" type="pres">
      <dgm:prSet presAssocID="{89167F91-235A-744D-9245-B6F9D636B5B3}" presName="aSpace" presStyleCnt="0"/>
      <dgm:spPr/>
    </dgm:pt>
    <dgm:pt modelId="{938F4876-B05B-7E47-AA9F-F84483A83CAC}" type="pres">
      <dgm:prSet presAssocID="{A3641FEB-1257-3B44-A254-D9D9B8F01C9F}" presName="compNode" presStyleCnt="0"/>
      <dgm:spPr/>
    </dgm:pt>
    <dgm:pt modelId="{9C7D5EC8-2DD1-F448-BA8E-DF12CE942EAF}" type="pres">
      <dgm:prSet presAssocID="{A3641FEB-1257-3B44-A254-D9D9B8F01C9F}" presName="aNode" presStyleLbl="bgShp" presStyleIdx="1" presStyleCnt="3"/>
      <dgm:spPr/>
    </dgm:pt>
    <dgm:pt modelId="{FA920D83-900A-484E-A74A-9A64CD1F5BCC}" type="pres">
      <dgm:prSet presAssocID="{A3641FEB-1257-3B44-A254-D9D9B8F01C9F}" presName="textNode" presStyleLbl="bgShp" presStyleIdx="1" presStyleCnt="3"/>
      <dgm:spPr/>
    </dgm:pt>
    <dgm:pt modelId="{28D00A57-11CC-CA4C-9590-2A85C5BFE8C3}" type="pres">
      <dgm:prSet presAssocID="{A3641FEB-1257-3B44-A254-D9D9B8F01C9F}" presName="compChildNode" presStyleCnt="0"/>
      <dgm:spPr/>
    </dgm:pt>
    <dgm:pt modelId="{28CF60C6-29EF-CE4A-9A26-1E7A20B54391}" type="pres">
      <dgm:prSet presAssocID="{A3641FEB-1257-3B44-A254-D9D9B8F01C9F}" presName="theInnerList" presStyleCnt="0"/>
      <dgm:spPr/>
    </dgm:pt>
    <dgm:pt modelId="{42695345-8D29-D74B-BAC8-002DF12F6166}" type="pres">
      <dgm:prSet presAssocID="{63C30692-DEEC-F140-BD07-ECDB341176CB}" presName="childNode" presStyleLbl="node1" presStyleIdx="2" presStyleCnt="5">
        <dgm:presLayoutVars>
          <dgm:bulletEnabled val="1"/>
        </dgm:presLayoutVars>
      </dgm:prSet>
      <dgm:spPr/>
    </dgm:pt>
    <dgm:pt modelId="{CA485DB6-D912-B94F-B30C-EBC410733541}" type="pres">
      <dgm:prSet presAssocID="{63C30692-DEEC-F140-BD07-ECDB341176CB}" presName="aSpace2" presStyleCnt="0"/>
      <dgm:spPr/>
    </dgm:pt>
    <dgm:pt modelId="{011F6C54-FAC5-8946-9EC9-CB597C7FF91F}" type="pres">
      <dgm:prSet presAssocID="{9DF6E4F5-A23F-C24B-97C3-3EEC41183622}" presName="childNode" presStyleLbl="node1" presStyleIdx="3" presStyleCnt="5">
        <dgm:presLayoutVars>
          <dgm:bulletEnabled val="1"/>
        </dgm:presLayoutVars>
      </dgm:prSet>
      <dgm:spPr/>
    </dgm:pt>
    <dgm:pt modelId="{4F7AC969-A476-DE4D-9280-B1F0622805A3}" type="pres">
      <dgm:prSet presAssocID="{A3641FEB-1257-3B44-A254-D9D9B8F01C9F}" presName="aSpace" presStyleCnt="0"/>
      <dgm:spPr/>
    </dgm:pt>
    <dgm:pt modelId="{492A0DF8-219B-4049-AC9B-91B780821244}" type="pres">
      <dgm:prSet presAssocID="{5933685F-6087-E847-9028-9377B069FCC1}" presName="compNode" presStyleCnt="0"/>
      <dgm:spPr/>
    </dgm:pt>
    <dgm:pt modelId="{9BCA6787-FFE4-7C46-8C53-C6D43EFE6024}" type="pres">
      <dgm:prSet presAssocID="{5933685F-6087-E847-9028-9377B069FCC1}" presName="aNode" presStyleLbl="bgShp" presStyleIdx="2" presStyleCnt="3"/>
      <dgm:spPr/>
    </dgm:pt>
    <dgm:pt modelId="{DACAC101-4F05-B54B-9300-160835F2A243}" type="pres">
      <dgm:prSet presAssocID="{5933685F-6087-E847-9028-9377B069FCC1}" presName="textNode" presStyleLbl="bgShp" presStyleIdx="2" presStyleCnt="3"/>
      <dgm:spPr/>
    </dgm:pt>
    <dgm:pt modelId="{FA4B6A31-EF27-144F-A3D0-DC376EDC0BF5}" type="pres">
      <dgm:prSet presAssocID="{5933685F-6087-E847-9028-9377B069FCC1}" presName="compChildNode" presStyleCnt="0"/>
      <dgm:spPr/>
    </dgm:pt>
    <dgm:pt modelId="{D59D8ABA-ABD1-4845-BAE7-F68B568A72D3}" type="pres">
      <dgm:prSet presAssocID="{5933685F-6087-E847-9028-9377B069FCC1}" presName="theInnerList" presStyleCnt="0"/>
      <dgm:spPr/>
    </dgm:pt>
    <dgm:pt modelId="{A3BBF5FA-65ED-2349-816D-13B311289DA7}" type="pres">
      <dgm:prSet presAssocID="{FCECB32F-7782-A444-A054-13F565B4A20D}" presName="childNode" presStyleLbl="node1" presStyleIdx="4" presStyleCnt="5">
        <dgm:presLayoutVars>
          <dgm:bulletEnabled val="1"/>
        </dgm:presLayoutVars>
      </dgm:prSet>
      <dgm:spPr/>
    </dgm:pt>
  </dgm:ptLst>
  <dgm:cxnLst>
    <dgm:cxn modelId="{4FB3E80B-0481-0B45-98A8-8D81C5580FBF}" srcId="{5933685F-6087-E847-9028-9377B069FCC1}" destId="{FCECB32F-7782-A444-A054-13F565B4A20D}" srcOrd="0" destOrd="0" parTransId="{ADD5AF9C-2132-224D-9883-66FA78C4EFFC}" sibTransId="{0DF24165-D425-4D40-8CA4-7FB899782DBD}"/>
    <dgm:cxn modelId="{4038B00E-0BA5-6542-92D6-303768C0BB32}" type="presOf" srcId="{5933685F-6087-E847-9028-9377B069FCC1}" destId="{DACAC101-4F05-B54B-9300-160835F2A243}" srcOrd="1" destOrd="0" presId="urn:microsoft.com/office/officeart/2005/8/layout/lProcess2"/>
    <dgm:cxn modelId="{F4C2620F-ED79-7049-9DDC-606318D713B6}" type="presOf" srcId="{5933685F-6087-E847-9028-9377B069FCC1}" destId="{9BCA6787-FFE4-7C46-8C53-C6D43EFE6024}" srcOrd="0" destOrd="0" presId="urn:microsoft.com/office/officeart/2005/8/layout/lProcess2"/>
    <dgm:cxn modelId="{54F9B420-558C-EE43-8A86-33AC7F78ED64}" type="presOf" srcId="{37720B62-E9E1-614A-AA3F-7B92EBDFBDE9}" destId="{7A4BD44D-6CE4-5347-9FEC-1A3685D77B89}" srcOrd="0" destOrd="0" presId="urn:microsoft.com/office/officeart/2005/8/layout/lProcess2"/>
    <dgm:cxn modelId="{C42BF721-DD49-8D46-BED4-D3DBCDCE2C4C}" srcId="{89167F91-235A-744D-9245-B6F9D636B5B3}" destId="{842FBA2F-4E84-A04C-AF36-955EAC4A4A07}" srcOrd="1" destOrd="0" parTransId="{56E94991-F31F-1043-86DB-B8D898BECF97}" sibTransId="{B45786AD-10B5-A040-ABA1-4BA8652384E2}"/>
    <dgm:cxn modelId="{37AFA626-3E42-A844-A618-AC03337523E1}" type="presOf" srcId="{FCECB32F-7782-A444-A054-13F565B4A20D}" destId="{A3BBF5FA-65ED-2349-816D-13B311289DA7}" srcOrd="0" destOrd="0" presId="urn:microsoft.com/office/officeart/2005/8/layout/lProcess2"/>
    <dgm:cxn modelId="{9900B440-2A0C-034A-82CC-F67110F08653}" srcId="{A3641FEB-1257-3B44-A254-D9D9B8F01C9F}" destId="{63C30692-DEEC-F140-BD07-ECDB341176CB}" srcOrd="0" destOrd="0" parTransId="{A06BA696-D45B-0B45-BF04-33301F1030D9}" sibTransId="{A1866265-3825-7E41-AE9F-9B29A312824D}"/>
    <dgm:cxn modelId="{C2CE7044-1817-3C4F-8C47-0101E7966C8B}" type="presOf" srcId="{A3641FEB-1257-3B44-A254-D9D9B8F01C9F}" destId="{FA920D83-900A-484E-A74A-9A64CD1F5BCC}" srcOrd="1" destOrd="0" presId="urn:microsoft.com/office/officeart/2005/8/layout/lProcess2"/>
    <dgm:cxn modelId="{9EFE6146-E816-AC42-A9E9-D5A38AB52F7A}" type="presOf" srcId="{842FBA2F-4E84-A04C-AF36-955EAC4A4A07}" destId="{8247C684-645B-1644-B256-E95D7D0B78A4}" srcOrd="0" destOrd="0" presId="urn:microsoft.com/office/officeart/2005/8/layout/lProcess2"/>
    <dgm:cxn modelId="{CA2F6A6B-0F14-DD48-9AA1-F6867276C746}" type="presOf" srcId="{9DF6E4F5-A23F-C24B-97C3-3EEC41183622}" destId="{011F6C54-FAC5-8946-9EC9-CB597C7FF91F}" srcOrd="0" destOrd="0" presId="urn:microsoft.com/office/officeart/2005/8/layout/lProcess2"/>
    <dgm:cxn modelId="{8876D585-243C-F446-8768-5617F44F43D5}" srcId="{FEF3A288-F1AD-4A49-ACD8-BA9890645C20}" destId="{5933685F-6087-E847-9028-9377B069FCC1}" srcOrd="2" destOrd="0" parTransId="{024A3A3C-B59B-5749-92C6-C921A70C44AF}" sibTransId="{28B03AEA-8E8C-8749-956E-A2F27B578BE4}"/>
    <dgm:cxn modelId="{AA5FA28A-F20E-EF47-8893-B08C7E95E181}" type="presOf" srcId="{A3641FEB-1257-3B44-A254-D9D9B8F01C9F}" destId="{9C7D5EC8-2DD1-F448-BA8E-DF12CE942EAF}" srcOrd="0" destOrd="0" presId="urn:microsoft.com/office/officeart/2005/8/layout/lProcess2"/>
    <dgm:cxn modelId="{CF79688D-380B-2B48-914A-9984DD61FC29}" srcId="{89167F91-235A-744D-9245-B6F9D636B5B3}" destId="{37720B62-E9E1-614A-AA3F-7B92EBDFBDE9}" srcOrd="0" destOrd="0" parTransId="{F1D6FD18-FEAB-324E-A24B-474B6A7062EA}" sibTransId="{5B9C3552-2395-F94E-8A42-7F0C7772E84F}"/>
    <dgm:cxn modelId="{0CBB8293-D55A-E94F-89D1-4C58FB0D775D}" srcId="{FEF3A288-F1AD-4A49-ACD8-BA9890645C20}" destId="{89167F91-235A-744D-9245-B6F9D636B5B3}" srcOrd="0" destOrd="0" parTransId="{8F0AAEB4-EE3D-864C-9368-C9CA75D59B39}" sibTransId="{1938C481-004A-5441-8A64-53F82A57B059}"/>
    <dgm:cxn modelId="{D00C4AA4-FE7E-DF42-BEFB-8A29EE00D2AC}" srcId="{FEF3A288-F1AD-4A49-ACD8-BA9890645C20}" destId="{A3641FEB-1257-3B44-A254-D9D9B8F01C9F}" srcOrd="1" destOrd="0" parTransId="{D9506F8D-8818-FA40-B3E7-68AE3A9C2763}" sibTransId="{34C38A9F-8601-E64D-854D-C3CAA2E65680}"/>
    <dgm:cxn modelId="{742E8CA8-F4BF-774B-ACE0-C618883EE268}" type="presOf" srcId="{89167F91-235A-744D-9245-B6F9D636B5B3}" destId="{E63067EB-4F1D-B448-9A77-0795A8FA027E}" srcOrd="0" destOrd="0" presId="urn:microsoft.com/office/officeart/2005/8/layout/lProcess2"/>
    <dgm:cxn modelId="{5FB218B8-5F33-EF48-A56D-D51CD1C00691}" type="presOf" srcId="{FEF3A288-F1AD-4A49-ACD8-BA9890645C20}" destId="{5993EB81-EC6C-D148-83DA-556D791E66C2}" srcOrd="0" destOrd="0" presId="urn:microsoft.com/office/officeart/2005/8/layout/lProcess2"/>
    <dgm:cxn modelId="{0E2653D0-4EAA-7246-A0B9-BF994859FD49}" type="presOf" srcId="{89167F91-235A-744D-9245-B6F9D636B5B3}" destId="{3BBE7FE7-A0EE-9D40-B729-6BAABD4B097C}" srcOrd="1" destOrd="0" presId="urn:microsoft.com/office/officeart/2005/8/layout/lProcess2"/>
    <dgm:cxn modelId="{D8C62CE0-4D9A-ED4B-B273-63C8C152280D}" srcId="{A3641FEB-1257-3B44-A254-D9D9B8F01C9F}" destId="{9DF6E4F5-A23F-C24B-97C3-3EEC41183622}" srcOrd="1" destOrd="0" parTransId="{01FFB757-9087-C544-A9AB-54A2D5456454}" sibTransId="{FB363B88-5AF7-E04F-BAC5-BF6CFF354A0E}"/>
    <dgm:cxn modelId="{5374D7E3-2839-2A45-B04A-B5A525359318}" type="presOf" srcId="{63C30692-DEEC-F140-BD07-ECDB341176CB}" destId="{42695345-8D29-D74B-BAC8-002DF12F6166}" srcOrd="0" destOrd="0" presId="urn:microsoft.com/office/officeart/2005/8/layout/lProcess2"/>
    <dgm:cxn modelId="{AA2C795D-BA2A-AB48-BCE7-CD6554A4FC5E}" type="presParOf" srcId="{5993EB81-EC6C-D148-83DA-556D791E66C2}" destId="{0CA2AB85-0DDC-A04A-AD11-DE65018085FC}" srcOrd="0" destOrd="0" presId="urn:microsoft.com/office/officeart/2005/8/layout/lProcess2"/>
    <dgm:cxn modelId="{1806E2E4-4AD0-B44F-AD34-6B06F3E4219B}" type="presParOf" srcId="{0CA2AB85-0DDC-A04A-AD11-DE65018085FC}" destId="{E63067EB-4F1D-B448-9A77-0795A8FA027E}" srcOrd="0" destOrd="0" presId="urn:microsoft.com/office/officeart/2005/8/layout/lProcess2"/>
    <dgm:cxn modelId="{AADDA9BD-25B3-FF4F-A112-38CFDA6BF29F}" type="presParOf" srcId="{0CA2AB85-0DDC-A04A-AD11-DE65018085FC}" destId="{3BBE7FE7-A0EE-9D40-B729-6BAABD4B097C}" srcOrd="1" destOrd="0" presId="urn:microsoft.com/office/officeart/2005/8/layout/lProcess2"/>
    <dgm:cxn modelId="{8D8FE44E-66AD-FF41-8330-B10830F94F49}" type="presParOf" srcId="{0CA2AB85-0DDC-A04A-AD11-DE65018085FC}" destId="{98BDAFEC-55F5-3541-8E60-8057A01BE74C}" srcOrd="2" destOrd="0" presId="urn:microsoft.com/office/officeart/2005/8/layout/lProcess2"/>
    <dgm:cxn modelId="{A31BD8C3-CEBD-7141-866D-549C790FB1D7}" type="presParOf" srcId="{98BDAFEC-55F5-3541-8E60-8057A01BE74C}" destId="{B6240192-C150-8D42-B729-2EDC6B1D8638}" srcOrd="0" destOrd="0" presId="urn:microsoft.com/office/officeart/2005/8/layout/lProcess2"/>
    <dgm:cxn modelId="{AFF402CC-42EE-1B43-8B1C-568EFD47575D}" type="presParOf" srcId="{B6240192-C150-8D42-B729-2EDC6B1D8638}" destId="{7A4BD44D-6CE4-5347-9FEC-1A3685D77B89}" srcOrd="0" destOrd="0" presId="urn:microsoft.com/office/officeart/2005/8/layout/lProcess2"/>
    <dgm:cxn modelId="{77CF74BD-29E0-534C-8805-E1B189F73338}" type="presParOf" srcId="{B6240192-C150-8D42-B729-2EDC6B1D8638}" destId="{303EA37F-E2A4-E940-BB24-A3C832E7A81A}" srcOrd="1" destOrd="0" presId="urn:microsoft.com/office/officeart/2005/8/layout/lProcess2"/>
    <dgm:cxn modelId="{82F3E4C6-E20D-B64E-91FF-FC8C40F5B822}" type="presParOf" srcId="{B6240192-C150-8D42-B729-2EDC6B1D8638}" destId="{8247C684-645B-1644-B256-E95D7D0B78A4}" srcOrd="2" destOrd="0" presId="urn:microsoft.com/office/officeart/2005/8/layout/lProcess2"/>
    <dgm:cxn modelId="{A1A93291-DB94-A34E-86F0-ABC3F68FB7CD}" type="presParOf" srcId="{5993EB81-EC6C-D148-83DA-556D791E66C2}" destId="{194FA8FB-D3DD-CA43-AB43-0C5E4B0DF63A}" srcOrd="1" destOrd="0" presId="urn:microsoft.com/office/officeart/2005/8/layout/lProcess2"/>
    <dgm:cxn modelId="{DC4FE784-4D30-A34C-9167-21A4C4981450}" type="presParOf" srcId="{5993EB81-EC6C-D148-83DA-556D791E66C2}" destId="{938F4876-B05B-7E47-AA9F-F84483A83CAC}" srcOrd="2" destOrd="0" presId="urn:microsoft.com/office/officeart/2005/8/layout/lProcess2"/>
    <dgm:cxn modelId="{98DC46FA-0385-6A44-AF5B-CEF7D08B510C}" type="presParOf" srcId="{938F4876-B05B-7E47-AA9F-F84483A83CAC}" destId="{9C7D5EC8-2DD1-F448-BA8E-DF12CE942EAF}" srcOrd="0" destOrd="0" presId="urn:microsoft.com/office/officeart/2005/8/layout/lProcess2"/>
    <dgm:cxn modelId="{02783623-0F6C-0F40-B768-1972D34E315A}" type="presParOf" srcId="{938F4876-B05B-7E47-AA9F-F84483A83CAC}" destId="{FA920D83-900A-484E-A74A-9A64CD1F5BCC}" srcOrd="1" destOrd="0" presId="urn:microsoft.com/office/officeart/2005/8/layout/lProcess2"/>
    <dgm:cxn modelId="{804D72AE-CB1B-224E-A922-99D29EEF3221}" type="presParOf" srcId="{938F4876-B05B-7E47-AA9F-F84483A83CAC}" destId="{28D00A57-11CC-CA4C-9590-2A85C5BFE8C3}" srcOrd="2" destOrd="0" presId="urn:microsoft.com/office/officeart/2005/8/layout/lProcess2"/>
    <dgm:cxn modelId="{99126096-3CD2-5E48-8D09-DA6FB13EB8CF}" type="presParOf" srcId="{28D00A57-11CC-CA4C-9590-2A85C5BFE8C3}" destId="{28CF60C6-29EF-CE4A-9A26-1E7A20B54391}" srcOrd="0" destOrd="0" presId="urn:microsoft.com/office/officeart/2005/8/layout/lProcess2"/>
    <dgm:cxn modelId="{ECF0A430-29CB-CB43-B766-A0FE06F0E308}" type="presParOf" srcId="{28CF60C6-29EF-CE4A-9A26-1E7A20B54391}" destId="{42695345-8D29-D74B-BAC8-002DF12F6166}" srcOrd="0" destOrd="0" presId="urn:microsoft.com/office/officeart/2005/8/layout/lProcess2"/>
    <dgm:cxn modelId="{E9B92ED0-84BF-2743-9447-D8AAB3B22844}" type="presParOf" srcId="{28CF60C6-29EF-CE4A-9A26-1E7A20B54391}" destId="{CA485DB6-D912-B94F-B30C-EBC410733541}" srcOrd="1" destOrd="0" presId="urn:microsoft.com/office/officeart/2005/8/layout/lProcess2"/>
    <dgm:cxn modelId="{2BC56DBA-E4AD-8447-8E73-94478FE9F5CB}" type="presParOf" srcId="{28CF60C6-29EF-CE4A-9A26-1E7A20B54391}" destId="{011F6C54-FAC5-8946-9EC9-CB597C7FF91F}" srcOrd="2" destOrd="0" presId="urn:microsoft.com/office/officeart/2005/8/layout/lProcess2"/>
    <dgm:cxn modelId="{387D3E20-5398-B14E-BFD6-B53EDDB50AA0}" type="presParOf" srcId="{5993EB81-EC6C-D148-83DA-556D791E66C2}" destId="{4F7AC969-A476-DE4D-9280-B1F0622805A3}" srcOrd="3" destOrd="0" presId="urn:microsoft.com/office/officeart/2005/8/layout/lProcess2"/>
    <dgm:cxn modelId="{324F1E63-6597-0A43-8FC4-51933FAD2E15}" type="presParOf" srcId="{5993EB81-EC6C-D148-83DA-556D791E66C2}" destId="{492A0DF8-219B-4049-AC9B-91B780821244}" srcOrd="4" destOrd="0" presId="urn:microsoft.com/office/officeart/2005/8/layout/lProcess2"/>
    <dgm:cxn modelId="{A95E0220-1409-A746-AD8A-65CF697F49BE}" type="presParOf" srcId="{492A0DF8-219B-4049-AC9B-91B780821244}" destId="{9BCA6787-FFE4-7C46-8C53-C6D43EFE6024}" srcOrd="0" destOrd="0" presId="urn:microsoft.com/office/officeart/2005/8/layout/lProcess2"/>
    <dgm:cxn modelId="{D351CD97-4AAC-B64C-A541-91D12FA59259}" type="presParOf" srcId="{492A0DF8-219B-4049-AC9B-91B780821244}" destId="{DACAC101-4F05-B54B-9300-160835F2A243}" srcOrd="1" destOrd="0" presId="urn:microsoft.com/office/officeart/2005/8/layout/lProcess2"/>
    <dgm:cxn modelId="{C548AE86-E886-824E-BBDA-B1B14F46A9F0}" type="presParOf" srcId="{492A0DF8-219B-4049-AC9B-91B780821244}" destId="{FA4B6A31-EF27-144F-A3D0-DC376EDC0BF5}" srcOrd="2" destOrd="0" presId="urn:microsoft.com/office/officeart/2005/8/layout/lProcess2"/>
    <dgm:cxn modelId="{63C1E76D-026E-A24D-B06F-DFB19A014B65}" type="presParOf" srcId="{FA4B6A31-EF27-144F-A3D0-DC376EDC0BF5}" destId="{D59D8ABA-ABD1-4845-BAE7-F68B568A72D3}" srcOrd="0" destOrd="0" presId="urn:microsoft.com/office/officeart/2005/8/layout/lProcess2"/>
    <dgm:cxn modelId="{68A20209-170D-7F4B-B6FA-18F482D65614}" type="presParOf" srcId="{D59D8ABA-ABD1-4845-BAE7-F68B568A72D3}" destId="{A3BBF5FA-65ED-2349-816D-13B311289DA7}"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46D6E17-B7BF-824C-BE29-4AD007472F5D}" type="doc">
      <dgm:prSet loTypeId="urn:microsoft.com/office/officeart/2005/8/layout/default#4" loCatId="" qsTypeId="urn:microsoft.com/office/officeart/2005/8/quickstyle/simple4" qsCatId="simple" csTypeId="urn:microsoft.com/office/officeart/2005/8/colors/accent1_2" csCatId="accent1"/>
      <dgm:spPr/>
      <dgm:t>
        <a:bodyPr/>
        <a:lstStyle/>
        <a:p>
          <a:endParaRPr lang="en-US"/>
        </a:p>
      </dgm:t>
    </dgm:pt>
    <dgm:pt modelId="{D70BF98C-B50C-8643-A6AE-024963950E57}">
      <dgm:prSet/>
      <dgm:spPr/>
      <dgm:t>
        <a:bodyPr/>
        <a:lstStyle/>
        <a:p>
          <a:pPr rtl="0"/>
          <a:r>
            <a:rPr lang="en-US" dirty="0">
              <a:latin typeface="Arial" panose="020B0604020202020204" pitchFamily="34" charset="0"/>
              <a:cs typeface="Arial" panose="020B0604020202020204" pitchFamily="34" charset="0"/>
            </a:rPr>
            <a:t>Economy of mechanism</a:t>
          </a:r>
        </a:p>
      </dgm:t>
    </dgm:pt>
    <dgm:pt modelId="{B7127C50-F331-184E-835D-72F891EDEF0F}" type="parTrans" cxnId="{071EEA43-F1B2-2843-A3DC-2604B6BAB479}">
      <dgm:prSet/>
      <dgm:spPr/>
      <dgm:t>
        <a:bodyPr/>
        <a:lstStyle/>
        <a:p>
          <a:endParaRPr lang="en-US">
            <a:latin typeface="Arial" panose="020B0604020202020204" pitchFamily="34" charset="0"/>
            <a:cs typeface="Arial" panose="020B0604020202020204" pitchFamily="34" charset="0"/>
          </a:endParaRPr>
        </a:p>
      </dgm:t>
    </dgm:pt>
    <dgm:pt modelId="{F16824DC-C98E-EF4A-907A-1DCD4F59A0C4}" type="sibTrans" cxnId="{071EEA43-F1B2-2843-A3DC-2604B6BAB479}">
      <dgm:prSet/>
      <dgm:spPr/>
      <dgm:t>
        <a:bodyPr/>
        <a:lstStyle/>
        <a:p>
          <a:endParaRPr lang="en-US">
            <a:latin typeface="Arial" panose="020B0604020202020204" pitchFamily="34" charset="0"/>
            <a:cs typeface="Arial" panose="020B0604020202020204" pitchFamily="34" charset="0"/>
          </a:endParaRPr>
        </a:p>
      </dgm:t>
    </dgm:pt>
    <dgm:pt modelId="{1F16926E-2AD8-A549-A6D5-91BF2B4572FC}">
      <dgm:prSet/>
      <dgm:spPr/>
      <dgm:t>
        <a:bodyPr/>
        <a:lstStyle/>
        <a:p>
          <a:pPr rtl="0"/>
          <a:r>
            <a:rPr lang="en-US" dirty="0">
              <a:latin typeface="Arial" panose="020B0604020202020204" pitchFamily="34" charset="0"/>
              <a:cs typeface="Arial" panose="020B0604020202020204" pitchFamily="34" charset="0"/>
            </a:rPr>
            <a:t>Fail-safe defaults</a:t>
          </a:r>
        </a:p>
      </dgm:t>
    </dgm:pt>
    <dgm:pt modelId="{51FAF59D-A444-4743-95BB-43B6DFCA9FB0}" type="parTrans" cxnId="{773E4086-224D-AF41-9E76-E801CA283E94}">
      <dgm:prSet/>
      <dgm:spPr/>
      <dgm:t>
        <a:bodyPr/>
        <a:lstStyle/>
        <a:p>
          <a:endParaRPr lang="en-US">
            <a:latin typeface="Arial" panose="020B0604020202020204" pitchFamily="34" charset="0"/>
            <a:cs typeface="Arial" panose="020B0604020202020204" pitchFamily="34" charset="0"/>
          </a:endParaRPr>
        </a:p>
      </dgm:t>
    </dgm:pt>
    <dgm:pt modelId="{D3A76C85-B9CF-0942-9A89-6988700FFFDC}" type="sibTrans" cxnId="{773E4086-224D-AF41-9E76-E801CA283E94}">
      <dgm:prSet/>
      <dgm:spPr/>
      <dgm:t>
        <a:bodyPr/>
        <a:lstStyle/>
        <a:p>
          <a:endParaRPr lang="en-US">
            <a:latin typeface="Arial" panose="020B0604020202020204" pitchFamily="34" charset="0"/>
            <a:cs typeface="Arial" panose="020B0604020202020204" pitchFamily="34" charset="0"/>
          </a:endParaRPr>
        </a:p>
      </dgm:t>
    </dgm:pt>
    <dgm:pt modelId="{DD20A86B-98BE-364D-937D-4435E8EC949D}">
      <dgm:prSet/>
      <dgm:spPr/>
      <dgm:t>
        <a:bodyPr/>
        <a:lstStyle/>
        <a:p>
          <a:pPr rtl="0"/>
          <a:r>
            <a:rPr lang="en-US" dirty="0">
              <a:latin typeface="Arial" panose="020B0604020202020204" pitchFamily="34" charset="0"/>
              <a:cs typeface="Arial" panose="020B0604020202020204" pitchFamily="34" charset="0"/>
            </a:rPr>
            <a:t>Complete mediation</a:t>
          </a:r>
        </a:p>
      </dgm:t>
    </dgm:pt>
    <dgm:pt modelId="{72AF8F47-894A-3B4C-B1FE-F23743C333FE}" type="parTrans" cxnId="{AB5BE5EB-27E3-BD40-B5D5-42A1F81FE672}">
      <dgm:prSet/>
      <dgm:spPr/>
      <dgm:t>
        <a:bodyPr/>
        <a:lstStyle/>
        <a:p>
          <a:endParaRPr lang="en-US">
            <a:latin typeface="Arial" panose="020B0604020202020204" pitchFamily="34" charset="0"/>
            <a:cs typeface="Arial" panose="020B0604020202020204" pitchFamily="34" charset="0"/>
          </a:endParaRPr>
        </a:p>
      </dgm:t>
    </dgm:pt>
    <dgm:pt modelId="{CD716090-B86A-8B41-ACA6-ED7CE391EEFC}" type="sibTrans" cxnId="{AB5BE5EB-27E3-BD40-B5D5-42A1F81FE672}">
      <dgm:prSet/>
      <dgm:spPr/>
      <dgm:t>
        <a:bodyPr/>
        <a:lstStyle/>
        <a:p>
          <a:endParaRPr lang="en-US">
            <a:latin typeface="Arial" panose="020B0604020202020204" pitchFamily="34" charset="0"/>
            <a:cs typeface="Arial" panose="020B0604020202020204" pitchFamily="34" charset="0"/>
          </a:endParaRPr>
        </a:p>
      </dgm:t>
    </dgm:pt>
    <dgm:pt modelId="{4CA6C604-282D-1344-B38C-CFBCE0073494}">
      <dgm:prSet/>
      <dgm:spPr/>
      <dgm:t>
        <a:bodyPr/>
        <a:lstStyle/>
        <a:p>
          <a:pPr rtl="0"/>
          <a:r>
            <a:rPr lang="en-US" dirty="0">
              <a:latin typeface="Arial" panose="020B0604020202020204" pitchFamily="34" charset="0"/>
              <a:cs typeface="Arial" panose="020B0604020202020204" pitchFamily="34" charset="0"/>
            </a:rPr>
            <a:t>Open design</a:t>
          </a:r>
        </a:p>
      </dgm:t>
    </dgm:pt>
    <dgm:pt modelId="{24B11E8E-8C34-2446-99C8-EA8A4E787C25}" type="parTrans" cxnId="{DD60D886-6ED6-E640-9E1A-567A2512B7F7}">
      <dgm:prSet/>
      <dgm:spPr/>
      <dgm:t>
        <a:bodyPr/>
        <a:lstStyle/>
        <a:p>
          <a:endParaRPr lang="en-US">
            <a:latin typeface="Arial" panose="020B0604020202020204" pitchFamily="34" charset="0"/>
            <a:cs typeface="Arial" panose="020B0604020202020204" pitchFamily="34" charset="0"/>
          </a:endParaRPr>
        </a:p>
      </dgm:t>
    </dgm:pt>
    <dgm:pt modelId="{4CA76AE7-1E8F-8D4F-B12E-2D3E115A2B0F}" type="sibTrans" cxnId="{DD60D886-6ED6-E640-9E1A-567A2512B7F7}">
      <dgm:prSet/>
      <dgm:spPr/>
      <dgm:t>
        <a:bodyPr/>
        <a:lstStyle/>
        <a:p>
          <a:endParaRPr lang="en-US">
            <a:latin typeface="Arial" panose="020B0604020202020204" pitchFamily="34" charset="0"/>
            <a:cs typeface="Arial" panose="020B0604020202020204" pitchFamily="34" charset="0"/>
          </a:endParaRPr>
        </a:p>
      </dgm:t>
    </dgm:pt>
    <dgm:pt modelId="{08CD168A-C0F8-8949-8DC7-46CF45D67DE9}">
      <dgm:prSet/>
      <dgm:spPr/>
      <dgm:t>
        <a:bodyPr/>
        <a:lstStyle/>
        <a:p>
          <a:pPr rtl="0"/>
          <a:r>
            <a:rPr lang="en-US" dirty="0">
              <a:latin typeface="Arial" panose="020B0604020202020204" pitchFamily="34" charset="0"/>
              <a:cs typeface="Arial" panose="020B0604020202020204" pitchFamily="34" charset="0"/>
            </a:rPr>
            <a:t>Separation of privilege</a:t>
          </a:r>
        </a:p>
      </dgm:t>
    </dgm:pt>
    <dgm:pt modelId="{4548DE09-9190-364E-ABB7-BC99D61D726E}" type="parTrans" cxnId="{AC38D258-CDFF-254A-88D9-18C87C679859}">
      <dgm:prSet/>
      <dgm:spPr/>
      <dgm:t>
        <a:bodyPr/>
        <a:lstStyle/>
        <a:p>
          <a:endParaRPr lang="en-US">
            <a:latin typeface="Arial" panose="020B0604020202020204" pitchFamily="34" charset="0"/>
            <a:cs typeface="Arial" panose="020B0604020202020204" pitchFamily="34" charset="0"/>
          </a:endParaRPr>
        </a:p>
      </dgm:t>
    </dgm:pt>
    <dgm:pt modelId="{5E5C19E1-63AE-6440-83FA-80083C77A908}" type="sibTrans" cxnId="{AC38D258-CDFF-254A-88D9-18C87C679859}">
      <dgm:prSet/>
      <dgm:spPr/>
      <dgm:t>
        <a:bodyPr/>
        <a:lstStyle/>
        <a:p>
          <a:endParaRPr lang="en-US">
            <a:latin typeface="Arial" panose="020B0604020202020204" pitchFamily="34" charset="0"/>
            <a:cs typeface="Arial" panose="020B0604020202020204" pitchFamily="34" charset="0"/>
          </a:endParaRPr>
        </a:p>
      </dgm:t>
    </dgm:pt>
    <dgm:pt modelId="{E567E81F-14C7-814B-B26D-941B1D656AAC}">
      <dgm:prSet/>
      <dgm:spPr/>
      <dgm:t>
        <a:bodyPr/>
        <a:lstStyle/>
        <a:p>
          <a:pPr rtl="0"/>
          <a:r>
            <a:rPr lang="en-US" dirty="0">
              <a:latin typeface="Arial" panose="020B0604020202020204" pitchFamily="34" charset="0"/>
              <a:cs typeface="Arial" panose="020B0604020202020204" pitchFamily="34" charset="0"/>
            </a:rPr>
            <a:t>Least privilege</a:t>
          </a:r>
        </a:p>
      </dgm:t>
    </dgm:pt>
    <dgm:pt modelId="{9211E4CB-3D5E-A542-B8F7-95472A846D91}" type="parTrans" cxnId="{6946F5CD-D941-E847-A70A-7D0E47603300}">
      <dgm:prSet/>
      <dgm:spPr/>
      <dgm:t>
        <a:bodyPr/>
        <a:lstStyle/>
        <a:p>
          <a:endParaRPr lang="en-US">
            <a:latin typeface="Arial" panose="020B0604020202020204" pitchFamily="34" charset="0"/>
            <a:cs typeface="Arial" panose="020B0604020202020204" pitchFamily="34" charset="0"/>
          </a:endParaRPr>
        </a:p>
      </dgm:t>
    </dgm:pt>
    <dgm:pt modelId="{B0AF1F4C-3C3A-5544-97EE-D72F635696FF}" type="sibTrans" cxnId="{6946F5CD-D941-E847-A70A-7D0E47603300}">
      <dgm:prSet/>
      <dgm:spPr/>
      <dgm:t>
        <a:bodyPr/>
        <a:lstStyle/>
        <a:p>
          <a:endParaRPr lang="en-US">
            <a:latin typeface="Arial" panose="020B0604020202020204" pitchFamily="34" charset="0"/>
            <a:cs typeface="Arial" panose="020B0604020202020204" pitchFamily="34" charset="0"/>
          </a:endParaRPr>
        </a:p>
      </dgm:t>
    </dgm:pt>
    <dgm:pt modelId="{E096D36D-AD98-F845-A537-D72E9A9C9916}">
      <dgm:prSet/>
      <dgm:spPr/>
      <dgm:t>
        <a:bodyPr/>
        <a:lstStyle/>
        <a:p>
          <a:pPr rtl="0"/>
          <a:r>
            <a:rPr lang="en-US" dirty="0">
              <a:latin typeface="Arial" panose="020B0604020202020204" pitchFamily="34" charset="0"/>
              <a:cs typeface="Arial" panose="020B0604020202020204" pitchFamily="34" charset="0"/>
            </a:rPr>
            <a:t>Least common mechanism</a:t>
          </a:r>
        </a:p>
      </dgm:t>
    </dgm:pt>
    <dgm:pt modelId="{130B5AA2-3795-B943-AF55-5B4C5AEDB64E}" type="parTrans" cxnId="{C0E17A79-0477-D743-AE34-D689E355BE02}">
      <dgm:prSet/>
      <dgm:spPr/>
      <dgm:t>
        <a:bodyPr/>
        <a:lstStyle/>
        <a:p>
          <a:endParaRPr lang="en-US">
            <a:latin typeface="Arial" panose="020B0604020202020204" pitchFamily="34" charset="0"/>
            <a:cs typeface="Arial" panose="020B0604020202020204" pitchFamily="34" charset="0"/>
          </a:endParaRPr>
        </a:p>
      </dgm:t>
    </dgm:pt>
    <dgm:pt modelId="{08D19ED3-9C50-C644-85B7-C5F7B2F4BC3E}" type="sibTrans" cxnId="{C0E17A79-0477-D743-AE34-D689E355BE02}">
      <dgm:prSet/>
      <dgm:spPr/>
      <dgm:t>
        <a:bodyPr/>
        <a:lstStyle/>
        <a:p>
          <a:endParaRPr lang="en-US">
            <a:latin typeface="Arial" panose="020B0604020202020204" pitchFamily="34" charset="0"/>
            <a:cs typeface="Arial" panose="020B0604020202020204" pitchFamily="34" charset="0"/>
          </a:endParaRPr>
        </a:p>
      </dgm:t>
    </dgm:pt>
    <dgm:pt modelId="{62F226FD-328D-104F-882C-20434A601B96}">
      <dgm:prSet/>
      <dgm:spPr/>
      <dgm:t>
        <a:bodyPr/>
        <a:lstStyle/>
        <a:p>
          <a:pPr rtl="0"/>
          <a:r>
            <a:rPr lang="en-US" dirty="0">
              <a:latin typeface="Arial" panose="020B0604020202020204" pitchFamily="34" charset="0"/>
              <a:cs typeface="Arial" panose="020B0604020202020204" pitchFamily="34" charset="0"/>
            </a:rPr>
            <a:t>Psychological acceptability</a:t>
          </a:r>
        </a:p>
      </dgm:t>
    </dgm:pt>
    <dgm:pt modelId="{CE850696-1DE7-8948-BC47-DEE8B6096C41}" type="parTrans" cxnId="{4010ECDA-595A-FF40-B1D5-78F769B255BA}">
      <dgm:prSet/>
      <dgm:spPr/>
      <dgm:t>
        <a:bodyPr/>
        <a:lstStyle/>
        <a:p>
          <a:endParaRPr lang="en-US">
            <a:latin typeface="Arial" panose="020B0604020202020204" pitchFamily="34" charset="0"/>
            <a:cs typeface="Arial" panose="020B0604020202020204" pitchFamily="34" charset="0"/>
          </a:endParaRPr>
        </a:p>
      </dgm:t>
    </dgm:pt>
    <dgm:pt modelId="{D7155151-D173-1B42-8366-B5D905A6890C}" type="sibTrans" cxnId="{4010ECDA-595A-FF40-B1D5-78F769B255BA}">
      <dgm:prSet/>
      <dgm:spPr/>
      <dgm:t>
        <a:bodyPr/>
        <a:lstStyle/>
        <a:p>
          <a:endParaRPr lang="en-US">
            <a:latin typeface="Arial" panose="020B0604020202020204" pitchFamily="34" charset="0"/>
            <a:cs typeface="Arial" panose="020B0604020202020204" pitchFamily="34" charset="0"/>
          </a:endParaRPr>
        </a:p>
      </dgm:t>
    </dgm:pt>
    <dgm:pt modelId="{C29F8BDF-F95A-134C-B394-16C21D92D78D}">
      <dgm:prSet/>
      <dgm:spPr/>
      <dgm:t>
        <a:bodyPr/>
        <a:lstStyle/>
        <a:p>
          <a:pPr rtl="0"/>
          <a:r>
            <a:rPr lang="en-US" dirty="0">
              <a:latin typeface="Arial" panose="020B0604020202020204" pitchFamily="34" charset="0"/>
              <a:cs typeface="Arial" panose="020B0604020202020204" pitchFamily="34" charset="0"/>
            </a:rPr>
            <a:t>Isolation</a:t>
          </a:r>
        </a:p>
      </dgm:t>
    </dgm:pt>
    <dgm:pt modelId="{78FC66A3-CDB6-D54E-BA04-330A84832959}" type="parTrans" cxnId="{899F58F0-ABF9-6845-8573-5327AFAD9D27}">
      <dgm:prSet/>
      <dgm:spPr/>
      <dgm:t>
        <a:bodyPr/>
        <a:lstStyle/>
        <a:p>
          <a:endParaRPr lang="en-US">
            <a:latin typeface="Arial" panose="020B0604020202020204" pitchFamily="34" charset="0"/>
            <a:cs typeface="Arial" panose="020B0604020202020204" pitchFamily="34" charset="0"/>
          </a:endParaRPr>
        </a:p>
      </dgm:t>
    </dgm:pt>
    <dgm:pt modelId="{CD4468C9-9F52-BD45-9A59-128F3131B969}" type="sibTrans" cxnId="{899F58F0-ABF9-6845-8573-5327AFAD9D27}">
      <dgm:prSet/>
      <dgm:spPr/>
      <dgm:t>
        <a:bodyPr/>
        <a:lstStyle/>
        <a:p>
          <a:endParaRPr lang="en-US">
            <a:latin typeface="Arial" panose="020B0604020202020204" pitchFamily="34" charset="0"/>
            <a:cs typeface="Arial" panose="020B0604020202020204" pitchFamily="34" charset="0"/>
          </a:endParaRPr>
        </a:p>
      </dgm:t>
    </dgm:pt>
    <dgm:pt modelId="{D4320D30-4FE2-C249-84DB-8F8BFA9A1BD9}">
      <dgm:prSet/>
      <dgm:spPr/>
      <dgm:t>
        <a:bodyPr/>
        <a:lstStyle/>
        <a:p>
          <a:pPr rtl="0"/>
          <a:r>
            <a:rPr lang="en-US" dirty="0">
              <a:latin typeface="Arial" panose="020B0604020202020204" pitchFamily="34" charset="0"/>
              <a:cs typeface="Arial" panose="020B0604020202020204" pitchFamily="34" charset="0"/>
            </a:rPr>
            <a:t>Encapsulation</a:t>
          </a:r>
        </a:p>
      </dgm:t>
    </dgm:pt>
    <dgm:pt modelId="{78D17913-4DDB-2945-955C-00FCF4D15E87}" type="parTrans" cxnId="{0B0A47DA-7DC7-CD40-8FE8-1D70DE74F3BC}">
      <dgm:prSet/>
      <dgm:spPr/>
      <dgm:t>
        <a:bodyPr/>
        <a:lstStyle/>
        <a:p>
          <a:endParaRPr lang="en-US">
            <a:latin typeface="Arial" panose="020B0604020202020204" pitchFamily="34" charset="0"/>
            <a:cs typeface="Arial" panose="020B0604020202020204" pitchFamily="34" charset="0"/>
          </a:endParaRPr>
        </a:p>
      </dgm:t>
    </dgm:pt>
    <dgm:pt modelId="{C8CCA590-7D40-4E4A-89DB-9795285B4113}" type="sibTrans" cxnId="{0B0A47DA-7DC7-CD40-8FE8-1D70DE74F3BC}">
      <dgm:prSet/>
      <dgm:spPr/>
      <dgm:t>
        <a:bodyPr/>
        <a:lstStyle/>
        <a:p>
          <a:endParaRPr lang="en-US">
            <a:latin typeface="Arial" panose="020B0604020202020204" pitchFamily="34" charset="0"/>
            <a:cs typeface="Arial" panose="020B0604020202020204" pitchFamily="34" charset="0"/>
          </a:endParaRPr>
        </a:p>
      </dgm:t>
    </dgm:pt>
    <dgm:pt modelId="{13885327-A068-D148-94E8-318EBCB4FCDA}">
      <dgm:prSet/>
      <dgm:spPr/>
      <dgm:t>
        <a:bodyPr/>
        <a:lstStyle/>
        <a:p>
          <a:pPr rtl="0"/>
          <a:r>
            <a:rPr lang="en-US" dirty="0">
              <a:latin typeface="Arial" panose="020B0604020202020204" pitchFamily="34" charset="0"/>
              <a:cs typeface="Arial" panose="020B0604020202020204" pitchFamily="34" charset="0"/>
            </a:rPr>
            <a:t>Modularity</a:t>
          </a:r>
        </a:p>
      </dgm:t>
    </dgm:pt>
    <dgm:pt modelId="{AF9FC8F9-44C6-184B-A09C-6A888E043193}" type="parTrans" cxnId="{6A0E49EF-9AC9-044C-92D9-5033947F2361}">
      <dgm:prSet/>
      <dgm:spPr/>
      <dgm:t>
        <a:bodyPr/>
        <a:lstStyle/>
        <a:p>
          <a:endParaRPr lang="en-US">
            <a:latin typeface="Arial" panose="020B0604020202020204" pitchFamily="34" charset="0"/>
            <a:cs typeface="Arial" panose="020B0604020202020204" pitchFamily="34" charset="0"/>
          </a:endParaRPr>
        </a:p>
      </dgm:t>
    </dgm:pt>
    <dgm:pt modelId="{9CB3F203-E4CB-894F-9EAF-D99AC14E4DE1}" type="sibTrans" cxnId="{6A0E49EF-9AC9-044C-92D9-5033947F2361}">
      <dgm:prSet/>
      <dgm:spPr/>
      <dgm:t>
        <a:bodyPr/>
        <a:lstStyle/>
        <a:p>
          <a:endParaRPr lang="en-US">
            <a:latin typeface="Arial" panose="020B0604020202020204" pitchFamily="34" charset="0"/>
            <a:cs typeface="Arial" panose="020B0604020202020204" pitchFamily="34" charset="0"/>
          </a:endParaRPr>
        </a:p>
      </dgm:t>
    </dgm:pt>
    <dgm:pt modelId="{1D1798C6-686E-2F41-A11B-059C01E3378D}">
      <dgm:prSet/>
      <dgm:spPr/>
      <dgm:t>
        <a:bodyPr/>
        <a:lstStyle/>
        <a:p>
          <a:pPr rtl="0"/>
          <a:r>
            <a:rPr lang="en-US" dirty="0">
              <a:latin typeface="Arial" panose="020B0604020202020204" pitchFamily="34" charset="0"/>
              <a:cs typeface="Arial" panose="020B0604020202020204" pitchFamily="34" charset="0"/>
            </a:rPr>
            <a:t>Layering</a:t>
          </a:r>
        </a:p>
      </dgm:t>
    </dgm:pt>
    <dgm:pt modelId="{37169BED-DCEC-C44D-9503-08C31153DBBA}" type="parTrans" cxnId="{28149F58-367B-BE48-BE9F-2563216F3183}">
      <dgm:prSet/>
      <dgm:spPr/>
      <dgm:t>
        <a:bodyPr/>
        <a:lstStyle/>
        <a:p>
          <a:endParaRPr lang="en-US">
            <a:latin typeface="Arial" panose="020B0604020202020204" pitchFamily="34" charset="0"/>
            <a:cs typeface="Arial" panose="020B0604020202020204" pitchFamily="34" charset="0"/>
          </a:endParaRPr>
        </a:p>
      </dgm:t>
    </dgm:pt>
    <dgm:pt modelId="{7A0ABA1C-482F-7D48-8D2B-50C7BDD03E1F}" type="sibTrans" cxnId="{28149F58-367B-BE48-BE9F-2563216F3183}">
      <dgm:prSet/>
      <dgm:spPr/>
      <dgm:t>
        <a:bodyPr/>
        <a:lstStyle/>
        <a:p>
          <a:endParaRPr lang="en-US">
            <a:latin typeface="Arial" panose="020B0604020202020204" pitchFamily="34" charset="0"/>
            <a:cs typeface="Arial" panose="020B0604020202020204" pitchFamily="34" charset="0"/>
          </a:endParaRPr>
        </a:p>
      </dgm:t>
    </dgm:pt>
    <dgm:pt modelId="{5A3EAC2E-6D1D-A24A-854F-4D6F7DC3147D}">
      <dgm:prSet/>
      <dgm:spPr/>
      <dgm:t>
        <a:bodyPr/>
        <a:lstStyle/>
        <a:p>
          <a:pPr rtl="0"/>
          <a:r>
            <a:rPr lang="en-US" dirty="0">
              <a:latin typeface="Arial" panose="020B0604020202020204" pitchFamily="34" charset="0"/>
              <a:cs typeface="Arial" panose="020B0604020202020204" pitchFamily="34" charset="0"/>
            </a:rPr>
            <a:t>Least astonishment</a:t>
          </a:r>
        </a:p>
      </dgm:t>
    </dgm:pt>
    <dgm:pt modelId="{17B5ADC4-E5DD-F144-830E-818164355CC5}" type="parTrans" cxnId="{F6105177-E119-104E-B7AE-6B1A7ED04DE0}">
      <dgm:prSet/>
      <dgm:spPr/>
      <dgm:t>
        <a:bodyPr/>
        <a:lstStyle/>
        <a:p>
          <a:endParaRPr lang="en-US">
            <a:latin typeface="Arial" panose="020B0604020202020204" pitchFamily="34" charset="0"/>
            <a:cs typeface="Arial" panose="020B0604020202020204" pitchFamily="34" charset="0"/>
          </a:endParaRPr>
        </a:p>
      </dgm:t>
    </dgm:pt>
    <dgm:pt modelId="{91872233-225E-3C47-9AF8-A58AB197D25C}" type="sibTrans" cxnId="{F6105177-E119-104E-B7AE-6B1A7ED04DE0}">
      <dgm:prSet/>
      <dgm:spPr/>
      <dgm:t>
        <a:bodyPr/>
        <a:lstStyle/>
        <a:p>
          <a:endParaRPr lang="en-US">
            <a:latin typeface="Arial" panose="020B0604020202020204" pitchFamily="34" charset="0"/>
            <a:cs typeface="Arial" panose="020B0604020202020204" pitchFamily="34" charset="0"/>
          </a:endParaRPr>
        </a:p>
      </dgm:t>
    </dgm:pt>
    <dgm:pt modelId="{C8E2AC23-C7B3-C249-AD66-9F942D776EAB}" type="pres">
      <dgm:prSet presAssocID="{A46D6E17-B7BF-824C-BE29-4AD007472F5D}" presName="diagram" presStyleCnt="0">
        <dgm:presLayoutVars>
          <dgm:dir/>
          <dgm:resizeHandles val="exact"/>
        </dgm:presLayoutVars>
      </dgm:prSet>
      <dgm:spPr/>
    </dgm:pt>
    <dgm:pt modelId="{611726A8-9358-0A43-B76F-85F36DACEEE9}" type="pres">
      <dgm:prSet presAssocID="{D70BF98C-B50C-8643-A6AE-024963950E57}" presName="node" presStyleLbl="node1" presStyleIdx="0" presStyleCnt="13">
        <dgm:presLayoutVars>
          <dgm:bulletEnabled val="1"/>
        </dgm:presLayoutVars>
      </dgm:prSet>
      <dgm:spPr/>
    </dgm:pt>
    <dgm:pt modelId="{981C0EFF-F74A-2644-97DA-0495C84F7C98}" type="pres">
      <dgm:prSet presAssocID="{F16824DC-C98E-EF4A-907A-1DCD4F59A0C4}" presName="sibTrans" presStyleCnt="0"/>
      <dgm:spPr/>
    </dgm:pt>
    <dgm:pt modelId="{261B0E67-5798-3B48-AF5D-FF04DD1FC352}" type="pres">
      <dgm:prSet presAssocID="{1F16926E-2AD8-A549-A6D5-91BF2B4572FC}" presName="node" presStyleLbl="node1" presStyleIdx="1" presStyleCnt="13">
        <dgm:presLayoutVars>
          <dgm:bulletEnabled val="1"/>
        </dgm:presLayoutVars>
      </dgm:prSet>
      <dgm:spPr/>
    </dgm:pt>
    <dgm:pt modelId="{48E7AE40-0395-5043-A155-81CC05CD3312}" type="pres">
      <dgm:prSet presAssocID="{D3A76C85-B9CF-0942-9A89-6988700FFFDC}" presName="sibTrans" presStyleCnt="0"/>
      <dgm:spPr/>
    </dgm:pt>
    <dgm:pt modelId="{60F9DFD1-BC1F-7249-8C63-F30D0A764E7F}" type="pres">
      <dgm:prSet presAssocID="{DD20A86B-98BE-364D-937D-4435E8EC949D}" presName="node" presStyleLbl="node1" presStyleIdx="2" presStyleCnt="13">
        <dgm:presLayoutVars>
          <dgm:bulletEnabled val="1"/>
        </dgm:presLayoutVars>
      </dgm:prSet>
      <dgm:spPr/>
    </dgm:pt>
    <dgm:pt modelId="{B8262A66-83F5-0E41-853E-18D3ED8FB09E}" type="pres">
      <dgm:prSet presAssocID="{CD716090-B86A-8B41-ACA6-ED7CE391EEFC}" presName="sibTrans" presStyleCnt="0"/>
      <dgm:spPr/>
    </dgm:pt>
    <dgm:pt modelId="{8AB866F8-93B3-154E-8C5A-E2CEC0C96E62}" type="pres">
      <dgm:prSet presAssocID="{4CA6C604-282D-1344-B38C-CFBCE0073494}" presName="node" presStyleLbl="node1" presStyleIdx="3" presStyleCnt="13">
        <dgm:presLayoutVars>
          <dgm:bulletEnabled val="1"/>
        </dgm:presLayoutVars>
      </dgm:prSet>
      <dgm:spPr/>
    </dgm:pt>
    <dgm:pt modelId="{870DB162-7F2C-674B-A98A-9E95C1C0E170}" type="pres">
      <dgm:prSet presAssocID="{4CA76AE7-1E8F-8D4F-B12E-2D3E115A2B0F}" presName="sibTrans" presStyleCnt="0"/>
      <dgm:spPr/>
    </dgm:pt>
    <dgm:pt modelId="{AECCD729-44C3-8B48-8C82-1997BFB2D633}" type="pres">
      <dgm:prSet presAssocID="{08CD168A-C0F8-8949-8DC7-46CF45D67DE9}" presName="node" presStyleLbl="node1" presStyleIdx="4" presStyleCnt="13">
        <dgm:presLayoutVars>
          <dgm:bulletEnabled val="1"/>
        </dgm:presLayoutVars>
      </dgm:prSet>
      <dgm:spPr/>
    </dgm:pt>
    <dgm:pt modelId="{70E0C6EE-8545-6242-AD24-6323E5042AB9}" type="pres">
      <dgm:prSet presAssocID="{5E5C19E1-63AE-6440-83FA-80083C77A908}" presName="sibTrans" presStyleCnt="0"/>
      <dgm:spPr/>
    </dgm:pt>
    <dgm:pt modelId="{34FB9B6E-2E7E-9245-9EF2-80839558FCD6}" type="pres">
      <dgm:prSet presAssocID="{E567E81F-14C7-814B-B26D-941B1D656AAC}" presName="node" presStyleLbl="node1" presStyleIdx="5" presStyleCnt="13">
        <dgm:presLayoutVars>
          <dgm:bulletEnabled val="1"/>
        </dgm:presLayoutVars>
      </dgm:prSet>
      <dgm:spPr/>
    </dgm:pt>
    <dgm:pt modelId="{51DC2897-DF0E-1A4B-9515-E652658A5D3F}" type="pres">
      <dgm:prSet presAssocID="{B0AF1F4C-3C3A-5544-97EE-D72F635696FF}" presName="sibTrans" presStyleCnt="0"/>
      <dgm:spPr/>
    </dgm:pt>
    <dgm:pt modelId="{52F98AC9-0F89-2D48-8798-491414A693F6}" type="pres">
      <dgm:prSet presAssocID="{E096D36D-AD98-F845-A537-D72E9A9C9916}" presName="node" presStyleLbl="node1" presStyleIdx="6" presStyleCnt="13">
        <dgm:presLayoutVars>
          <dgm:bulletEnabled val="1"/>
        </dgm:presLayoutVars>
      </dgm:prSet>
      <dgm:spPr/>
    </dgm:pt>
    <dgm:pt modelId="{1632DD23-F776-F04D-A6CF-077EB73C65B9}" type="pres">
      <dgm:prSet presAssocID="{08D19ED3-9C50-C644-85B7-C5F7B2F4BC3E}" presName="sibTrans" presStyleCnt="0"/>
      <dgm:spPr/>
    </dgm:pt>
    <dgm:pt modelId="{E9792A33-4CAF-9044-A048-AEAEBD48F3B0}" type="pres">
      <dgm:prSet presAssocID="{62F226FD-328D-104F-882C-20434A601B96}" presName="node" presStyleLbl="node1" presStyleIdx="7" presStyleCnt="13">
        <dgm:presLayoutVars>
          <dgm:bulletEnabled val="1"/>
        </dgm:presLayoutVars>
      </dgm:prSet>
      <dgm:spPr/>
    </dgm:pt>
    <dgm:pt modelId="{99E131A6-36BB-5742-A795-B9243A361775}" type="pres">
      <dgm:prSet presAssocID="{D7155151-D173-1B42-8366-B5D905A6890C}" presName="sibTrans" presStyleCnt="0"/>
      <dgm:spPr/>
    </dgm:pt>
    <dgm:pt modelId="{7474431D-58B3-DF42-926D-B237B2FCDD16}" type="pres">
      <dgm:prSet presAssocID="{C29F8BDF-F95A-134C-B394-16C21D92D78D}" presName="node" presStyleLbl="node1" presStyleIdx="8" presStyleCnt="13">
        <dgm:presLayoutVars>
          <dgm:bulletEnabled val="1"/>
        </dgm:presLayoutVars>
      </dgm:prSet>
      <dgm:spPr/>
    </dgm:pt>
    <dgm:pt modelId="{0F51F76E-EE1E-CA43-B1C9-1740F411ADD2}" type="pres">
      <dgm:prSet presAssocID="{CD4468C9-9F52-BD45-9A59-128F3131B969}" presName="sibTrans" presStyleCnt="0"/>
      <dgm:spPr/>
    </dgm:pt>
    <dgm:pt modelId="{B1B04BD5-177B-994C-8DAA-F5E994C1AD6F}" type="pres">
      <dgm:prSet presAssocID="{D4320D30-4FE2-C249-84DB-8F8BFA9A1BD9}" presName="node" presStyleLbl="node1" presStyleIdx="9" presStyleCnt="13">
        <dgm:presLayoutVars>
          <dgm:bulletEnabled val="1"/>
        </dgm:presLayoutVars>
      </dgm:prSet>
      <dgm:spPr/>
    </dgm:pt>
    <dgm:pt modelId="{E799C151-E440-3F4C-AAC9-96A4BE732546}" type="pres">
      <dgm:prSet presAssocID="{C8CCA590-7D40-4E4A-89DB-9795285B4113}" presName="sibTrans" presStyleCnt="0"/>
      <dgm:spPr/>
    </dgm:pt>
    <dgm:pt modelId="{05F9D909-95AF-7842-B1A3-0A90F486004E}" type="pres">
      <dgm:prSet presAssocID="{13885327-A068-D148-94E8-318EBCB4FCDA}" presName="node" presStyleLbl="node1" presStyleIdx="10" presStyleCnt="13">
        <dgm:presLayoutVars>
          <dgm:bulletEnabled val="1"/>
        </dgm:presLayoutVars>
      </dgm:prSet>
      <dgm:spPr/>
    </dgm:pt>
    <dgm:pt modelId="{6A296589-6041-7A4E-B65E-75651202FDA0}" type="pres">
      <dgm:prSet presAssocID="{9CB3F203-E4CB-894F-9EAF-D99AC14E4DE1}" presName="sibTrans" presStyleCnt="0"/>
      <dgm:spPr/>
    </dgm:pt>
    <dgm:pt modelId="{A0B7849D-961F-264D-A5CE-7438B67D1122}" type="pres">
      <dgm:prSet presAssocID="{1D1798C6-686E-2F41-A11B-059C01E3378D}" presName="node" presStyleLbl="node1" presStyleIdx="11" presStyleCnt="13">
        <dgm:presLayoutVars>
          <dgm:bulletEnabled val="1"/>
        </dgm:presLayoutVars>
      </dgm:prSet>
      <dgm:spPr/>
    </dgm:pt>
    <dgm:pt modelId="{3D022356-A7B2-B041-9B9E-FEF3C9C99FFD}" type="pres">
      <dgm:prSet presAssocID="{7A0ABA1C-482F-7D48-8D2B-50C7BDD03E1F}" presName="sibTrans" presStyleCnt="0"/>
      <dgm:spPr/>
    </dgm:pt>
    <dgm:pt modelId="{37004563-4480-D546-AC4C-71146CE2D80C}" type="pres">
      <dgm:prSet presAssocID="{5A3EAC2E-6D1D-A24A-854F-4D6F7DC3147D}" presName="node" presStyleLbl="node1" presStyleIdx="12" presStyleCnt="13" custLinFactX="-64717" custLinFactNeighborX="-100000" custLinFactNeighborY="1961">
        <dgm:presLayoutVars>
          <dgm:bulletEnabled val="1"/>
        </dgm:presLayoutVars>
      </dgm:prSet>
      <dgm:spPr/>
    </dgm:pt>
  </dgm:ptLst>
  <dgm:cxnLst>
    <dgm:cxn modelId="{DEC3EC25-B918-BF46-8EF2-F4A3D6008FD0}" type="presOf" srcId="{1D1798C6-686E-2F41-A11B-059C01E3378D}" destId="{A0B7849D-961F-264D-A5CE-7438B67D1122}" srcOrd="0" destOrd="0" presId="urn:microsoft.com/office/officeart/2005/8/layout/default#4"/>
    <dgm:cxn modelId="{52EAFE25-ED47-5B4E-BE41-6DA356534C6E}" type="presOf" srcId="{DD20A86B-98BE-364D-937D-4435E8EC949D}" destId="{60F9DFD1-BC1F-7249-8C63-F30D0A764E7F}" srcOrd="0" destOrd="0" presId="urn:microsoft.com/office/officeart/2005/8/layout/default#4"/>
    <dgm:cxn modelId="{A0CC2A33-2C50-F146-BDDB-2B0C1DB28172}" type="presOf" srcId="{13885327-A068-D148-94E8-318EBCB4FCDA}" destId="{05F9D909-95AF-7842-B1A3-0A90F486004E}" srcOrd="0" destOrd="0" presId="urn:microsoft.com/office/officeart/2005/8/layout/default#4"/>
    <dgm:cxn modelId="{071EEA43-F1B2-2843-A3DC-2604B6BAB479}" srcId="{A46D6E17-B7BF-824C-BE29-4AD007472F5D}" destId="{D70BF98C-B50C-8643-A6AE-024963950E57}" srcOrd="0" destOrd="0" parTransId="{B7127C50-F331-184E-835D-72F891EDEF0F}" sibTransId="{F16824DC-C98E-EF4A-907A-1DCD4F59A0C4}"/>
    <dgm:cxn modelId="{6C5D004A-C03D-1544-9908-320589761992}" type="presOf" srcId="{D4320D30-4FE2-C249-84DB-8F8BFA9A1BD9}" destId="{B1B04BD5-177B-994C-8DAA-F5E994C1AD6F}" srcOrd="0" destOrd="0" presId="urn:microsoft.com/office/officeart/2005/8/layout/default#4"/>
    <dgm:cxn modelId="{91FF084E-A0C4-2F46-B797-2251593E0381}" type="presOf" srcId="{E096D36D-AD98-F845-A537-D72E9A9C9916}" destId="{52F98AC9-0F89-2D48-8798-491414A693F6}" srcOrd="0" destOrd="0" presId="urn:microsoft.com/office/officeart/2005/8/layout/default#4"/>
    <dgm:cxn modelId="{F349B04F-52CC-4B4C-96D6-D778F092D509}" type="presOf" srcId="{62F226FD-328D-104F-882C-20434A601B96}" destId="{E9792A33-4CAF-9044-A048-AEAEBD48F3B0}" srcOrd="0" destOrd="0" presId="urn:microsoft.com/office/officeart/2005/8/layout/default#4"/>
    <dgm:cxn modelId="{F6105177-E119-104E-B7AE-6B1A7ED04DE0}" srcId="{A46D6E17-B7BF-824C-BE29-4AD007472F5D}" destId="{5A3EAC2E-6D1D-A24A-854F-4D6F7DC3147D}" srcOrd="12" destOrd="0" parTransId="{17B5ADC4-E5DD-F144-830E-818164355CC5}" sibTransId="{91872233-225E-3C47-9AF8-A58AB197D25C}"/>
    <dgm:cxn modelId="{28149F58-367B-BE48-BE9F-2563216F3183}" srcId="{A46D6E17-B7BF-824C-BE29-4AD007472F5D}" destId="{1D1798C6-686E-2F41-A11B-059C01E3378D}" srcOrd="11" destOrd="0" parTransId="{37169BED-DCEC-C44D-9503-08C31153DBBA}" sibTransId="{7A0ABA1C-482F-7D48-8D2B-50C7BDD03E1F}"/>
    <dgm:cxn modelId="{AC38D258-CDFF-254A-88D9-18C87C679859}" srcId="{A46D6E17-B7BF-824C-BE29-4AD007472F5D}" destId="{08CD168A-C0F8-8949-8DC7-46CF45D67DE9}" srcOrd="4" destOrd="0" parTransId="{4548DE09-9190-364E-ABB7-BC99D61D726E}" sibTransId="{5E5C19E1-63AE-6440-83FA-80083C77A908}"/>
    <dgm:cxn modelId="{C0E17A79-0477-D743-AE34-D689E355BE02}" srcId="{A46D6E17-B7BF-824C-BE29-4AD007472F5D}" destId="{E096D36D-AD98-F845-A537-D72E9A9C9916}" srcOrd="6" destOrd="0" parTransId="{130B5AA2-3795-B943-AF55-5B4C5AEDB64E}" sibTransId="{08D19ED3-9C50-C644-85B7-C5F7B2F4BC3E}"/>
    <dgm:cxn modelId="{B63ADE83-BEDC-FD4A-9F4E-E0244415F892}" type="presOf" srcId="{4CA6C604-282D-1344-B38C-CFBCE0073494}" destId="{8AB866F8-93B3-154E-8C5A-E2CEC0C96E62}" srcOrd="0" destOrd="0" presId="urn:microsoft.com/office/officeart/2005/8/layout/default#4"/>
    <dgm:cxn modelId="{773E4086-224D-AF41-9E76-E801CA283E94}" srcId="{A46D6E17-B7BF-824C-BE29-4AD007472F5D}" destId="{1F16926E-2AD8-A549-A6D5-91BF2B4572FC}" srcOrd="1" destOrd="0" parTransId="{51FAF59D-A444-4743-95BB-43B6DFCA9FB0}" sibTransId="{D3A76C85-B9CF-0942-9A89-6988700FFFDC}"/>
    <dgm:cxn modelId="{DD60D886-6ED6-E640-9E1A-567A2512B7F7}" srcId="{A46D6E17-B7BF-824C-BE29-4AD007472F5D}" destId="{4CA6C604-282D-1344-B38C-CFBCE0073494}" srcOrd="3" destOrd="0" parTransId="{24B11E8E-8C34-2446-99C8-EA8A4E787C25}" sibTransId="{4CA76AE7-1E8F-8D4F-B12E-2D3E115A2B0F}"/>
    <dgm:cxn modelId="{4A03EC88-F1F4-0A4B-BB5F-DA5DE3771C15}" type="presOf" srcId="{E567E81F-14C7-814B-B26D-941B1D656AAC}" destId="{34FB9B6E-2E7E-9245-9EF2-80839558FCD6}" srcOrd="0" destOrd="0" presId="urn:microsoft.com/office/officeart/2005/8/layout/default#4"/>
    <dgm:cxn modelId="{25C307A2-BF20-4947-A4D7-536E3759A702}" type="presOf" srcId="{A46D6E17-B7BF-824C-BE29-4AD007472F5D}" destId="{C8E2AC23-C7B3-C249-AD66-9F942D776EAB}" srcOrd="0" destOrd="0" presId="urn:microsoft.com/office/officeart/2005/8/layout/default#4"/>
    <dgm:cxn modelId="{D57BEAB8-C184-4E47-9F18-6A1BA731CCAB}" type="presOf" srcId="{08CD168A-C0F8-8949-8DC7-46CF45D67DE9}" destId="{AECCD729-44C3-8B48-8C82-1997BFB2D633}" srcOrd="0" destOrd="0" presId="urn:microsoft.com/office/officeart/2005/8/layout/default#4"/>
    <dgm:cxn modelId="{488BEEC8-B2D5-C147-ADFB-DCD13B06B904}" type="presOf" srcId="{1F16926E-2AD8-A549-A6D5-91BF2B4572FC}" destId="{261B0E67-5798-3B48-AF5D-FF04DD1FC352}" srcOrd="0" destOrd="0" presId="urn:microsoft.com/office/officeart/2005/8/layout/default#4"/>
    <dgm:cxn modelId="{6946F5CD-D941-E847-A70A-7D0E47603300}" srcId="{A46D6E17-B7BF-824C-BE29-4AD007472F5D}" destId="{E567E81F-14C7-814B-B26D-941B1D656AAC}" srcOrd="5" destOrd="0" parTransId="{9211E4CB-3D5E-A542-B8F7-95472A846D91}" sibTransId="{B0AF1F4C-3C3A-5544-97EE-D72F635696FF}"/>
    <dgm:cxn modelId="{CBF39CD6-1AF2-A74F-915F-2E004DF2527E}" type="presOf" srcId="{D70BF98C-B50C-8643-A6AE-024963950E57}" destId="{611726A8-9358-0A43-B76F-85F36DACEEE9}" srcOrd="0" destOrd="0" presId="urn:microsoft.com/office/officeart/2005/8/layout/default#4"/>
    <dgm:cxn modelId="{0B0A47DA-7DC7-CD40-8FE8-1D70DE74F3BC}" srcId="{A46D6E17-B7BF-824C-BE29-4AD007472F5D}" destId="{D4320D30-4FE2-C249-84DB-8F8BFA9A1BD9}" srcOrd="9" destOrd="0" parTransId="{78D17913-4DDB-2945-955C-00FCF4D15E87}" sibTransId="{C8CCA590-7D40-4E4A-89DB-9795285B4113}"/>
    <dgm:cxn modelId="{4010ECDA-595A-FF40-B1D5-78F769B255BA}" srcId="{A46D6E17-B7BF-824C-BE29-4AD007472F5D}" destId="{62F226FD-328D-104F-882C-20434A601B96}" srcOrd="7" destOrd="0" parTransId="{CE850696-1DE7-8948-BC47-DEE8B6096C41}" sibTransId="{D7155151-D173-1B42-8366-B5D905A6890C}"/>
    <dgm:cxn modelId="{940EF8DD-3B3E-5F4F-934D-1C3EE71780BF}" type="presOf" srcId="{5A3EAC2E-6D1D-A24A-854F-4D6F7DC3147D}" destId="{37004563-4480-D546-AC4C-71146CE2D80C}" srcOrd="0" destOrd="0" presId="urn:microsoft.com/office/officeart/2005/8/layout/default#4"/>
    <dgm:cxn modelId="{AB5BE5EB-27E3-BD40-B5D5-42A1F81FE672}" srcId="{A46D6E17-B7BF-824C-BE29-4AD007472F5D}" destId="{DD20A86B-98BE-364D-937D-4435E8EC949D}" srcOrd="2" destOrd="0" parTransId="{72AF8F47-894A-3B4C-B1FE-F23743C333FE}" sibTransId="{CD716090-B86A-8B41-ACA6-ED7CE391EEFC}"/>
    <dgm:cxn modelId="{6A0E49EF-9AC9-044C-92D9-5033947F2361}" srcId="{A46D6E17-B7BF-824C-BE29-4AD007472F5D}" destId="{13885327-A068-D148-94E8-318EBCB4FCDA}" srcOrd="10" destOrd="0" parTransId="{AF9FC8F9-44C6-184B-A09C-6A888E043193}" sibTransId="{9CB3F203-E4CB-894F-9EAF-D99AC14E4DE1}"/>
    <dgm:cxn modelId="{899F58F0-ABF9-6845-8573-5327AFAD9D27}" srcId="{A46D6E17-B7BF-824C-BE29-4AD007472F5D}" destId="{C29F8BDF-F95A-134C-B394-16C21D92D78D}" srcOrd="8" destOrd="0" parTransId="{78FC66A3-CDB6-D54E-BA04-330A84832959}" sibTransId="{CD4468C9-9F52-BD45-9A59-128F3131B969}"/>
    <dgm:cxn modelId="{D16AB7F1-23E0-104C-88B6-47BAB3642626}" type="presOf" srcId="{C29F8BDF-F95A-134C-B394-16C21D92D78D}" destId="{7474431D-58B3-DF42-926D-B237B2FCDD16}" srcOrd="0" destOrd="0" presId="urn:microsoft.com/office/officeart/2005/8/layout/default#4"/>
    <dgm:cxn modelId="{652BEB38-7421-0441-8F76-DDF6A4E17026}" type="presParOf" srcId="{C8E2AC23-C7B3-C249-AD66-9F942D776EAB}" destId="{611726A8-9358-0A43-B76F-85F36DACEEE9}" srcOrd="0" destOrd="0" presId="urn:microsoft.com/office/officeart/2005/8/layout/default#4"/>
    <dgm:cxn modelId="{CF516B8B-9448-CA44-9988-CB32423C72AA}" type="presParOf" srcId="{C8E2AC23-C7B3-C249-AD66-9F942D776EAB}" destId="{981C0EFF-F74A-2644-97DA-0495C84F7C98}" srcOrd="1" destOrd="0" presId="urn:microsoft.com/office/officeart/2005/8/layout/default#4"/>
    <dgm:cxn modelId="{02F0C505-0A88-5C4A-95A4-498C5806BFFF}" type="presParOf" srcId="{C8E2AC23-C7B3-C249-AD66-9F942D776EAB}" destId="{261B0E67-5798-3B48-AF5D-FF04DD1FC352}" srcOrd="2" destOrd="0" presId="urn:microsoft.com/office/officeart/2005/8/layout/default#4"/>
    <dgm:cxn modelId="{97CDC359-E694-194D-B13A-330F10286DFA}" type="presParOf" srcId="{C8E2AC23-C7B3-C249-AD66-9F942D776EAB}" destId="{48E7AE40-0395-5043-A155-81CC05CD3312}" srcOrd="3" destOrd="0" presId="urn:microsoft.com/office/officeart/2005/8/layout/default#4"/>
    <dgm:cxn modelId="{84E063C9-CB3F-CC4A-82FE-592C48D28A2F}" type="presParOf" srcId="{C8E2AC23-C7B3-C249-AD66-9F942D776EAB}" destId="{60F9DFD1-BC1F-7249-8C63-F30D0A764E7F}" srcOrd="4" destOrd="0" presId="urn:microsoft.com/office/officeart/2005/8/layout/default#4"/>
    <dgm:cxn modelId="{494FBD6C-0439-3F4A-B661-F067ED964AAB}" type="presParOf" srcId="{C8E2AC23-C7B3-C249-AD66-9F942D776EAB}" destId="{B8262A66-83F5-0E41-853E-18D3ED8FB09E}" srcOrd="5" destOrd="0" presId="urn:microsoft.com/office/officeart/2005/8/layout/default#4"/>
    <dgm:cxn modelId="{A3884157-1AA0-D149-A00F-66175C4DA92F}" type="presParOf" srcId="{C8E2AC23-C7B3-C249-AD66-9F942D776EAB}" destId="{8AB866F8-93B3-154E-8C5A-E2CEC0C96E62}" srcOrd="6" destOrd="0" presId="urn:microsoft.com/office/officeart/2005/8/layout/default#4"/>
    <dgm:cxn modelId="{39AC4ECE-9C5F-B249-8149-1D2AEE0BA5D6}" type="presParOf" srcId="{C8E2AC23-C7B3-C249-AD66-9F942D776EAB}" destId="{870DB162-7F2C-674B-A98A-9E95C1C0E170}" srcOrd="7" destOrd="0" presId="urn:microsoft.com/office/officeart/2005/8/layout/default#4"/>
    <dgm:cxn modelId="{2B9CB8B5-535C-4C46-B21B-740070D85481}" type="presParOf" srcId="{C8E2AC23-C7B3-C249-AD66-9F942D776EAB}" destId="{AECCD729-44C3-8B48-8C82-1997BFB2D633}" srcOrd="8" destOrd="0" presId="urn:microsoft.com/office/officeart/2005/8/layout/default#4"/>
    <dgm:cxn modelId="{B0C6BB41-4306-9346-8D09-18284B33D96B}" type="presParOf" srcId="{C8E2AC23-C7B3-C249-AD66-9F942D776EAB}" destId="{70E0C6EE-8545-6242-AD24-6323E5042AB9}" srcOrd="9" destOrd="0" presId="urn:microsoft.com/office/officeart/2005/8/layout/default#4"/>
    <dgm:cxn modelId="{2135A1C9-ECB6-AF49-8028-FA7D82B67495}" type="presParOf" srcId="{C8E2AC23-C7B3-C249-AD66-9F942D776EAB}" destId="{34FB9B6E-2E7E-9245-9EF2-80839558FCD6}" srcOrd="10" destOrd="0" presId="urn:microsoft.com/office/officeart/2005/8/layout/default#4"/>
    <dgm:cxn modelId="{3C8D6392-9FBD-5549-B835-EA1270EBBFAB}" type="presParOf" srcId="{C8E2AC23-C7B3-C249-AD66-9F942D776EAB}" destId="{51DC2897-DF0E-1A4B-9515-E652658A5D3F}" srcOrd="11" destOrd="0" presId="urn:microsoft.com/office/officeart/2005/8/layout/default#4"/>
    <dgm:cxn modelId="{41C23CDF-E1CE-FE46-ADAF-4C88ED4A0146}" type="presParOf" srcId="{C8E2AC23-C7B3-C249-AD66-9F942D776EAB}" destId="{52F98AC9-0F89-2D48-8798-491414A693F6}" srcOrd="12" destOrd="0" presId="urn:microsoft.com/office/officeart/2005/8/layout/default#4"/>
    <dgm:cxn modelId="{D0E69E9C-3EFF-6046-8616-BB6AAA9DA19D}" type="presParOf" srcId="{C8E2AC23-C7B3-C249-AD66-9F942D776EAB}" destId="{1632DD23-F776-F04D-A6CF-077EB73C65B9}" srcOrd="13" destOrd="0" presId="urn:microsoft.com/office/officeart/2005/8/layout/default#4"/>
    <dgm:cxn modelId="{8135C11D-1928-3944-91F6-2DD870334370}" type="presParOf" srcId="{C8E2AC23-C7B3-C249-AD66-9F942D776EAB}" destId="{E9792A33-4CAF-9044-A048-AEAEBD48F3B0}" srcOrd="14" destOrd="0" presId="urn:microsoft.com/office/officeart/2005/8/layout/default#4"/>
    <dgm:cxn modelId="{26476660-3948-164F-83E7-BCF96E9EAC94}" type="presParOf" srcId="{C8E2AC23-C7B3-C249-AD66-9F942D776EAB}" destId="{99E131A6-36BB-5742-A795-B9243A361775}" srcOrd="15" destOrd="0" presId="urn:microsoft.com/office/officeart/2005/8/layout/default#4"/>
    <dgm:cxn modelId="{257F2FCD-924F-AB47-8938-78CD2CBF3D04}" type="presParOf" srcId="{C8E2AC23-C7B3-C249-AD66-9F942D776EAB}" destId="{7474431D-58B3-DF42-926D-B237B2FCDD16}" srcOrd="16" destOrd="0" presId="urn:microsoft.com/office/officeart/2005/8/layout/default#4"/>
    <dgm:cxn modelId="{D3E6BD5E-A79B-424A-9240-397D405A9B38}" type="presParOf" srcId="{C8E2AC23-C7B3-C249-AD66-9F942D776EAB}" destId="{0F51F76E-EE1E-CA43-B1C9-1740F411ADD2}" srcOrd="17" destOrd="0" presId="urn:microsoft.com/office/officeart/2005/8/layout/default#4"/>
    <dgm:cxn modelId="{348E4FDF-7B58-D440-BBBC-8EB96DDFB5B0}" type="presParOf" srcId="{C8E2AC23-C7B3-C249-AD66-9F942D776EAB}" destId="{B1B04BD5-177B-994C-8DAA-F5E994C1AD6F}" srcOrd="18" destOrd="0" presId="urn:microsoft.com/office/officeart/2005/8/layout/default#4"/>
    <dgm:cxn modelId="{4CAA7CB7-25C6-0C49-A35A-EB3C5F3D6B35}" type="presParOf" srcId="{C8E2AC23-C7B3-C249-AD66-9F942D776EAB}" destId="{E799C151-E440-3F4C-AAC9-96A4BE732546}" srcOrd="19" destOrd="0" presId="urn:microsoft.com/office/officeart/2005/8/layout/default#4"/>
    <dgm:cxn modelId="{69E915E5-A819-1442-932E-DEE96508126A}" type="presParOf" srcId="{C8E2AC23-C7B3-C249-AD66-9F942D776EAB}" destId="{05F9D909-95AF-7842-B1A3-0A90F486004E}" srcOrd="20" destOrd="0" presId="urn:microsoft.com/office/officeart/2005/8/layout/default#4"/>
    <dgm:cxn modelId="{A769D966-D910-7844-BA3A-C436BB47C53C}" type="presParOf" srcId="{C8E2AC23-C7B3-C249-AD66-9F942D776EAB}" destId="{6A296589-6041-7A4E-B65E-75651202FDA0}" srcOrd="21" destOrd="0" presId="urn:microsoft.com/office/officeart/2005/8/layout/default#4"/>
    <dgm:cxn modelId="{E0CF6AE3-C70D-9C41-BCC7-052FBBABEE02}" type="presParOf" srcId="{C8E2AC23-C7B3-C249-AD66-9F942D776EAB}" destId="{A0B7849D-961F-264D-A5CE-7438B67D1122}" srcOrd="22" destOrd="0" presId="urn:microsoft.com/office/officeart/2005/8/layout/default#4"/>
    <dgm:cxn modelId="{8C571DBE-5794-2048-8AF3-DB73FD4BCA0D}" type="presParOf" srcId="{C8E2AC23-C7B3-C249-AD66-9F942D776EAB}" destId="{3D022356-A7B2-B041-9B9E-FEF3C9C99FFD}" srcOrd="23" destOrd="0" presId="urn:microsoft.com/office/officeart/2005/8/layout/default#4"/>
    <dgm:cxn modelId="{C21CE72B-84B9-4F4D-BFEA-A3E1E0E2D0AB}" type="presParOf" srcId="{C8E2AC23-C7B3-C249-AD66-9F942D776EAB}" destId="{37004563-4480-D546-AC4C-71146CE2D80C}" srcOrd="24" destOrd="0" presId="urn:microsoft.com/office/officeart/2005/8/layout/defaul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9689993-A608-0F4A-B609-2A25CAA6B076}" type="doc">
      <dgm:prSet loTypeId="urn:microsoft.com/office/officeart/2005/8/layout/default" loCatId="" qsTypeId="urn:microsoft.com/office/officeart/2005/8/quickstyle/simple4" qsCatId="simple" csTypeId="urn:microsoft.com/office/officeart/2005/8/colors/accent1_2" csCatId="accent1" phldr="1"/>
      <dgm:spPr/>
      <dgm:t>
        <a:bodyPr/>
        <a:lstStyle/>
        <a:p>
          <a:endParaRPr lang="en-US"/>
        </a:p>
      </dgm:t>
    </dgm:pt>
    <dgm:pt modelId="{B7D5CB31-52A7-2C42-9F1A-684D27BD374A}">
      <dgm:prSet custT="1"/>
      <dgm:spPr>
        <a:solidFill>
          <a:schemeClr val="accent3">
            <a:lumMod val="75000"/>
          </a:schemeClr>
        </a:solidFill>
      </dgm:spPr>
      <dgm:t>
        <a:bodyPr/>
        <a:lstStyle/>
        <a:p>
          <a:pPr rtl="0"/>
          <a:r>
            <a:rPr lang="en-US" sz="2000" b="1" dirty="0">
              <a:solidFill>
                <a:schemeClr val="bg1"/>
              </a:solidFill>
              <a:latin typeface="Arial" panose="020B0604020202020204" pitchFamily="34" charset="0"/>
              <a:cs typeface="Arial" panose="020B0604020202020204" pitchFamily="34" charset="0"/>
            </a:rPr>
            <a:t>Target acquisition and information gathering</a:t>
          </a:r>
        </a:p>
      </dgm:t>
    </dgm:pt>
    <dgm:pt modelId="{454CFE5B-544A-2442-B675-35F2A6D4E406}" type="parTrans" cxnId="{6C439F48-2CBE-E74B-9966-ED6E0EB5E021}">
      <dgm:prSet/>
      <dgm:spPr/>
      <dgm:t>
        <a:bodyPr/>
        <a:lstStyle/>
        <a:p>
          <a:endParaRPr lang="en-US" sz="2000">
            <a:latin typeface="Arial" panose="020B0604020202020204" pitchFamily="34" charset="0"/>
            <a:cs typeface="Arial" panose="020B0604020202020204" pitchFamily="34" charset="0"/>
          </a:endParaRPr>
        </a:p>
      </dgm:t>
    </dgm:pt>
    <dgm:pt modelId="{D260C042-4221-AE4E-B84F-484A5D93934D}" type="sibTrans" cxnId="{6C439F48-2CBE-E74B-9966-ED6E0EB5E021}">
      <dgm:prSet/>
      <dgm:spPr/>
      <dgm:t>
        <a:bodyPr/>
        <a:lstStyle/>
        <a:p>
          <a:endParaRPr lang="en-US" sz="2000">
            <a:latin typeface="Arial" panose="020B0604020202020204" pitchFamily="34" charset="0"/>
            <a:cs typeface="Arial" panose="020B0604020202020204" pitchFamily="34" charset="0"/>
          </a:endParaRPr>
        </a:p>
      </dgm:t>
    </dgm:pt>
    <dgm:pt modelId="{BE967D10-76BB-244F-8366-2B2F2CB8CAA7}">
      <dgm:prSet custT="1"/>
      <dgm:spPr/>
      <dgm:t>
        <a:bodyPr/>
        <a:lstStyle/>
        <a:p>
          <a:pPr rtl="0"/>
          <a:r>
            <a:rPr lang="en-US" sz="2000" b="1" dirty="0">
              <a:solidFill>
                <a:schemeClr val="bg1"/>
              </a:solidFill>
              <a:latin typeface="Arial" panose="020B0604020202020204" pitchFamily="34" charset="0"/>
              <a:cs typeface="Arial" panose="020B0604020202020204" pitchFamily="34" charset="0"/>
            </a:rPr>
            <a:t>Initial access</a:t>
          </a:r>
        </a:p>
      </dgm:t>
    </dgm:pt>
    <dgm:pt modelId="{F86DA9D4-48CB-BB41-818D-68AFDFBD6BCC}" type="parTrans" cxnId="{4430D97D-BCC5-9941-A273-63253BF79EB2}">
      <dgm:prSet/>
      <dgm:spPr/>
      <dgm:t>
        <a:bodyPr/>
        <a:lstStyle/>
        <a:p>
          <a:endParaRPr lang="en-US" sz="2000">
            <a:latin typeface="Arial" panose="020B0604020202020204" pitchFamily="34" charset="0"/>
            <a:cs typeface="Arial" panose="020B0604020202020204" pitchFamily="34" charset="0"/>
          </a:endParaRPr>
        </a:p>
      </dgm:t>
    </dgm:pt>
    <dgm:pt modelId="{095A873D-16E5-B742-9604-F33541A95589}" type="sibTrans" cxnId="{4430D97D-BCC5-9941-A273-63253BF79EB2}">
      <dgm:prSet/>
      <dgm:spPr/>
      <dgm:t>
        <a:bodyPr/>
        <a:lstStyle/>
        <a:p>
          <a:endParaRPr lang="en-US" sz="2000">
            <a:latin typeface="Arial" panose="020B0604020202020204" pitchFamily="34" charset="0"/>
            <a:cs typeface="Arial" panose="020B0604020202020204" pitchFamily="34" charset="0"/>
          </a:endParaRPr>
        </a:p>
      </dgm:t>
    </dgm:pt>
    <dgm:pt modelId="{310E58A9-AC31-2345-9DA0-21BCB468ADB9}">
      <dgm:prSet custT="1"/>
      <dgm:spPr>
        <a:solidFill>
          <a:schemeClr val="accent5">
            <a:lumMod val="75000"/>
          </a:schemeClr>
        </a:solidFill>
      </dgm:spPr>
      <dgm:t>
        <a:bodyPr/>
        <a:lstStyle/>
        <a:p>
          <a:pPr rtl="0"/>
          <a:r>
            <a:rPr lang="en-US" sz="2000" b="1" dirty="0">
              <a:solidFill>
                <a:schemeClr val="bg1"/>
              </a:solidFill>
              <a:latin typeface="Arial" panose="020B0604020202020204" pitchFamily="34" charset="0"/>
              <a:cs typeface="Arial" panose="020B0604020202020204" pitchFamily="34" charset="0"/>
            </a:rPr>
            <a:t>Privilege escalation</a:t>
          </a:r>
        </a:p>
      </dgm:t>
    </dgm:pt>
    <dgm:pt modelId="{03E9110C-8BED-6D4A-8F43-88D8D24AB143}" type="parTrans" cxnId="{1C1CAF4F-6931-5943-978C-50DA4870C5C4}">
      <dgm:prSet/>
      <dgm:spPr/>
      <dgm:t>
        <a:bodyPr/>
        <a:lstStyle/>
        <a:p>
          <a:endParaRPr lang="en-US" sz="2000">
            <a:latin typeface="Arial" panose="020B0604020202020204" pitchFamily="34" charset="0"/>
            <a:cs typeface="Arial" panose="020B0604020202020204" pitchFamily="34" charset="0"/>
          </a:endParaRPr>
        </a:p>
      </dgm:t>
    </dgm:pt>
    <dgm:pt modelId="{713275A2-EF9B-C546-85BB-DD520F96A12D}" type="sibTrans" cxnId="{1C1CAF4F-6931-5943-978C-50DA4870C5C4}">
      <dgm:prSet/>
      <dgm:spPr/>
      <dgm:t>
        <a:bodyPr/>
        <a:lstStyle/>
        <a:p>
          <a:endParaRPr lang="en-US" sz="2000">
            <a:latin typeface="Arial" panose="020B0604020202020204" pitchFamily="34" charset="0"/>
            <a:cs typeface="Arial" panose="020B0604020202020204" pitchFamily="34" charset="0"/>
          </a:endParaRPr>
        </a:p>
      </dgm:t>
    </dgm:pt>
    <dgm:pt modelId="{0ABC1901-0F3C-9A44-B900-E447E627FD0A}">
      <dgm:prSet custT="1"/>
      <dgm:spPr>
        <a:solidFill>
          <a:schemeClr val="accent5">
            <a:lumMod val="75000"/>
          </a:schemeClr>
        </a:solidFill>
      </dgm:spPr>
      <dgm:t>
        <a:bodyPr/>
        <a:lstStyle/>
        <a:p>
          <a:pPr rtl="0"/>
          <a:r>
            <a:rPr lang="en-US" sz="2000" b="1" dirty="0">
              <a:solidFill>
                <a:schemeClr val="bg1"/>
              </a:solidFill>
              <a:latin typeface="Arial" panose="020B0604020202020204" pitchFamily="34" charset="0"/>
              <a:cs typeface="Arial" panose="020B0604020202020204" pitchFamily="34" charset="0"/>
            </a:rPr>
            <a:t>Information gathering or system exploit</a:t>
          </a:r>
        </a:p>
      </dgm:t>
    </dgm:pt>
    <dgm:pt modelId="{BC1D6A23-3960-B949-8286-BA3242B38BA1}" type="parTrans" cxnId="{5534D722-722A-9A48-A7A8-49760E75BD1A}">
      <dgm:prSet/>
      <dgm:spPr/>
      <dgm:t>
        <a:bodyPr/>
        <a:lstStyle/>
        <a:p>
          <a:endParaRPr lang="en-US" sz="2000">
            <a:latin typeface="Arial" panose="020B0604020202020204" pitchFamily="34" charset="0"/>
            <a:cs typeface="Arial" panose="020B0604020202020204" pitchFamily="34" charset="0"/>
          </a:endParaRPr>
        </a:p>
      </dgm:t>
    </dgm:pt>
    <dgm:pt modelId="{D65B1CB8-CAB6-4E4A-9351-DC2344934A3A}" type="sibTrans" cxnId="{5534D722-722A-9A48-A7A8-49760E75BD1A}">
      <dgm:prSet/>
      <dgm:spPr/>
      <dgm:t>
        <a:bodyPr/>
        <a:lstStyle/>
        <a:p>
          <a:endParaRPr lang="en-US" sz="2000">
            <a:latin typeface="Arial" panose="020B0604020202020204" pitchFamily="34" charset="0"/>
            <a:cs typeface="Arial" panose="020B0604020202020204" pitchFamily="34" charset="0"/>
          </a:endParaRPr>
        </a:p>
      </dgm:t>
    </dgm:pt>
    <dgm:pt modelId="{AB3FA4D1-D445-6E46-8475-88DDED8DF198}">
      <dgm:prSet custT="1"/>
      <dgm:spPr/>
      <dgm:t>
        <a:bodyPr/>
        <a:lstStyle/>
        <a:p>
          <a:pPr rtl="0"/>
          <a:r>
            <a:rPr lang="en-US" sz="2000" b="1">
              <a:solidFill>
                <a:schemeClr val="bg1"/>
              </a:solidFill>
              <a:latin typeface="Arial" panose="020B0604020202020204" pitchFamily="34" charset="0"/>
              <a:cs typeface="Arial" panose="020B0604020202020204" pitchFamily="34" charset="0"/>
            </a:rPr>
            <a:t>Maintaining access</a:t>
          </a:r>
        </a:p>
      </dgm:t>
    </dgm:pt>
    <dgm:pt modelId="{4F6846BB-6B89-0C4C-B739-C94DCCFDB257}" type="parTrans" cxnId="{F066C4BB-1A2B-6E4E-AB4D-2C6486E85294}">
      <dgm:prSet/>
      <dgm:spPr/>
      <dgm:t>
        <a:bodyPr/>
        <a:lstStyle/>
        <a:p>
          <a:endParaRPr lang="en-US" sz="2000">
            <a:latin typeface="Arial" panose="020B0604020202020204" pitchFamily="34" charset="0"/>
            <a:cs typeface="Arial" panose="020B0604020202020204" pitchFamily="34" charset="0"/>
          </a:endParaRPr>
        </a:p>
      </dgm:t>
    </dgm:pt>
    <dgm:pt modelId="{4A8EAB5D-7450-9046-8856-0210B53B77C9}" type="sibTrans" cxnId="{F066C4BB-1A2B-6E4E-AB4D-2C6486E85294}">
      <dgm:prSet/>
      <dgm:spPr/>
      <dgm:t>
        <a:bodyPr/>
        <a:lstStyle/>
        <a:p>
          <a:endParaRPr lang="en-US" sz="2000">
            <a:latin typeface="Arial" panose="020B0604020202020204" pitchFamily="34" charset="0"/>
            <a:cs typeface="Arial" panose="020B0604020202020204" pitchFamily="34" charset="0"/>
          </a:endParaRPr>
        </a:p>
      </dgm:t>
    </dgm:pt>
    <dgm:pt modelId="{6E378186-BFDE-7B45-9AFB-6ADAA33D7EF5}">
      <dgm:prSet custT="1"/>
      <dgm:spPr>
        <a:solidFill>
          <a:schemeClr val="accent3">
            <a:lumMod val="75000"/>
          </a:schemeClr>
        </a:solidFill>
      </dgm:spPr>
      <dgm:t>
        <a:bodyPr/>
        <a:lstStyle/>
        <a:p>
          <a:pPr rtl="0"/>
          <a:r>
            <a:rPr lang="en-US" sz="2000" b="1" dirty="0">
              <a:solidFill>
                <a:schemeClr val="bg1"/>
              </a:solidFill>
              <a:latin typeface="Arial" panose="020B0604020202020204" pitchFamily="34" charset="0"/>
              <a:cs typeface="Arial" panose="020B0604020202020204" pitchFamily="34" charset="0"/>
            </a:rPr>
            <a:t>Covering tracks</a:t>
          </a:r>
        </a:p>
      </dgm:t>
    </dgm:pt>
    <dgm:pt modelId="{89A27089-D4A9-5D41-9671-D6B20F519C56}" type="parTrans" cxnId="{7E33C85B-725A-5648-991B-E9A0FC31C3D6}">
      <dgm:prSet/>
      <dgm:spPr/>
      <dgm:t>
        <a:bodyPr/>
        <a:lstStyle/>
        <a:p>
          <a:endParaRPr lang="en-US" sz="2000">
            <a:latin typeface="Arial" panose="020B0604020202020204" pitchFamily="34" charset="0"/>
            <a:cs typeface="Arial" panose="020B0604020202020204" pitchFamily="34" charset="0"/>
          </a:endParaRPr>
        </a:p>
      </dgm:t>
    </dgm:pt>
    <dgm:pt modelId="{626E57D7-0F69-DA46-BB16-B660761110FD}" type="sibTrans" cxnId="{7E33C85B-725A-5648-991B-E9A0FC31C3D6}">
      <dgm:prSet/>
      <dgm:spPr/>
      <dgm:t>
        <a:bodyPr/>
        <a:lstStyle/>
        <a:p>
          <a:endParaRPr lang="en-US" sz="2000">
            <a:latin typeface="Arial" panose="020B0604020202020204" pitchFamily="34" charset="0"/>
            <a:cs typeface="Arial" panose="020B0604020202020204" pitchFamily="34" charset="0"/>
          </a:endParaRPr>
        </a:p>
      </dgm:t>
    </dgm:pt>
    <dgm:pt modelId="{8DE4CA74-0CF1-2E4D-9130-64EDAC61D05F}" type="pres">
      <dgm:prSet presAssocID="{69689993-A608-0F4A-B609-2A25CAA6B076}" presName="diagram" presStyleCnt="0">
        <dgm:presLayoutVars>
          <dgm:dir/>
          <dgm:resizeHandles val="exact"/>
        </dgm:presLayoutVars>
      </dgm:prSet>
      <dgm:spPr/>
    </dgm:pt>
    <dgm:pt modelId="{A86BA16E-AC4F-E04B-820B-E3B87DFBC5A9}" type="pres">
      <dgm:prSet presAssocID="{B7D5CB31-52A7-2C42-9F1A-684D27BD374A}" presName="node" presStyleLbl="node1" presStyleIdx="0" presStyleCnt="6">
        <dgm:presLayoutVars>
          <dgm:bulletEnabled val="1"/>
        </dgm:presLayoutVars>
      </dgm:prSet>
      <dgm:spPr/>
    </dgm:pt>
    <dgm:pt modelId="{EAA2501C-1882-6C47-8549-2A19C21E1B9E}" type="pres">
      <dgm:prSet presAssocID="{D260C042-4221-AE4E-B84F-484A5D93934D}" presName="sibTrans" presStyleCnt="0"/>
      <dgm:spPr/>
    </dgm:pt>
    <dgm:pt modelId="{BC544D0F-1EDE-9443-BA37-B40EB0DF35F8}" type="pres">
      <dgm:prSet presAssocID="{BE967D10-76BB-244F-8366-2B2F2CB8CAA7}" presName="node" presStyleLbl="node1" presStyleIdx="1" presStyleCnt="6">
        <dgm:presLayoutVars>
          <dgm:bulletEnabled val="1"/>
        </dgm:presLayoutVars>
      </dgm:prSet>
      <dgm:spPr/>
    </dgm:pt>
    <dgm:pt modelId="{014A3BC5-7E28-C84A-8281-3C0E45AE6BA6}" type="pres">
      <dgm:prSet presAssocID="{095A873D-16E5-B742-9604-F33541A95589}" presName="sibTrans" presStyleCnt="0"/>
      <dgm:spPr/>
    </dgm:pt>
    <dgm:pt modelId="{4B00634A-7EB6-4A48-B27F-677F606BAC24}" type="pres">
      <dgm:prSet presAssocID="{310E58A9-AC31-2345-9DA0-21BCB468ADB9}" presName="node" presStyleLbl="node1" presStyleIdx="2" presStyleCnt="6">
        <dgm:presLayoutVars>
          <dgm:bulletEnabled val="1"/>
        </dgm:presLayoutVars>
      </dgm:prSet>
      <dgm:spPr/>
    </dgm:pt>
    <dgm:pt modelId="{B4D22463-B97C-D24E-A6E7-9627C99941ED}" type="pres">
      <dgm:prSet presAssocID="{713275A2-EF9B-C546-85BB-DD520F96A12D}" presName="sibTrans" presStyleCnt="0"/>
      <dgm:spPr/>
    </dgm:pt>
    <dgm:pt modelId="{22169D04-2360-A443-8CE5-0174128DF5E6}" type="pres">
      <dgm:prSet presAssocID="{0ABC1901-0F3C-9A44-B900-E447E627FD0A}" presName="node" presStyleLbl="node1" presStyleIdx="3" presStyleCnt="6">
        <dgm:presLayoutVars>
          <dgm:bulletEnabled val="1"/>
        </dgm:presLayoutVars>
      </dgm:prSet>
      <dgm:spPr/>
    </dgm:pt>
    <dgm:pt modelId="{27CB4B39-F167-5A4A-9460-55FF63FFA1A8}" type="pres">
      <dgm:prSet presAssocID="{D65B1CB8-CAB6-4E4A-9351-DC2344934A3A}" presName="sibTrans" presStyleCnt="0"/>
      <dgm:spPr/>
    </dgm:pt>
    <dgm:pt modelId="{14485093-1F1B-5D49-B8E1-02E45C547FDB}" type="pres">
      <dgm:prSet presAssocID="{AB3FA4D1-D445-6E46-8475-88DDED8DF198}" presName="node" presStyleLbl="node1" presStyleIdx="4" presStyleCnt="6">
        <dgm:presLayoutVars>
          <dgm:bulletEnabled val="1"/>
        </dgm:presLayoutVars>
      </dgm:prSet>
      <dgm:spPr/>
    </dgm:pt>
    <dgm:pt modelId="{949CC21E-5DCD-8F40-AE4B-51DC4F086BB6}" type="pres">
      <dgm:prSet presAssocID="{4A8EAB5D-7450-9046-8856-0210B53B77C9}" presName="sibTrans" presStyleCnt="0"/>
      <dgm:spPr/>
    </dgm:pt>
    <dgm:pt modelId="{D278A66A-1C9D-964C-944D-320621A818BD}" type="pres">
      <dgm:prSet presAssocID="{6E378186-BFDE-7B45-9AFB-6ADAA33D7EF5}" presName="node" presStyleLbl="node1" presStyleIdx="5" presStyleCnt="6">
        <dgm:presLayoutVars>
          <dgm:bulletEnabled val="1"/>
        </dgm:presLayoutVars>
      </dgm:prSet>
      <dgm:spPr/>
    </dgm:pt>
  </dgm:ptLst>
  <dgm:cxnLst>
    <dgm:cxn modelId="{BE15300C-FDA6-7346-820E-97DF136AD018}" type="presOf" srcId="{B7D5CB31-52A7-2C42-9F1A-684D27BD374A}" destId="{A86BA16E-AC4F-E04B-820B-E3B87DFBC5A9}" srcOrd="0" destOrd="0" presId="urn:microsoft.com/office/officeart/2005/8/layout/default"/>
    <dgm:cxn modelId="{5534D722-722A-9A48-A7A8-49760E75BD1A}" srcId="{69689993-A608-0F4A-B609-2A25CAA6B076}" destId="{0ABC1901-0F3C-9A44-B900-E447E627FD0A}" srcOrd="3" destOrd="0" parTransId="{BC1D6A23-3960-B949-8286-BA3242B38BA1}" sibTransId="{D65B1CB8-CAB6-4E4A-9351-DC2344934A3A}"/>
    <dgm:cxn modelId="{7E33C85B-725A-5648-991B-E9A0FC31C3D6}" srcId="{69689993-A608-0F4A-B609-2A25CAA6B076}" destId="{6E378186-BFDE-7B45-9AFB-6ADAA33D7EF5}" srcOrd="5" destOrd="0" parTransId="{89A27089-D4A9-5D41-9671-D6B20F519C56}" sibTransId="{626E57D7-0F69-DA46-BB16-B660761110FD}"/>
    <dgm:cxn modelId="{CCABEB63-66D4-D649-9934-A11CB5CB49B5}" type="presOf" srcId="{69689993-A608-0F4A-B609-2A25CAA6B076}" destId="{8DE4CA74-0CF1-2E4D-9130-64EDAC61D05F}" srcOrd="0" destOrd="0" presId="urn:microsoft.com/office/officeart/2005/8/layout/default"/>
    <dgm:cxn modelId="{6C439F48-2CBE-E74B-9966-ED6E0EB5E021}" srcId="{69689993-A608-0F4A-B609-2A25CAA6B076}" destId="{B7D5CB31-52A7-2C42-9F1A-684D27BD374A}" srcOrd="0" destOrd="0" parTransId="{454CFE5B-544A-2442-B675-35F2A6D4E406}" sibTransId="{D260C042-4221-AE4E-B84F-484A5D93934D}"/>
    <dgm:cxn modelId="{1C1CAF4F-6931-5943-978C-50DA4870C5C4}" srcId="{69689993-A608-0F4A-B609-2A25CAA6B076}" destId="{310E58A9-AC31-2345-9DA0-21BCB468ADB9}" srcOrd="2" destOrd="0" parTransId="{03E9110C-8BED-6D4A-8F43-88D8D24AB143}" sibTransId="{713275A2-EF9B-C546-85BB-DD520F96A12D}"/>
    <dgm:cxn modelId="{4430D97D-BCC5-9941-A273-63253BF79EB2}" srcId="{69689993-A608-0F4A-B609-2A25CAA6B076}" destId="{BE967D10-76BB-244F-8366-2B2F2CB8CAA7}" srcOrd="1" destOrd="0" parTransId="{F86DA9D4-48CB-BB41-818D-68AFDFBD6BCC}" sibTransId="{095A873D-16E5-B742-9604-F33541A95589}"/>
    <dgm:cxn modelId="{95A3D18D-C569-BC4C-83BA-04DA17EFD7EA}" type="presOf" srcId="{AB3FA4D1-D445-6E46-8475-88DDED8DF198}" destId="{14485093-1F1B-5D49-B8E1-02E45C547FDB}" srcOrd="0" destOrd="0" presId="urn:microsoft.com/office/officeart/2005/8/layout/default"/>
    <dgm:cxn modelId="{93DDC6AD-0358-B44B-B3A5-E07674E6DA48}" type="presOf" srcId="{0ABC1901-0F3C-9A44-B900-E447E627FD0A}" destId="{22169D04-2360-A443-8CE5-0174128DF5E6}" srcOrd="0" destOrd="0" presId="urn:microsoft.com/office/officeart/2005/8/layout/default"/>
    <dgm:cxn modelId="{25532CB5-EC15-A045-B394-EB06186FF920}" type="presOf" srcId="{6E378186-BFDE-7B45-9AFB-6ADAA33D7EF5}" destId="{D278A66A-1C9D-964C-944D-320621A818BD}" srcOrd="0" destOrd="0" presId="urn:microsoft.com/office/officeart/2005/8/layout/default"/>
    <dgm:cxn modelId="{996316B7-40EA-8E4F-932D-7791EA9B1873}" type="presOf" srcId="{310E58A9-AC31-2345-9DA0-21BCB468ADB9}" destId="{4B00634A-7EB6-4A48-B27F-677F606BAC24}" srcOrd="0" destOrd="0" presId="urn:microsoft.com/office/officeart/2005/8/layout/default"/>
    <dgm:cxn modelId="{F066C4BB-1A2B-6E4E-AB4D-2C6486E85294}" srcId="{69689993-A608-0F4A-B609-2A25CAA6B076}" destId="{AB3FA4D1-D445-6E46-8475-88DDED8DF198}" srcOrd="4" destOrd="0" parTransId="{4F6846BB-6B89-0C4C-B739-C94DCCFDB257}" sibTransId="{4A8EAB5D-7450-9046-8856-0210B53B77C9}"/>
    <dgm:cxn modelId="{E634A3E8-4BB8-4040-BA81-0D4731D2A8E5}" type="presOf" srcId="{BE967D10-76BB-244F-8366-2B2F2CB8CAA7}" destId="{BC544D0F-1EDE-9443-BA37-B40EB0DF35F8}" srcOrd="0" destOrd="0" presId="urn:microsoft.com/office/officeart/2005/8/layout/default"/>
    <dgm:cxn modelId="{0814D2DC-F54D-0E46-BBED-CA463250B1EE}" type="presParOf" srcId="{8DE4CA74-0CF1-2E4D-9130-64EDAC61D05F}" destId="{A86BA16E-AC4F-E04B-820B-E3B87DFBC5A9}" srcOrd="0" destOrd="0" presId="urn:microsoft.com/office/officeart/2005/8/layout/default"/>
    <dgm:cxn modelId="{2E5D76AF-B477-AD40-BC9C-68C5F4CFB272}" type="presParOf" srcId="{8DE4CA74-0CF1-2E4D-9130-64EDAC61D05F}" destId="{EAA2501C-1882-6C47-8549-2A19C21E1B9E}" srcOrd="1" destOrd="0" presId="urn:microsoft.com/office/officeart/2005/8/layout/default"/>
    <dgm:cxn modelId="{1C5DF1FA-05DF-0C47-83D2-DFAC923AD9EE}" type="presParOf" srcId="{8DE4CA74-0CF1-2E4D-9130-64EDAC61D05F}" destId="{BC544D0F-1EDE-9443-BA37-B40EB0DF35F8}" srcOrd="2" destOrd="0" presId="urn:microsoft.com/office/officeart/2005/8/layout/default"/>
    <dgm:cxn modelId="{9B21C75C-6D11-7F4B-954D-9A57FAD7ED81}" type="presParOf" srcId="{8DE4CA74-0CF1-2E4D-9130-64EDAC61D05F}" destId="{014A3BC5-7E28-C84A-8281-3C0E45AE6BA6}" srcOrd="3" destOrd="0" presId="urn:microsoft.com/office/officeart/2005/8/layout/default"/>
    <dgm:cxn modelId="{CAE2CAB9-0E7C-544D-A1B8-6C0B8601E95C}" type="presParOf" srcId="{8DE4CA74-0CF1-2E4D-9130-64EDAC61D05F}" destId="{4B00634A-7EB6-4A48-B27F-677F606BAC24}" srcOrd="4" destOrd="0" presId="urn:microsoft.com/office/officeart/2005/8/layout/default"/>
    <dgm:cxn modelId="{CCE1A8C3-8118-A045-A1FD-3E67205F2AFF}" type="presParOf" srcId="{8DE4CA74-0CF1-2E4D-9130-64EDAC61D05F}" destId="{B4D22463-B97C-D24E-A6E7-9627C99941ED}" srcOrd="5" destOrd="0" presId="urn:microsoft.com/office/officeart/2005/8/layout/default"/>
    <dgm:cxn modelId="{8799B39E-4A7E-3D41-896A-BC9098E6EA7B}" type="presParOf" srcId="{8DE4CA74-0CF1-2E4D-9130-64EDAC61D05F}" destId="{22169D04-2360-A443-8CE5-0174128DF5E6}" srcOrd="6" destOrd="0" presId="urn:microsoft.com/office/officeart/2005/8/layout/default"/>
    <dgm:cxn modelId="{54C21EBE-2B69-EC44-B064-BBA64DB7ADCE}" type="presParOf" srcId="{8DE4CA74-0CF1-2E4D-9130-64EDAC61D05F}" destId="{27CB4B39-F167-5A4A-9460-55FF63FFA1A8}" srcOrd="7" destOrd="0" presId="urn:microsoft.com/office/officeart/2005/8/layout/default"/>
    <dgm:cxn modelId="{4E6B0904-C592-744A-8DAC-3098DE4823FD}" type="presParOf" srcId="{8DE4CA74-0CF1-2E4D-9130-64EDAC61D05F}" destId="{14485093-1F1B-5D49-B8E1-02E45C547FDB}" srcOrd="8" destOrd="0" presId="urn:microsoft.com/office/officeart/2005/8/layout/default"/>
    <dgm:cxn modelId="{22D715A5-BD86-FC49-AFC3-070897A2CC66}" type="presParOf" srcId="{8DE4CA74-0CF1-2E4D-9130-64EDAC61D05F}" destId="{949CC21E-5DCD-8F40-AE4B-51DC4F086BB6}" srcOrd="9" destOrd="0" presId="urn:microsoft.com/office/officeart/2005/8/layout/default"/>
    <dgm:cxn modelId="{A590542D-1653-6F43-A673-C3CFF5E7855D}" type="presParOf" srcId="{8DE4CA74-0CF1-2E4D-9130-64EDAC61D05F}" destId="{D278A66A-1C9D-964C-944D-320621A818BD}"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7745A16-3646-7142-BC8E-389C1B092835}"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784E6DBD-72FD-744F-9E6C-2E12B12C7A1E}">
      <dgm:prSet custT="1"/>
      <dgm:spPr/>
      <dgm:t>
        <a:bodyPr/>
        <a:lstStyle/>
        <a:p>
          <a:pPr rtl="0"/>
          <a:r>
            <a:rPr lang="en-US" sz="2200" b="1" dirty="0">
              <a:solidFill>
                <a:schemeClr val="bg1"/>
              </a:solidFill>
              <a:latin typeface="Arial" panose="020B0604020202020204" pitchFamily="34" charset="0"/>
              <a:cs typeface="Arial" panose="020B0604020202020204" pitchFamily="34" charset="0"/>
            </a:rPr>
            <a:t>Comprises three logical components:</a:t>
          </a:r>
          <a:endParaRPr lang="en-US" sz="2200" dirty="0">
            <a:solidFill>
              <a:schemeClr val="bg1"/>
            </a:solidFill>
            <a:latin typeface="Arial" panose="020B0604020202020204" pitchFamily="34" charset="0"/>
            <a:cs typeface="Arial" panose="020B0604020202020204" pitchFamily="34" charset="0"/>
          </a:endParaRPr>
        </a:p>
      </dgm:t>
    </dgm:pt>
    <dgm:pt modelId="{1EB8713E-B20E-1940-9078-82DBC4992DAF}" type="parTrans" cxnId="{DAB5544B-EE5D-FB42-BD0F-717A1601F12B}">
      <dgm:prSet/>
      <dgm:spPr/>
      <dgm:t>
        <a:bodyPr/>
        <a:lstStyle/>
        <a:p>
          <a:endParaRPr lang="en-US" sz="2000">
            <a:latin typeface="Arial" panose="020B0604020202020204" pitchFamily="34" charset="0"/>
            <a:cs typeface="Arial" panose="020B0604020202020204" pitchFamily="34" charset="0"/>
          </a:endParaRPr>
        </a:p>
      </dgm:t>
    </dgm:pt>
    <dgm:pt modelId="{16CC58F9-3AAC-1D41-90B1-EEBB5E8DA9F9}" type="sibTrans" cxnId="{DAB5544B-EE5D-FB42-BD0F-717A1601F12B}">
      <dgm:prSet/>
      <dgm:spPr/>
      <dgm:t>
        <a:bodyPr/>
        <a:lstStyle/>
        <a:p>
          <a:endParaRPr lang="en-US" sz="2000">
            <a:latin typeface="Arial" panose="020B0604020202020204" pitchFamily="34" charset="0"/>
            <a:cs typeface="Arial" panose="020B0604020202020204" pitchFamily="34" charset="0"/>
          </a:endParaRPr>
        </a:p>
      </dgm:t>
    </dgm:pt>
    <dgm:pt modelId="{ACDC53A8-EA10-5C48-9BA8-C90613574F46}">
      <dgm:prSet custT="1"/>
      <dgm:spPr/>
      <dgm:t>
        <a:bodyPr/>
        <a:lstStyle/>
        <a:p>
          <a:pPr rtl="0">
            <a:spcBef>
              <a:spcPts val="0"/>
            </a:spcBef>
            <a:spcAft>
              <a:spcPts val="1032"/>
            </a:spcAft>
          </a:pPr>
          <a:r>
            <a:rPr lang="en-US" sz="1600" b="1" dirty="0">
              <a:latin typeface="Arial" panose="020B0604020202020204" pitchFamily="34" charset="0"/>
              <a:cs typeface="Arial" panose="020B0604020202020204" pitchFamily="34" charset="0"/>
            </a:rPr>
            <a:t>Sensors – </a:t>
          </a:r>
          <a:r>
            <a:rPr lang="en-US" sz="1600" b="0" dirty="0">
              <a:latin typeface="Arial" panose="020B0604020202020204" pitchFamily="34" charset="0"/>
              <a:cs typeface="Arial" panose="020B0604020202020204" pitchFamily="34" charset="0"/>
            </a:rPr>
            <a:t>collect data (e.g., network packets, log files, and system call traces)</a:t>
          </a:r>
        </a:p>
      </dgm:t>
    </dgm:pt>
    <dgm:pt modelId="{E30ABB97-7304-DC4F-97D8-59BE79A59992}" type="parTrans" cxnId="{43E122E8-9932-B24D-A7D0-5CE4DE6108DE}">
      <dgm:prSet/>
      <dgm:spPr/>
      <dgm:t>
        <a:bodyPr/>
        <a:lstStyle/>
        <a:p>
          <a:endParaRPr lang="en-US" sz="2000">
            <a:latin typeface="Arial" panose="020B0604020202020204" pitchFamily="34" charset="0"/>
            <a:cs typeface="Arial" panose="020B0604020202020204" pitchFamily="34" charset="0"/>
          </a:endParaRPr>
        </a:p>
      </dgm:t>
    </dgm:pt>
    <dgm:pt modelId="{C1D29B2B-0E89-BB4C-BA40-33052264A5A7}" type="sibTrans" cxnId="{43E122E8-9932-B24D-A7D0-5CE4DE6108DE}">
      <dgm:prSet/>
      <dgm:spPr/>
      <dgm:t>
        <a:bodyPr/>
        <a:lstStyle/>
        <a:p>
          <a:endParaRPr lang="en-US" sz="2000">
            <a:latin typeface="Arial" panose="020B0604020202020204" pitchFamily="34" charset="0"/>
            <a:cs typeface="Arial" panose="020B0604020202020204" pitchFamily="34" charset="0"/>
          </a:endParaRPr>
        </a:p>
      </dgm:t>
    </dgm:pt>
    <dgm:pt modelId="{0999BE1F-3606-0744-A3D5-CF15956CD8A5}">
      <dgm:prSet custT="1"/>
      <dgm:spPr/>
      <dgm:t>
        <a:bodyPr/>
        <a:lstStyle/>
        <a:p>
          <a:pPr rtl="0">
            <a:spcBef>
              <a:spcPts val="0"/>
            </a:spcBef>
            <a:spcAft>
              <a:spcPts val="1032"/>
            </a:spcAft>
          </a:pPr>
          <a:r>
            <a:rPr lang="en-US" sz="1600" b="1" dirty="0">
              <a:latin typeface="Arial" panose="020B0604020202020204" pitchFamily="34" charset="0"/>
              <a:cs typeface="Arial" panose="020B0604020202020204" pitchFamily="34" charset="0"/>
            </a:rPr>
            <a:t>Analyzers – </a:t>
          </a:r>
          <a:r>
            <a:rPr lang="en-US" sz="1600" b="0" dirty="0">
              <a:latin typeface="Arial" panose="020B0604020202020204" pitchFamily="34" charset="0"/>
              <a:cs typeface="Arial" panose="020B0604020202020204" pitchFamily="34" charset="0"/>
            </a:rPr>
            <a:t>read sensor data and</a:t>
          </a:r>
          <a:r>
            <a:rPr lang="en-US" sz="1600" b="1" dirty="0">
              <a:latin typeface="Arial" panose="020B0604020202020204" pitchFamily="34" charset="0"/>
              <a:cs typeface="Arial" panose="020B0604020202020204" pitchFamily="34" charset="0"/>
            </a:rPr>
            <a:t> </a:t>
          </a:r>
          <a:r>
            <a:rPr lang="en-US" sz="1600" b="0" dirty="0">
              <a:latin typeface="Arial" panose="020B0604020202020204" pitchFamily="34" charset="0"/>
              <a:cs typeface="Arial" panose="020B0604020202020204" pitchFamily="34" charset="0"/>
            </a:rPr>
            <a:t>determine if intrusion has occurred, archive evidence for future analysis, and guide actions </a:t>
          </a:r>
        </a:p>
      </dgm:t>
    </dgm:pt>
    <dgm:pt modelId="{7016455D-4361-0949-8A62-DA074B0780E0}" type="parTrans" cxnId="{F8EA7C44-087D-EF4E-9474-D031F883C571}">
      <dgm:prSet/>
      <dgm:spPr/>
      <dgm:t>
        <a:bodyPr/>
        <a:lstStyle/>
        <a:p>
          <a:endParaRPr lang="en-US" sz="2000">
            <a:latin typeface="Arial" panose="020B0604020202020204" pitchFamily="34" charset="0"/>
            <a:cs typeface="Arial" panose="020B0604020202020204" pitchFamily="34" charset="0"/>
          </a:endParaRPr>
        </a:p>
      </dgm:t>
    </dgm:pt>
    <dgm:pt modelId="{50350E35-DB89-634F-9B2C-4E18C6B4A9B8}" type="sibTrans" cxnId="{F8EA7C44-087D-EF4E-9474-D031F883C571}">
      <dgm:prSet/>
      <dgm:spPr/>
      <dgm:t>
        <a:bodyPr/>
        <a:lstStyle/>
        <a:p>
          <a:endParaRPr lang="en-US" sz="2000">
            <a:latin typeface="Arial" panose="020B0604020202020204" pitchFamily="34" charset="0"/>
            <a:cs typeface="Arial" panose="020B0604020202020204" pitchFamily="34" charset="0"/>
          </a:endParaRPr>
        </a:p>
      </dgm:t>
    </dgm:pt>
    <dgm:pt modelId="{40F4F27E-483D-1D45-96FC-745D51C1347E}">
      <dgm:prSet custT="1"/>
      <dgm:spPr/>
      <dgm:t>
        <a:bodyPr/>
        <a:lstStyle/>
        <a:p>
          <a:pPr rtl="0">
            <a:spcBef>
              <a:spcPts val="0"/>
            </a:spcBef>
            <a:spcAft>
              <a:spcPts val="1032"/>
            </a:spcAft>
          </a:pPr>
          <a:r>
            <a:rPr lang="en-US" sz="1600" b="1" dirty="0">
              <a:latin typeface="Arial" panose="020B0604020202020204" pitchFamily="34" charset="0"/>
              <a:cs typeface="Arial" panose="020B0604020202020204" pitchFamily="34" charset="0"/>
            </a:rPr>
            <a:t>User interface – </a:t>
          </a:r>
          <a:r>
            <a:rPr lang="en-US" sz="1600" b="0" dirty="0">
              <a:latin typeface="Arial" panose="020B0604020202020204" pitchFamily="34" charset="0"/>
              <a:cs typeface="Arial" panose="020B0604020202020204" pitchFamily="34" charset="0"/>
            </a:rPr>
            <a:t>view output or control system behavior</a:t>
          </a:r>
        </a:p>
      </dgm:t>
    </dgm:pt>
    <dgm:pt modelId="{359111DA-6784-5D43-B673-5235560A94BD}" type="parTrans" cxnId="{7D486069-2F75-174A-B318-6E644A7D1F36}">
      <dgm:prSet/>
      <dgm:spPr/>
      <dgm:t>
        <a:bodyPr/>
        <a:lstStyle/>
        <a:p>
          <a:endParaRPr lang="en-US" sz="2000">
            <a:latin typeface="Arial" panose="020B0604020202020204" pitchFamily="34" charset="0"/>
            <a:cs typeface="Arial" panose="020B0604020202020204" pitchFamily="34" charset="0"/>
          </a:endParaRPr>
        </a:p>
      </dgm:t>
    </dgm:pt>
    <dgm:pt modelId="{F11CE79C-FCEA-8E4A-B691-658CEC843816}" type="sibTrans" cxnId="{7D486069-2F75-174A-B318-6E644A7D1F36}">
      <dgm:prSet/>
      <dgm:spPr/>
      <dgm:t>
        <a:bodyPr/>
        <a:lstStyle/>
        <a:p>
          <a:endParaRPr lang="en-US" sz="2000">
            <a:latin typeface="Arial" panose="020B0604020202020204" pitchFamily="34" charset="0"/>
            <a:cs typeface="Arial" panose="020B0604020202020204" pitchFamily="34" charset="0"/>
          </a:endParaRPr>
        </a:p>
      </dgm:t>
    </dgm:pt>
    <dgm:pt modelId="{F2B85003-14A5-9646-9D85-756BF5173056}" type="pres">
      <dgm:prSet presAssocID="{E7745A16-3646-7142-BC8E-389C1B092835}" presName="Name0" presStyleCnt="0">
        <dgm:presLayoutVars>
          <dgm:dir/>
          <dgm:animLvl val="lvl"/>
          <dgm:resizeHandles val="exact"/>
        </dgm:presLayoutVars>
      </dgm:prSet>
      <dgm:spPr/>
    </dgm:pt>
    <dgm:pt modelId="{10C89FA6-E5E5-244B-8EE5-4A4BE6CFCB06}" type="pres">
      <dgm:prSet presAssocID="{784E6DBD-72FD-744F-9E6C-2E12B12C7A1E}" presName="composite" presStyleCnt="0"/>
      <dgm:spPr/>
    </dgm:pt>
    <dgm:pt modelId="{3998D718-DFE5-C244-B833-90A7F5ED6EE8}" type="pres">
      <dgm:prSet presAssocID="{784E6DBD-72FD-744F-9E6C-2E12B12C7A1E}" presName="parTx" presStyleLbl="alignNode1" presStyleIdx="0" presStyleCnt="1">
        <dgm:presLayoutVars>
          <dgm:chMax val="0"/>
          <dgm:chPref val="0"/>
          <dgm:bulletEnabled val="1"/>
        </dgm:presLayoutVars>
      </dgm:prSet>
      <dgm:spPr/>
    </dgm:pt>
    <dgm:pt modelId="{E6C517A6-D3A6-FF4C-B4A7-4E1B0F119722}" type="pres">
      <dgm:prSet presAssocID="{784E6DBD-72FD-744F-9E6C-2E12B12C7A1E}" presName="desTx" presStyleLbl="alignAccFollowNode1" presStyleIdx="0" presStyleCnt="1" custLinFactNeighborY="1792">
        <dgm:presLayoutVars>
          <dgm:bulletEnabled val="1"/>
        </dgm:presLayoutVars>
      </dgm:prSet>
      <dgm:spPr/>
    </dgm:pt>
  </dgm:ptLst>
  <dgm:cxnLst>
    <dgm:cxn modelId="{82E34A33-ABD8-2744-ABA7-485096D21B0C}" type="presOf" srcId="{E7745A16-3646-7142-BC8E-389C1B092835}" destId="{F2B85003-14A5-9646-9D85-756BF5173056}" srcOrd="0" destOrd="0" presId="urn:microsoft.com/office/officeart/2005/8/layout/hList1"/>
    <dgm:cxn modelId="{F8EA7C44-087D-EF4E-9474-D031F883C571}" srcId="{784E6DBD-72FD-744F-9E6C-2E12B12C7A1E}" destId="{0999BE1F-3606-0744-A3D5-CF15956CD8A5}" srcOrd="1" destOrd="0" parTransId="{7016455D-4361-0949-8A62-DA074B0780E0}" sibTransId="{50350E35-DB89-634F-9B2C-4E18C6B4A9B8}"/>
    <dgm:cxn modelId="{05D68866-EE1E-B44D-B9D9-A016C4B5DFA1}" type="presOf" srcId="{40F4F27E-483D-1D45-96FC-745D51C1347E}" destId="{E6C517A6-D3A6-FF4C-B4A7-4E1B0F119722}" srcOrd="0" destOrd="2" presId="urn:microsoft.com/office/officeart/2005/8/layout/hList1"/>
    <dgm:cxn modelId="{7D486069-2F75-174A-B318-6E644A7D1F36}" srcId="{784E6DBD-72FD-744F-9E6C-2E12B12C7A1E}" destId="{40F4F27E-483D-1D45-96FC-745D51C1347E}" srcOrd="2" destOrd="0" parTransId="{359111DA-6784-5D43-B673-5235560A94BD}" sibTransId="{F11CE79C-FCEA-8E4A-B691-658CEC843816}"/>
    <dgm:cxn modelId="{DAB5544B-EE5D-FB42-BD0F-717A1601F12B}" srcId="{E7745A16-3646-7142-BC8E-389C1B092835}" destId="{784E6DBD-72FD-744F-9E6C-2E12B12C7A1E}" srcOrd="0" destOrd="0" parTransId="{1EB8713E-B20E-1940-9078-82DBC4992DAF}" sibTransId="{16CC58F9-3AAC-1D41-90B1-EEBB5E8DA9F9}"/>
    <dgm:cxn modelId="{16387FA6-7FFA-8341-AA68-3E43408D43FF}" type="presOf" srcId="{0999BE1F-3606-0744-A3D5-CF15956CD8A5}" destId="{E6C517A6-D3A6-FF4C-B4A7-4E1B0F119722}" srcOrd="0" destOrd="1" presId="urn:microsoft.com/office/officeart/2005/8/layout/hList1"/>
    <dgm:cxn modelId="{0F63ADC3-2420-0C49-9BA4-00F8884AF5CC}" type="presOf" srcId="{784E6DBD-72FD-744F-9E6C-2E12B12C7A1E}" destId="{3998D718-DFE5-C244-B833-90A7F5ED6EE8}" srcOrd="0" destOrd="0" presId="urn:microsoft.com/office/officeart/2005/8/layout/hList1"/>
    <dgm:cxn modelId="{F8169FC9-8567-F041-AA2A-6B3E62CBE0E4}" type="presOf" srcId="{ACDC53A8-EA10-5C48-9BA8-C90613574F46}" destId="{E6C517A6-D3A6-FF4C-B4A7-4E1B0F119722}" srcOrd="0" destOrd="0" presId="urn:microsoft.com/office/officeart/2005/8/layout/hList1"/>
    <dgm:cxn modelId="{43E122E8-9932-B24D-A7D0-5CE4DE6108DE}" srcId="{784E6DBD-72FD-744F-9E6C-2E12B12C7A1E}" destId="{ACDC53A8-EA10-5C48-9BA8-C90613574F46}" srcOrd="0" destOrd="0" parTransId="{E30ABB97-7304-DC4F-97D8-59BE79A59992}" sibTransId="{C1D29B2B-0E89-BB4C-BA40-33052264A5A7}"/>
    <dgm:cxn modelId="{A793054E-3402-2942-B222-35D8068A42CF}" type="presParOf" srcId="{F2B85003-14A5-9646-9D85-756BF5173056}" destId="{10C89FA6-E5E5-244B-8EE5-4A4BE6CFCB06}" srcOrd="0" destOrd="0" presId="urn:microsoft.com/office/officeart/2005/8/layout/hList1"/>
    <dgm:cxn modelId="{651D3273-7D8F-354B-875C-69BF875B9A95}" type="presParOf" srcId="{10C89FA6-E5E5-244B-8EE5-4A4BE6CFCB06}" destId="{3998D718-DFE5-C244-B833-90A7F5ED6EE8}" srcOrd="0" destOrd="0" presId="urn:microsoft.com/office/officeart/2005/8/layout/hList1"/>
    <dgm:cxn modelId="{D8035BBD-D3D6-6D43-9E79-808C66E9F643}" type="presParOf" srcId="{10C89FA6-E5E5-244B-8EE5-4A4BE6CFCB06}" destId="{E6C517A6-D3A6-FF4C-B4A7-4E1B0F11972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6C54FC2-4C85-CB44-A4F4-ABAB06F3C868}"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B9742CE6-D30B-064E-B9EF-0A464A5B94FA}">
      <dgm:prSet phldrT="[Text]" custT="1"/>
      <dgm:spPr/>
      <dgm:t>
        <a:bodyPr/>
        <a:lstStyle/>
        <a:p>
          <a:r>
            <a:rPr lang="en-US" sz="2000" dirty="0">
              <a:latin typeface="Arial" panose="020B0604020202020204" pitchFamily="34" charset="0"/>
              <a:cs typeface="Arial" panose="020B0604020202020204" pitchFamily="34" charset="0"/>
            </a:rPr>
            <a:t>Statistical</a:t>
          </a:r>
        </a:p>
      </dgm:t>
    </dgm:pt>
    <dgm:pt modelId="{D8D27A1B-6171-554F-9B9C-AB5B813776DD}" type="parTrans" cxnId="{8F094D95-4199-DA43-90BB-6ACCBF9B255C}">
      <dgm:prSet/>
      <dgm:spPr/>
      <dgm:t>
        <a:bodyPr/>
        <a:lstStyle/>
        <a:p>
          <a:endParaRPr lang="en-US">
            <a:latin typeface="Arial" panose="020B0604020202020204" pitchFamily="34" charset="0"/>
            <a:cs typeface="Arial" panose="020B0604020202020204" pitchFamily="34" charset="0"/>
          </a:endParaRPr>
        </a:p>
      </dgm:t>
    </dgm:pt>
    <dgm:pt modelId="{8E306268-8958-2F45-9CA8-AF1610342D4E}" type="sibTrans" cxnId="{8F094D95-4199-DA43-90BB-6ACCBF9B255C}">
      <dgm:prSet/>
      <dgm:spPr/>
      <dgm:t>
        <a:bodyPr/>
        <a:lstStyle/>
        <a:p>
          <a:endParaRPr lang="en-US">
            <a:latin typeface="Arial" panose="020B0604020202020204" pitchFamily="34" charset="0"/>
            <a:cs typeface="Arial" panose="020B0604020202020204" pitchFamily="34" charset="0"/>
          </a:endParaRPr>
        </a:p>
      </dgm:t>
    </dgm:pt>
    <dgm:pt modelId="{7C51F1C4-BFDA-4C40-9913-F2E564136400}">
      <dgm:prSet/>
      <dgm:spPr/>
      <dgm:t>
        <a:bodyPr/>
        <a:lstStyle/>
        <a:p>
          <a:r>
            <a:rPr lang="en-US" dirty="0">
              <a:latin typeface="Arial" panose="020B0604020202020204" pitchFamily="34" charset="0"/>
              <a:cs typeface="Arial" panose="020B0604020202020204" pitchFamily="34" charset="0"/>
            </a:rPr>
            <a:t>Analysis of the observed behavior using univariate, multivariate, or time-series models of observed metrics</a:t>
          </a:r>
        </a:p>
      </dgm:t>
    </dgm:pt>
    <dgm:pt modelId="{A14ED91B-4C4D-1149-828F-D7F407C5FB39}" type="parTrans" cxnId="{E84B274E-67F6-134D-AAED-E98D0520FE13}">
      <dgm:prSet/>
      <dgm:spPr/>
      <dgm:t>
        <a:bodyPr/>
        <a:lstStyle/>
        <a:p>
          <a:endParaRPr lang="en-US">
            <a:latin typeface="Arial" panose="020B0604020202020204" pitchFamily="34" charset="0"/>
            <a:cs typeface="Arial" panose="020B0604020202020204" pitchFamily="34" charset="0"/>
          </a:endParaRPr>
        </a:p>
      </dgm:t>
    </dgm:pt>
    <dgm:pt modelId="{186F9B06-802A-6D47-884A-BC3B51571991}" type="sibTrans" cxnId="{E84B274E-67F6-134D-AAED-E98D0520FE13}">
      <dgm:prSet/>
      <dgm:spPr/>
      <dgm:t>
        <a:bodyPr/>
        <a:lstStyle/>
        <a:p>
          <a:endParaRPr lang="en-US">
            <a:latin typeface="Arial" panose="020B0604020202020204" pitchFamily="34" charset="0"/>
            <a:cs typeface="Arial" panose="020B0604020202020204" pitchFamily="34" charset="0"/>
          </a:endParaRPr>
        </a:p>
      </dgm:t>
    </dgm:pt>
    <dgm:pt modelId="{F0210C36-8B73-F849-AA78-C422EF0B6AC3}">
      <dgm:prSet custT="1"/>
      <dgm:spPr/>
      <dgm:t>
        <a:bodyPr/>
        <a:lstStyle/>
        <a:p>
          <a:r>
            <a:rPr lang="en-US" sz="2000" dirty="0">
              <a:latin typeface="Arial" panose="020B0604020202020204" pitchFamily="34" charset="0"/>
              <a:cs typeface="Arial" panose="020B0604020202020204" pitchFamily="34" charset="0"/>
            </a:rPr>
            <a:t>Knowledge based</a:t>
          </a:r>
        </a:p>
      </dgm:t>
    </dgm:pt>
    <dgm:pt modelId="{5C1D6CFD-3F35-C74A-B806-664DF9A68045}" type="parTrans" cxnId="{F4DB16BB-B289-0141-92EF-A4F0E9C56FDC}">
      <dgm:prSet/>
      <dgm:spPr/>
      <dgm:t>
        <a:bodyPr/>
        <a:lstStyle/>
        <a:p>
          <a:endParaRPr lang="en-US">
            <a:latin typeface="Arial" panose="020B0604020202020204" pitchFamily="34" charset="0"/>
            <a:cs typeface="Arial" panose="020B0604020202020204" pitchFamily="34" charset="0"/>
          </a:endParaRPr>
        </a:p>
      </dgm:t>
    </dgm:pt>
    <dgm:pt modelId="{722C20C0-7951-ED4A-890A-D5CF1293B5AC}" type="sibTrans" cxnId="{F4DB16BB-B289-0141-92EF-A4F0E9C56FDC}">
      <dgm:prSet/>
      <dgm:spPr/>
      <dgm:t>
        <a:bodyPr/>
        <a:lstStyle/>
        <a:p>
          <a:endParaRPr lang="en-US">
            <a:latin typeface="Arial" panose="020B0604020202020204" pitchFamily="34" charset="0"/>
            <a:cs typeface="Arial" panose="020B0604020202020204" pitchFamily="34" charset="0"/>
          </a:endParaRPr>
        </a:p>
      </dgm:t>
    </dgm:pt>
    <dgm:pt modelId="{DCF74B8E-A671-8E4A-BFBD-2CC2FFDA8297}">
      <dgm:prSet/>
      <dgm:spPr/>
      <dgm:t>
        <a:bodyPr/>
        <a:lstStyle/>
        <a:p>
          <a:r>
            <a:rPr lang="en-US" dirty="0">
              <a:latin typeface="Arial" panose="020B0604020202020204" pitchFamily="34" charset="0"/>
              <a:cs typeface="Arial" panose="020B0604020202020204" pitchFamily="34" charset="0"/>
            </a:rPr>
            <a:t>Approaches use an expert system that classifies observed behavior according to a set of rules that model legitimate behavior</a:t>
          </a:r>
        </a:p>
      </dgm:t>
    </dgm:pt>
    <dgm:pt modelId="{76EC7298-07F5-D445-8E97-75905916F027}" type="parTrans" cxnId="{08AD0AAA-892F-8C41-A0FA-65D5ED03C6C6}">
      <dgm:prSet/>
      <dgm:spPr/>
      <dgm:t>
        <a:bodyPr/>
        <a:lstStyle/>
        <a:p>
          <a:endParaRPr lang="en-US">
            <a:latin typeface="Arial" panose="020B0604020202020204" pitchFamily="34" charset="0"/>
            <a:cs typeface="Arial" panose="020B0604020202020204" pitchFamily="34" charset="0"/>
          </a:endParaRPr>
        </a:p>
      </dgm:t>
    </dgm:pt>
    <dgm:pt modelId="{A0C61965-9A6C-364A-8FEB-0999E4179577}" type="sibTrans" cxnId="{08AD0AAA-892F-8C41-A0FA-65D5ED03C6C6}">
      <dgm:prSet/>
      <dgm:spPr/>
      <dgm:t>
        <a:bodyPr/>
        <a:lstStyle/>
        <a:p>
          <a:endParaRPr lang="en-US">
            <a:latin typeface="Arial" panose="020B0604020202020204" pitchFamily="34" charset="0"/>
            <a:cs typeface="Arial" panose="020B0604020202020204" pitchFamily="34" charset="0"/>
          </a:endParaRPr>
        </a:p>
      </dgm:t>
    </dgm:pt>
    <dgm:pt modelId="{3AC66A0A-0CC5-CD41-9185-E7ED24830A0D}">
      <dgm:prSet custT="1"/>
      <dgm:spPr/>
      <dgm:t>
        <a:bodyPr/>
        <a:lstStyle/>
        <a:p>
          <a:r>
            <a:rPr lang="en-US" sz="2000" dirty="0">
              <a:latin typeface="Arial" panose="020B0604020202020204" pitchFamily="34" charset="0"/>
              <a:cs typeface="Arial" panose="020B0604020202020204" pitchFamily="34" charset="0"/>
            </a:rPr>
            <a:t>Machine-learning</a:t>
          </a:r>
        </a:p>
      </dgm:t>
    </dgm:pt>
    <dgm:pt modelId="{F5708234-65E1-A247-866B-2B1A3A19CA31}" type="parTrans" cxnId="{DA42B004-451B-C048-AEF0-CE4814CF05C6}">
      <dgm:prSet/>
      <dgm:spPr/>
      <dgm:t>
        <a:bodyPr/>
        <a:lstStyle/>
        <a:p>
          <a:endParaRPr lang="en-US">
            <a:latin typeface="Arial" panose="020B0604020202020204" pitchFamily="34" charset="0"/>
            <a:cs typeface="Arial" panose="020B0604020202020204" pitchFamily="34" charset="0"/>
          </a:endParaRPr>
        </a:p>
      </dgm:t>
    </dgm:pt>
    <dgm:pt modelId="{1EFBD5D0-2076-2C4C-A5BB-04901C284780}" type="sibTrans" cxnId="{DA42B004-451B-C048-AEF0-CE4814CF05C6}">
      <dgm:prSet/>
      <dgm:spPr/>
      <dgm:t>
        <a:bodyPr/>
        <a:lstStyle/>
        <a:p>
          <a:endParaRPr lang="en-US">
            <a:latin typeface="Arial" panose="020B0604020202020204" pitchFamily="34" charset="0"/>
            <a:cs typeface="Arial" panose="020B0604020202020204" pitchFamily="34" charset="0"/>
          </a:endParaRPr>
        </a:p>
      </dgm:t>
    </dgm:pt>
    <dgm:pt modelId="{C96C59EA-46A9-054D-A394-3AFA374FC8A4}">
      <dgm:prSet/>
      <dgm:spPr/>
      <dgm:t>
        <a:bodyPr/>
        <a:lstStyle/>
        <a:p>
          <a:r>
            <a:rPr lang="en-US" dirty="0">
              <a:latin typeface="Arial" panose="020B0604020202020204" pitchFamily="34" charset="0"/>
              <a:cs typeface="Arial" panose="020B0604020202020204" pitchFamily="34" charset="0"/>
            </a:rPr>
            <a:t>Approaches automatically determine a suitable classification model from the training data using data mining techniques</a:t>
          </a:r>
        </a:p>
      </dgm:t>
    </dgm:pt>
    <dgm:pt modelId="{4CD6D663-9D9C-6E40-B2B1-01B5A748C3B5}" type="parTrans" cxnId="{382E3AB5-22E3-9F46-9477-E27710FE652F}">
      <dgm:prSet/>
      <dgm:spPr/>
      <dgm:t>
        <a:bodyPr/>
        <a:lstStyle/>
        <a:p>
          <a:endParaRPr lang="en-US">
            <a:latin typeface="Arial" panose="020B0604020202020204" pitchFamily="34" charset="0"/>
            <a:cs typeface="Arial" panose="020B0604020202020204" pitchFamily="34" charset="0"/>
          </a:endParaRPr>
        </a:p>
      </dgm:t>
    </dgm:pt>
    <dgm:pt modelId="{CA690B4D-B136-5F4D-ABD3-85B92DD20B38}" type="sibTrans" cxnId="{382E3AB5-22E3-9F46-9477-E27710FE652F}">
      <dgm:prSet/>
      <dgm:spPr/>
      <dgm:t>
        <a:bodyPr/>
        <a:lstStyle/>
        <a:p>
          <a:endParaRPr lang="en-US">
            <a:latin typeface="Arial" panose="020B0604020202020204" pitchFamily="34" charset="0"/>
            <a:cs typeface="Arial" panose="020B0604020202020204" pitchFamily="34" charset="0"/>
          </a:endParaRPr>
        </a:p>
      </dgm:t>
    </dgm:pt>
    <dgm:pt modelId="{A343F2A3-E15C-AE4A-AF5D-7F3F748901A8}">
      <dgm:prSet/>
      <dgm:spPr/>
      <dgm:t>
        <a:bodyPr/>
        <a:lstStyle/>
        <a:p>
          <a:r>
            <a:rPr lang="en-US" dirty="0">
              <a:latin typeface="Arial" panose="020B0604020202020204" pitchFamily="34" charset="0"/>
              <a:cs typeface="Arial" panose="020B0604020202020204" pitchFamily="34" charset="0"/>
            </a:rPr>
            <a:t>Change-detection principles are used</a:t>
          </a:r>
        </a:p>
      </dgm:t>
    </dgm:pt>
    <dgm:pt modelId="{C7A42D0E-0EAF-134F-8A23-E136E7CB7726}" type="parTrans" cxnId="{955A61AA-5770-BB45-83DA-AE3A6DCC9A81}">
      <dgm:prSet/>
      <dgm:spPr/>
      <dgm:t>
        <a:bodyPr/>
        <a:lstStyle/>
        <a:p>
          <a:endParaRPr lang="en-US"/>
        </a:p>
      </dgm:t>
    </dgm:pt>
    <dgm:pt modelId="{9548CAA9-4263-D04A-B1C9-477CB3598AD4}" type="sibTrans" cxnId="{955A61AA-5770-BB45-83DA-AE3A6DCC9A81}">
      <dgm:prSet/>
      <dgm:spPr/>
      <dgm:t>
        <a:bodyPr/>
        <a:lstStyle/>
        <a:p>
          <a:endParaRPr lang="en-US"/>
        </a:p>
      </dgm:t>
    </dgm:pt>
    <dgm:pt modelId="{C2789DE8-6DCB-6C46-95AF-608CD4311EB7}">
      <dgm:prSet/>
      <dgm:spPr/>
      <dgm:t>
        <a:bodyPr/>
        <a:lstStyle/>
        <a:p>
          <a:r>
            <a:rPr lang="en-US" dirty="0">
              <a:latin typeface="Arial" panose="020B0604020202020204" pitchFamily="34" charset="0"/>
              <a:cs typeface="Arial" panose="020B0604020202020204" pitchFamily="34" charset="0"/>
            </a:rPr>
            <a:t>Difficulty and time consuming to develop a high-quality knowledge from the data, and requires human experts to assist with the process</a:t>
          </a:r>
        </a:p>
      </dgm:t>
    </dgm:pt>
    <dgm:pt modelId="{6E855388-D3E6-B24D-9B4C-7214AC745131}" type="parTrans" cxnId="{C5DE4A1F-1E11-AF40-B6BA-F44C2D99716F}">
      <dgm:prSet/>
      <dgm:spPr/>
      <dgm:t>
        <a:bodyPr/>
        <a:lstStyle/>
        <a:p>
          <a:endParaRPr lang="en-US"/>
        </a:p>
      </dgm:t>
    </dgm:pt>
    <dgm:pt modelId="{B11C5472-F629-F44E-919F-0EDF9BF0C97B}" type="sibTrans" cxnId="{C5DE4A1F-1E11-AF40-B6BA-F44C2D99716F}">
      <dgm:prSet/>
      <dgm:spPr/>
      <dgm:t>
        <a:bodyPr/>
        <a:lstStyle/>
        <a:p>
          <a:endParaRPr lang="en-US"/>
        </a:p>
      </dgm:t>
    </dgm:pt>
    <dgm:pt modelId="{776CFA40-5620-6E44-AF23-6975BBAC3C46}">
      <dgm:prSet/>
      <dgm:spPr/>
      <dgm:t>
        <a:bodyPr/>
        <a:lstStyle/>
        <a:p>
          <a:r>
            <a:rPr lang="en-US" dirty="0">
              <a:latin typeface="Arial" panose="020B0604020202020204" pitchFamily="34" charset="0"/>
              <a:cs typeface="Arial" panose="020B0604020202020204" pitchFamily="34" charset="0"/>
            </a:rPr>
            <a:t>Training process typically requires lots of sanitized data, and takes significant time and computational resources</a:t>
          </a:r>
        </a:p>
      </dgm:t>
    </dgm:pt>
    <dgm:pt modelId="{2A761A0D-3DBA-D54E-B227-730E4B07E825}" type="parTrans" cxnId="{B5BEB7DD-63D0-8D47-92EF-9D14A1440DC5}">
      <dgm:prSet/>
      <dgm:spPr/>
      <dgm:t>
        <a:bodyPr/>
        <a:lstStyle/>
        <a:p>
          <a:endParaRPr lang="en-US"/>
        </a:p>
      </dgm:t>
    </dgm:pt>
    <dgm:pt modelId="{602E318F-F9EB-C548-BE9B-E957643DF46D}" type="sibTrans" cxnId="{B5BEB7DD-63D0-8D47-92EF-9D14A1440DC5}">
      <dgm:prSet/>
      <dgm:spPr/>
      <dgm:t>
        <a:bodyPr/>
        <a:lstStyle/>
        <a:p>
          <a:endParaRPr lang="en-US"/>
        </a:p>
      </dgm:t>
    </dgm:pt>
    <dgm:pt modelId="{8CD9D30F-AAC0-9047-ACEB-97184EA3C8D1}">
      <dgm:prSet/>
      <dgm:spPr/>
      <dgm:t>
        <a:bodyPr/>
        <a:lstStyle/>
        <a:p>
          <a:endParaRPr lang="en-US" dirty="0">
            <a:latin typeface="Arial" panose="020B0604020202020204" pitchFamily="34" charset="0"/>
            <a:cs typeface="Arial" panose="020B0604020202020204" pitchFamily="34" charset="0"/>
          </a:endParaRPr>
        </a:p>
      </dgm:t>
    </dgm:pt>
    <dgm:pt modelId="{B202B404-92CE-9D41-8B8D-9CE90F04FCDE}" type="parTrans" cxnId="{2588D1CC-E906-6A4A-B79E-02D8109299C8}">
      <dgm:prSet/>
      <dgm:spPr/>
      <dgm:t>
        <a:bodyPr/>
        <a:lstStyle/>
        <a:p>
          <a:endParaRPr lang="en-US"/>
        </a:p>
      </dgm:t>
    </dgm:pt>
    <dgm:pt modelId="{C9D84BEF-9D5A-D04B-B207-0BB593196CB7}" type="sibTrans" cxnId="{2588D1CC-E906-6A4A-B79E-02D8109299C8}">
      <dgm:prSet/>
      <dgm:spPr/>
      <dgm:t>
        <a:bodyPr/>
        <a:lstStyle/>
        <a:p>
          <a:endParaRPr lang="en-US"/>
        </a:p>
      </dgm:t>
    </dgm:pt>
    <dgm:pt modelId="{955A6B91-8A3C-A14D-837E-359A37B17597}">
      <dgm:prSet/>
      <dgm:spPr/>
      <dgm:t>
        <a:bodyPr/>
        <a:lstStyle/>
        <a:p>
          <a:endParaRPr lang="en-US" dirty="0">
            <a:latin typeface="Arial" panose="020B0604020202020204" pitchFamily="34" charset="0"/>
            <a:cs typeface="Arial" panose="020B0604020202020204" pitchFamily="34" charset="0"/>
          </a:endParaRPr>
        </a:p>
      </dgm:t>
    </dgm:pt>
    <dgm:pt modelId="{AD4C649A-6FD8-9645-A2F0-69B26517E022}" type="parTrans" cxnId="{A5F09F6D-DC60-A749-A3E6-7AF50746F228}">
      <dgm:prSet/>
      <dgm:spPr/>
      <dgm:t>
        <a:bodyPr/>
        <a:lstStyle/>
        <a:p>
          <a:endParaRPr lang="en-US"/>
        </a:p>
      </dgm:t>
    </dgm:pt>
    <dgm:pt modelId="{6BA25D15-70B9-5B43-A7AE-1008DB96FB7D}" type="sibTrans" cxnId="{A5F09F6D-DC60-A749-A3E6-7AF50746F228}">
      <dgm:prSet/>
      <dgm:spPr/>
      <dgm:t>
        <a:bodyPr/>
        <a:lstStyle/>
        <a:p>
          <a:endParaRPr lang="en-US"/>
        </a:p>
      </dgm:t>
    </dgm:pt>
    <dgm:pt modelId="{E2706A80-FBDC-CE42-8505-E65EE75F2392}">
      <dgm:prSet/>
      <dgm:spPr/>
      <dgm:t>
        <a:bodyPr/>
        <a:lstStyle/>
        <a:p>
          <a:endParaRPr lang="en-US" dirty="0">
            <a:latin typeface="Arial" panose="020B0604020202020204" pitchFamily="34" charset="0"/>
            <a:cs typeface="Arial" panose="020B0604020202020204" pitchFamily="34" charset="0"/>
          </a:endParaRPr>
        </a:p>
      </dgm:t>
    </dgm:pt>
    <dgm:pt modelId="{5A7A47C1-D1DA-5C49-9C00-EA43E242AC37}" type="parTrans" cxnId="{00270659-FABF-9148-AFEE-F25D235B7E61}">
      <dgm:prSet/>
      <dgm:spPr/>
      <dgm:t>
        <a:bodyPr/>
        <a:lstStyle/>
        <a:p>
          <a:endParaRPr lang="en-US"/>
        </a:p>
      </dgm:t>
    </dgm:pt>
    <dgm:pt modelId="{A971CF12-E45D-FC47-9BD6-DFF6213F051E}" type="sibTrans" cxnId="{00270659-FABF-9148-AFEE-F25D235B7E61}">
      <dgm:prSet/>
      <dgm:spPr/>
      <dgm:t>
        <a:bodyPr/>
        <a:lstStyle/>
        <a:p>
          <a:endParaRPr lang="en-US"/>
        </a:p>
      </dgm:t>
    </dgm:pt>
    <dgm:pt modelId="{CCF78B0F-D6D7-EC44-BF6C-DE1726354E74}" type="pres">
      <dgm:prSet presAssocID="{86C54FC2-4C85-CB44-A4F4-ABAB06F3C868}" presName="Name0" presStyleCnt="0">
        <dgm:presLayoutVars>
          <dgm:dir/>
          <dgm:animLvl val="lvl"/>
          <dgm:resizeHandles val="exact"/>
        </dgm:presLayoutVars>
      </dgm:prSet>
      <dgm:spPr/>
    </dgm:pt>
    <dgm:pt modelId="{C48FF894-851E-3944-8461-25192C2A06CB}" type="pres">
      <dgm:prSet presAssocID="{B9742CE6-D30B-064E-B9EF-0A464A5B94FA}" presName="composite" presStyleCnt="0"/>
      <dgm:spPr/>
    </dgm:pt>
    <dgm:pt modelId="{C11B8927-92E9-E448-AC55-A1999D35A709}" type="pres">
      <dgm:prSet presAssocID="{B9742CE6-D30B-064E-B9EF-0A464A5B94FA}" presName="parTx" presStyleLbl="alignNode1" presStyleIdx="0" presStyleCnt="3">
        <dgm:presLayoutVars>
          <dgm:chMax val="0"/>
          <dgm:chPref val="0"/>
          <dgm:bulletEnabled val="1"/>
        </dgm:presLayoutVars>
      </dgm:prSet>
      <dgm:spPr/>
    </dgm:pt>
    <dgm:pt modelId="{8F1AEFA8-7AB2-234A-AAE8-EE53294DDF6C}" type="pres">
      <dgm:prSet presAssocID="{B9742CE6-D30B-064E-B9EF-0A464A5B94FA}" presName="desTx" presStyleLbl="alignAccFollowNode1" presStyleIdx="0" presStyleCnt="3">
        <dgm:presLayoutVars>
          <dgm:bulletEnabled val="1"/>
        </dgm:presLayoutVars>
      </dgm:prSet>
      <dgm:spPr/>
    </dgm:pt>
    <dgm:pt modelId="{D641147A-24EB-DB47-92C1-D30ABCA5F985}" type="pres">
      <dgm:prSet presAssocID="{8E306268-8958-2F45-9CA8-AF1610342D4E}" presName="space" presStyleCnt="0"/>
      <dgm:spPr/>
    </dgm:pt>
    <dgm:pt modelId="{857CEAD5-E3F4-004A-8CCB-701C2B735E32}" type="pres">
      <dgm:prSet presAssocID="{F0210C36-8B73-F849-AA78-C422EF0B6AC3}" presName="composite" presStyleCnt="0"/>
      <dgm:spPr/>
    </dgm:pt>
    <dgm:pt modelId="{600A406A-E6CB-594A-B400-09FC87DD37D7}" type="pres">
      <dgm:prSet presAssocID="{F0210C36-8B73-F849-AA78-C422EF0B6AC3}" presName="parTx" presStyleLbl="alignNode1" presStyleIdx="1" presStyleCnt="3">
        <dgm:presLayoutVars>
          <dgm:chMax val="0"/>
          <dgm:chPref val="0"/>
          <dgm:bulletEnabled val="1"/>
        </dgm:presLayoutVars>
      </dgm:prSet>
      <dgm:spPr/>
    </dgm:pt>
    <dgm:pt modelId="{781D5E4B-F86D-924A-BC41-C7667655BD82}" type="pres">
      <dgm:prSet presAssocID="{F0210C36-8B73-F849-AA78-C422EF0B6AC3}" presName="desTx" presStyleLbl="alignAccFollowNode1" presStyleIdx="1" presStyleCnt="3">
        <dgm:presLayoutVars>
          <dgm:bulletEnabled val="1"/>
        </dgm:presLayoutVars>
      </dgm:prSet>
      <dgm:spPr/>
    </dgm:pt>
    <dgm:pt modelId="{CF5C868E-4188-E842-825E-E64AC3825641}" type="pres">
      <dgm:prSet presAssocID="{722C20C0-7951-ED4A-890A-D5CF1293B5AC}" presName="space" presStyleCnt="0"/>
      <dgm:spPr/>
    </dgm:pt>
    <dgm:pt modelId="{346E93D3-76A5-AF46-90C6-993BC88247B5}" type="pres">
      <dgm:prSet presAssocID="{3AC66A0A-0CC5-CD41-9185-E7ED24830A0D}" presName="composite" presStyleCnt="0"/>
      <dgm:spPr/>
    </dgm:pt>
    <dgm:pt modelId="{6AB72217-9CC8-814A-89F2-9C29E0F7760E}" type="pres">
      <dgm:prSet presAssocID="{3AC66A0A-0CC5-CD41-9185-E7ED24830A0D}" presName="parTx" presStyleLbl="alignNode1" presStyleIdx="2" presStyleCnt="3">
        <dgm:presLayoutVars>
          <dgm:chMax val="0"/>
          <dgm:chPref val="0"/>
          <dgm:bulletEnabled val="1"/>
        </dgm:presLayoutVars>
      </dgm:prSet>
      <dgm:spPr/>
    </dgm:pt>
    <dgm:pt modelId="{7AD21AE2-02DA-6B47-91BB-A7BFD64D0D3D}" type="pres">
      <dgm:prSet presAssocID="{3AC66A0A-0CC5-CD41-9185-E7ED24830A0D}" presName="desTx" presStyleLbl="alignAccFollowNode1" presStyleIdx="2" presStyleCnt="3">
        <dgm:presLayoutVars>
          <dgm:bulletEnabled val="1"/>
        </dgm:presLayoutVars>
      </dgm:prSet>
      <dgm:spPr/>
    </dgm:pt>
  </dgm:ptLst>
  <dgm:cxnLst>
    <dgm:cxn modelId="{CB3F6101-9C34-DA40-9604-CAA43C2579D3}" type="presOf" srcId="{E2706A80-FBDC-CE42-8505-E65EE75F2392}" destId="{7AD21AE2-02DA-6B47-91BB-A7BFD64D0D3D}" srcOrd="0" destOrd="1" presId="urn:microsoft.com/office/officeart/2005/8/layout/hList1"/>
    <dgm:cxn modelId="{DA42B004-451B-C048-AEF0-CE4814CF05C6}" srcId="{86C54FC2-4C85-CB44-A4F4-ABAB06F3C868}" destId="{3AC66A0A-0CC5-CD41-9185-E7ED24830A0D}" srcOrd="2" destOrd="0" parTransId="{F5708234-65E1-A247-866B-2B1A3A19CA31}" sibTransId="{1EFBD5D0-2076-2C4C-A5BB-04901C284780}"/>
    <dgm:cxn modelId="{C74A721C-3A03-AA4A-9596-F1492B556F03}" type="presOf" srcId="{7C51F1C4-BFDA-4C40-9913-F2E564136400}" destId="{8F1AEFA8-7AB2-234A-AAE8-EE53294DDF6C}" srcOrd="0" destOrd="0" presId="urn:microsoft.com/office/officeart/2005/8/layout/hList1"/>
    <dgm:cxn modelId="{C5DE4A1F-1E11-AF40-B6BA-F44C2D99716F}" srcId="{F0210C36-8B73-F849-AA78-C422EF0B6AC3}" destId="{C2789DE8-6DCB-6C46-95AF-608CD4311EB7}" srcOrd="2" destOrd="0" parTransId="{6E855388-D3E6-B24D-9B4C-7214AC745131}" sibTransId="{B11C5472-F629-F44E-919F-0EDF9BF0C97B}"/>
    <dgm:cxn modelId="{9D5B7F27-40D4-9C40-9F20-D9160E0F8E75}" type="presOf" srcId="{955A6B91-8A3C-A14D-837E-359A37B17597}" destId="{781D5E4B-F86D-924A-BC41-C7667655BD82}" srcOrd="0" destOrd="1" presId="urn:microsoft.com/office/officeart/2005/8/layout/hList1"/>
    <dgm:cxn modelId="{1BBFEA60-415C-0E44-B030-92981E1EDCCC}" type="presOf" srcId="{F0210C36-8B73-F849-AA78-C422EF0B6AC3}" destId="{600A406A-E6CB-594A-B400-09FC87DD37D7}" srcOrd="0" destOrd="0" presId="urn:microsoft.com/office/officeart/2005/8/layout/hList1"/>
    <dgm:cxn modelId="{7356766D-476C-6940-9D68-09EFF604CC4E}" type="presOf" srcId="{B9742CE6-D30B-064E-B9EF-0A464A5B94FA}" destId="{C11B8927-92E9-E448-AC55-A1999D35A709}" srcOrd="0" destOrd="0" presId="urn:microsoft.com/office/officeart/2005/8/layout/hList1"/>
    <dgm:cxn modelId="{A5F09F6D-DC60-A749-A3E6-7AF50746F228}" srcId="{F0210C36-8B73-F849-AA78-C422EF0B6AC3}" destId="{955A6B91-8A3C-A14D-837E-359A37B17597}" srcOrd="1" destOrd="0" parTransId="{AD4C649A-6FD8-9645-A2F0-69B26517E022}" sibTransId="{6BA25D15-70B9-5B43-A7AE-1008DB96FB7D}"/>
    <dgm:cxn modelId="{E84B274E-67F6-134D-AAED-E98D0520FE13}" srcId="{B9742CE6-D30B-064E-B9EF-0A464A5B94FA}" destId="{7C51F1C4-BFDA-4C40-9913-F2E564136400}" srcOrd="0" destOrd="0" parTransId="{A14ED91B-4C4D-1149-828F-D7F407C5FB39}" sibTransId="{186F9B06-802A-6D47-884A-BC3B51571991}"/>
    <dgm:cxn modelId="{A7095F53-46EC-984B-A989-0F6BFFB890AC}" type="presOf" srcId="{776CFA40-5620-6E44-AF23-6975BBAC3C46}" destId="{7AD21AE2-02DA-6B47-91BB-A7BFD64D0D3D}" srcOrd="0" destOrd="2" presId="urn:microsoft.com/office/officeart/2005/8/layout/hList1"/>
    <dgm:cxn modelId="{00270659-FABF-9148-AFEE-F25D235B7E61}" srcId="{3AC66A0A-0CC5-CD41-9185-E7ED24830A0D}" destId="{E2706A80-FBDC-CE42-8505-E65EE75F2392}" srcOrd="1" destOrd="0" parTransId="{5A7A47C1-D1DA-5C49-9C00-EA43E242AC37}" sibTransId="{A971CF12-E45D-FC47-9BD6-DFF6213F051E}"/>
    <dgm:cxn modelId="{60264B7D-24E3-5443-9921-3535E09DC18E}" type="presOf" srcId="{C2789DE8-6DCB-6C46-95AF-608CD4311EB7}" destId="{781D5E4B-F86D-924A-BC41-C7667655BD82}" srcOrd="0" destOrd="2" presId="urn:microsoft.com/office/officeart/2005/8/layout/hList1"/>
    <dgm:cxn modelId="{8F094D95-4199-DA43-90BB-6ACCBF9B255C}" srcId="{86C54FC2-4C85-CB44-A4F4-ABAB06F3C868}" destId="{B9742CE6-D30B-064E-B9EF-0A464A5B94FA}" srcOrd="0" destOrd="0" parTransId="{D8D27A1B-6171-554F-9B9C-AB5B813776DD}" sibTransId="{8E306268-8958-2F45-9CA8-AF1610342D4E}"/>
    <dgm:cxn modelId="{08AD0AAA-892F-8C41-A0FA-65D5ED03C6C6}" srcId="{F0210C36-8B73-F849-AA78-C422EF0B6AC3}" destId="{DCF74B8E-A671-8E4A-BFBD-2CC2FFDA8297}" srcOrd="0" destOrd="0" parTransId="{76EC7298-07F5-D445-8E97-75905916F027}" sibTransId="{A0C61965-9A6C-364A-8FEB-0999E4179577}"/>
    <dgm:cxn modelId="{955A61AA-5770-BB45-83DA-AE3A6DCC9A81}" srcId="{B9742CE6-D30B-064E-B9EF-0A464A5B94FA}" destId="{A343F2A3-E15C-AE4A-AF5D-7F3F748901A8}" srcOrd="2" destOrd="0" parTransId="{C7A42D0E-0EAF-134F-8A23-E136E7CB7726}" sibTransId="{9548CAA9-4263-D04A-B1C9-477CB3598AD4}"/>
    <dgm:cxn modelId="{C2F1C8AA-076F-0146-9233-C198FCF289DC}" type="presOf" srcId="{8CD9D30F-AAC0-9047-ACEB-97184EA3C8D1}" destId="{8F1AEFA8-7AB2-234A-AAE8-EE53294DDF6C}" srcOrd="0" destOrd="1" presId="urn:microsoft.com/office/officeart/2005/8/layout/hList1"/>
    <dgm:cxn modelId="{AC460AB2-8980-AA46-B6F3-2F3278B265D3}" type="presOf" srcId="{3AC66A0A-0CC5-CD41-9185-E7ED24830A0D}" destId="{6AB72217-9CC8-814A-89F2-9C29E0F7760E}" srcOrd="0" destOrd="0" presId="urn:microsoft.com/office/officeart/2005/8/layout/hList1"/>
    <dgm:cxn modelId="{382E3AB5-22E3-9F46-9477-E27710FE652F}" srcId="{3AC66A0A-0CC5-CD41-9185-E7ED24830A0D}" destId="{C96C59EA-46A9-054D-A394-3AFA374FC8A4}" srcOrd="0" destOrd="0" parTransId="{4CD6D663-9D9C-6E40-B2B1-01B5A748C3B5}" sibTransId="{CA690B4D-B136-5F4D-ABD3-85B92DD20B38}"/>
    <dgm:cxn modelId="{F4DB16BB-B289-0141-92EF-A4F0E9C56FDC}" srcId="{86C54FC2-4C85-CB44-A4F4-ABAB06F3C868}" destId="{F0210C36-8B73-F849-AA78-C422EF0B6AC3}" srcOrd="1" destOrd="0" parTransId="{5C1D6CFD-3F35-C74A-B806-664DF9A68045}" sibTransId="{722C20C0-7951-ED4A-890A-D5CF1293B5AC}"/>
    <dgm:cxn modelId="{85295CC9-19C9-9C4E-BAEB-03DECB874F7A}" type="presOf" srcId="{86C54FC2-4C85-CB44-A4F4-ABAB06F3C868}" destId="{CCF78B0F-D6D7-EC44-BF6C-DE1726354E74}" srcOrd="0" destOrd="0" presId="urn:microsoft.com/office/officeart/2005/8/layout/hList1"/>
    <dgm:cxn modelId="{2588D1CC-E906-6A4A-B79E-02D8109299C8}" srcId="{B9742CE6-D30B-064E-B9EF-0A464A5B94FA}" destId="{8CD9D30F-AAC0-9047-ACEB-97184EA3C8D1}" srcOrd="1" destOrd="0" parTransId="{B202B404-92CE-9D41-8B8D-9CE90F04FCDE}" sibTransId="{C9D84BEF-9D5A-D04B-B207-0BB593196CB7}"/>
    <dgm:cxn modelId="{86A1ACD9-F4D0-C145-8C80-C506B4739B9F}" type="presOf" srcId="{C96C59EA-46A9-054D-A394-3AFA374FC8A4}" destId="{7AD21AE2-02DA-6B47-91BB-A7BFD64D0D3D}" srcOrd="0" destOrd="0" presId="urn:microsoft.com/office/officeart/2005/8/layout/hList1"/>
    <dgm:cxn modelId="{B5BEB7DD-63D0-8D47-92EF-9D14A1440DC5}" srcId="{3AC66A0A-0CC5-CD41-9185-E7ED24830A0D}" destId="{776CFA40-5620-6E44-AF23-6975BBAC3C46}" srcOrd="2" destOrd="0" parTransId="{2A761A0D-3DBA-D54E-B227-730E4B07E825}" sibTransId="{602E318F-F9EB-C548-BE9B-E957643DF46D}"/>
    <dgm:cxn modelId="{6259C7EA-7FA2-9F48-8D61-454BADDC2A31}" type="presOf" srcId="{DCF74B8E-A671-8E4A-BFBD-2CC2FFDA8297}" destId="{781D5E4B-F86D-924A-BC41-C7667655BD82}" srcOrd="0" destOrd="0" presId="urn:microsoft.com/office/officeart/2005/8/layout/hList1"/>
    <dgm:cxn modelId="{DCC1E7FD-8FAA-0E4E-9D35-C133F4B7045F}" type="presOf" srcId="{A343F2A3-E15C-AE4A-AF5D-7F3F748901A8}" destId="{8F1AEFA8-7AB2-234A-AAE8-EE53294DDF6C}" srcOrd="0" destOrd="2" presId="urn:microsoft.com/office/officeart/2005/8/layout/hList1"/>
    <dgm:cxn modelId="{39A4E633-FFC2-224C-8EAB-A6CB99CF51FE}" type="presParOf" srcId="{CCF78B0F-D6D7-EC44-BF6C-DE1726354E74}" destId="{C48FF894-851E-3944-8461-25192C2A06CB}" srcOrd="0" destOrd="0" presId="urn:microsoft.com/office/officeart/2005/8/layout/hList1"/>
    <dgm:cxn modelId="{DC31DA98-DE22-9C45-A631-ADBF0C821F56}" type="presParOf" srcId="{C48FF894-851E-3944-8461-25192C2A06CB}" destId="{C11B8927-92E9-E448-AC55-A1999D35A709}" srcOrd="0" destOrd="0" presId="urn:microsoft.com/office/officeart/2005/8/layout/hList1"/>
    <dgm:cxn modelId="{085E6547-15FA-1842-A4B7-C83C9CD50C97}" type="presParOf" srcId="{C48FF894-851E-3944-8461-25192C2A06CB}" destId="{8F1AEFA8-7AB2-234A-AAE8-EE53294DDF6C}" srcOrd="1" destOrd="0" presId="urn:microsoft.com/office/officeart/2005/8/layout/hList1"/>
    <dgm:cxn modelId="{D2889AA1-848F-1442-A90D-582A45850B7B}" type="presParOf" srcId="{CCF78B0F-D6D7-EC44-BF6C-DE1726354E74}" destId="{D641147A-24EB-DB47-92C1-D30ABCA5F985}" srcOrd="1" destOrd="0" presId="urn:microsoft.com/office/officeart/2005/8/layout/hList1"/>
    <dgm:cxn modelId="{084C1648-41EE-2445-A4AE-65AAA489EB16}" type="presParOf" srcId="{CCF78B0F-D6D7-EC44-BF6C-DE1726354E74}" destId="{857CEAD5-E3F4-004A-8CCB-701C2B735E32}" srcOrd="2" destOrd="0" presId="urn:microsoft.com/office/officeart/2005/8/layout/hList1"/>
    <dgm:cxn modelId="{0EB8AB36-4FA9-A945-9C3A-BCFAD48070F2}" type="presParOf" srcId="{857CEAD5-E3F4-004A-8CCB-701C2B735E32}" destId="{600A406A-E6CB-594A-B400-09FC87DD37D7}" srcOrd="0" destOrd="0" presId="urn:microsoft.com/office/officeart/2005/8/layout/hList1"/>
    <dgm:cxn modelId="{2BB19477-E6BB-274F-993C-4F12092372DB}" type="presParOf" srcId="{857CEAD5-E3F4-004A-8CCB-701C2B735E32}" destId="{781D5E4B-F86D-924A-BC41-C7667655BD82}" srcOrd="1" destOrd="0" presId="urn:microsoft.com/office/officeart/2005/8/layout/hList1"/>
    <dgm:cxn modelId="{E8A639C2-E0F3-E445-9C7A-2C211300399E}" type="presParOf" srcId="{CCF78B0F-D6D7-EC44-BF6C-DE1726354E74}" destId="{CF5C868E-4188-E842-825E-E64AC3825641}" srcOrd="3" destOrd="0" presId="urn:microsoft.com/office/officeart/2005/8/layout/hList1"/>
    <dgm:cxn modelId="{A7334599-DD5E-A74D-B3C9-4CFA13241024}" type="presParOf" srcId="{CCF78B0F-D6D7-EC44-BF6C-DE1726354E74}" destId="{346E93D3-76A5-AF46-90C6-993BC88247B5}" srcOrd="4" destOrd="0" presId="urn:microsoft.com/office/officeart/2005/8/layout/hList1"/>
    <dgm:cxn modelId="{1A6FBF10-8DC8-F542-8546-49836C4C73C9}" type="presParOf" srcId="{346E93D3-76A5-AF46-90C6-993BC88247B5}" destId="{6AB72217-9CC8-814A-89F2-9C29E0F7760E}" srcOrd="0" destOrd="0" presId="urn:microsoft.com/office/officeart/2005/8/layout/hList1"/>
    <dgm:cxn modelId="{D71EFA19-CBA3-5F4E-B774-7649154A227F}" type="presParOf" srcId="{346E93D3-76A5-AF46-90C6-993BC88247B5}" destId="{7AD21AE2-02DA-6B47-91BB-A7BFD64D0D3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DE7C5DF-1F4E-144D-B3C6-CCDDA29A64DD}"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59372874-7672-E146-A97A-F29BFB4A2140}">
      <dgm:prSet phldrT="[Text]"/>
      <dgm:spPr>
        <a:noFill/>
        <a:ln>
          <a:solidFill>
            <a:schemeClr val="accent1"/>
          </a:solidFill>
        </a:ln>
      </dgm:spPr>
      <dgm:t>
        <a:bodyPr/>
        <a:lstStyle/>
        <a:p>
          <a:r>
            <a:rPr lang="en-US" b="1" i="0" dirty="0">
              <a:effectLst/>
              <a:latin typeface="Arial" panose="020B0604020202020204" pitchFamily="34" charset="0"/>
              <a:cs typeface="Arial" panose="020B0604020202020204" pitchFamily="34" charset="0"/>
            </a:rPr>
            <a:t>Network bandwidth</a:t>
          </a:r>
        </a:p>
      </dgm:t>
    </dgm:pt>
    <dgm:pt modelId="{AFA358CC-DE03-B14E-9AD6-513B9ED3EF89}" type="parTrans" cxnId="{4CD5B385-F4AE-6B4E-A557-3E5FBE186B3A}">
      <dgm:prSet/>
      <dgm:spPr/>
      <dgm:t>
        <a:bodyPr/>
        <a:lstStyle/>
        <a:p>
          <a:endParaRPr lang="en-US">
            <a:latin typeface="Arial" panose="020B0604020202020204" pitchFamily="34" charset="0"/>
            <a:cs typeface="Arial" panose="020B0604020202020204" pitchFamily="34" charset="0"/>
          </a:endParaRPr>
        </a:p>
      </dgm:t>
    </dgm:pt>
    <dgm:pt modelId="{EF9C2E62-DCA0-D848-903A-2D9F9C026F51}" type="sibTrans" cxnId="{4CD5B385-F4AE-6B4E-A557-3E5FBE186B3A}">
      <dgm:prSet/>
      <dgm:spPr/>
      <dgm:t>
        <a:bodyPr/>
        <a:lstStyle/>
        <a:p>
          <a:endParaRPr lang="en-US">
            <a:latin typeface="Arial" panose="020B0604020202020204" pitchFamily="34" charset="0"/>
            <a:cs typeface="Arial" panose="020B0604020202020204" pitchFamily="34" charset="0"/>
          </a:endParaRPr>
        </a:p>
      </dgm:t>
    </dgm:pt>
    <dgm:pt modelId="{6B5A5FFB-92DD-ED47-BF2F-AC0DD483D147}">
      <dgm:prSet/>
      <dgm:spPr>
        <a:solidFill>
          <a:schemeClr val="accent3">
            <a:lumMod val="75000"/>
          </a:schemeClr>
        </a:solidFill>
      </dgm:spPr>
      <dgm:t>
        <a:bodyPr/>
        <a:lstStyle/>
        <a:p>
          <a:r>
            <a:rPr lang="en-US" b="0" i="0" dirty="0">
              <a:solidFill>
                <a:schemeClr val="bg1"/>
              </a:solidFill>
              <a:effectLst/>
              <a:latin typeface="Arial" panose="020B0604020202020204" pitchFamily="34" charset="0"/>
              <a:cs typeface="Arial" panose="020B0604020202020204" pitchFamily="34" charset="0"/>
            </a:rPr>
            <a:t>Relates to the capacity of the network links connecting a server to the Internet</a:t>
          </a:r>
        </a:p>
      </dgm:t>
    </dgm:pt>
    <dgm:pt modelId="{12E1D443-E49F-1646-A14E-D146B51693EE}" type="parTrans" cxnId="{07FD202E-A68A-914D-A147-95185A18067A}">
      <dgm:prSet/>
      <dgm:spPr/>
      <dgm:t>
        <a:bodyPr/>
        <a:lstStyle/>
        <a:p>
          <a:endParaRPr lang="en-US">
            <a:latin typeface="Arial" panose="020B0604020202020204" pitchFamily="34" charset="0"/>
            <a:cs typeface="Arial" panose="020B0604020202020204" pitchFamily="34" charset="0"/>
          </a:endParaRPr>
        </a:p>
      </dgm:t>
    </dgm:pt>
    <dgm:pt modelId="{9A2D11C2-577E-FC4A-BCED-3B769EBA90F6}" type="sibTrans" cxnId="{07FD202E-A68A-914D-A147-95185A18067A}">
      <dgm:prSet/>
      <dgm:spPr/>
      <dgm:t>
        <a:bodyPr/>
        <a:lstStyle/>
        <a:p>
          <a:endParaRPr lang="en-US">
            <a:latin typeface="Arial" panose="020B0604020202020204" pitchFamily="34" charset="0"/>
            <a:cs typeface="Arial" panose="020B0604020202020204" pitchFamily="34" charset="0"/>
          </a:endParaRPr>
        </a:p>
      </dgm:t>
    </dgm:pt>
    <dgm:pt modelId="{F9308F1A-1492-F14D-AA25-68EB847A0DB3}">
      <dgm:prSet/>
      <dgm:spPr>
        <a:solidFill>
          <a:schemeClr val="accent3">
            <a:lumMod val="75000"/>
          </a:schemeClr>
        </a:solidFill>
      </dgm:spPr>
      <dgm:t>
        <a:bodyPr/>
        <a:lstStyle/>
        <a:p>
          <a:r>
            <a:rPr lang="en-US" b="0" i="0" dirty="0">
              <a:solidFill>
                <a:schemeClr val="bg1"/>
              </a:solidFill>
              <a:effectLst/>
              <a:latin typeface="Arial" panose="020B0604020202020204" pitchFamily="34" charset="0"/>
              <a:cs typeface="Arial" panose="020B0604020202020204" pitchFamily="34" charset="0"/>
            </a:rPr>
            <a:t>For most organizations this is their connection to their Internet Service Provider (ISP)</a:t>
          </a:r>
        </a:p>
      </dgm:t>
    </dgm:pt>
    <dgm:pt modelId="{6587E665-7412-CC4B-8376-E44CFD4886EF}" type="parTrans" cxnId="{64632D81-51A2-6B4B-9F06-658DFD074D36}">
      <dgm:prSet/>
      <dgm:spPr/>
      <dgm:t>
        <a:bodyPr/>
        <a:lstStyle/>
        <a:p>
          <a:endParaRPr lang="en-US">
            <a:latin typeface="Arial" panose="020B0604020202020204" pitchFamily="34" charset="0"/>
            <a:cs typeface="Arial" panose="020B0604020202020204" pitchFamily="34" charset="0"/>
          </a:endParaRPr>
        </a:p>
      </dgm:t>
    </dgm:pt>
    <dgm:pt modelId="{91D74F09-50FE-8A4E-8C86-D04F1C2F50FB}" type="sibTrans" cxnId="{64632D81-51A2-6B4B-9F06-658DFD074D36}">
      <dgm:prSet/>
      <dgm:spPr/>
      <dgm:t>
        <a:bodyPr/>
        <a:lstStyle/>
        <a:p>
          <a:endParaRPr lang="en-US">
            <a:latin typeface="Arial" panose="020B0604020202020204" pitchFamily="34" charset="0"/>
            <a:cs typeface="Arial" panose="020B0604020202020204" pitchFamily="34" charset="0"/>
          </a:endParaRPr>
        </a:p>
      </dgm:t>
    </dgm:pt>
    <dgm:pt modelId="{92F30862-F847-FC4F-9375-31010EECD883}">
      <dgm:prSet/>
      <dgm:spPr>
        <a:noFill/>
        <a:ln>
          <a:solidFill>
            <a:schemeClr val="accent1"/>
          </a:solidFill>
        </a:ln>
      </dgm:spPr>
      <dgm:t>
        <a:bodyPr/>
        <a:lstStyle/>
        <a:p>
          <a:r>
            <a:rPr lang="en-US" b="1" i="0" dirty="0">
              <a:effectLst/>
              <a:latin typeface="Arial" panose="020B0604020202020204" pitchFamily="34" charset="0"/>
              <a:cs typeface="Arial" panose="020B0604020202020204" pitchFamily="34" charset="0"/>
            </a:rPr>
            <a:t>System resources</a:t>
          </a:r>
        </a:p>
      </dgm:t>
    </dgm:pt>
    <dgm:pt modelId="{70431AB4-DF3F-4645-82B4-916A5B03ED2B}" type="parTrans" cxnId="{09ECF6DD-E119-374A-AA19-1EFBB9A7AE59}">
      <dgm:prSet/>
      <dgm:spPr/>
      <dgm:t>
        <a:bodyPr/>
        <a:lstStyle/>
        <a:p>
          <a:endParaRPr lang="en-US">
            <a:latin typeface="Arial" panose="020B0604020202020204" pitchFamily="34" charset="0"/>
            <a:cs typeface="Arial" panose="020B0604020202020204" pitchFamily="34" charset="0"/>
          </a:endParaRPr>
        </a:p>
      </dgm:t>
    </dgm:pt>
    <dgm:pt modelId="{BC376F47-B3AB-B74F-80ED-DB7222180FD2}" type="sibTrans" cxnId="{09ECF6DD-E119-374A-AA19-1EFBB9A7AE59}">
      <dgm:prSet/>
      <dgm:spPr/>
      <dgm:t>
        <a:bodyPr/>
        <a:lstStyle/>
        <a:p>
          <a:endParaRPr lang="en-US">
            <a:latin typeface="Arial" panose="020B0604020202020204" pitchFamily="34" charset="0"/>
            <a:cs typeface="Arial" panose="020B0604020202020204" pitchFamily="34" charset="0"/>
          </a:endParaRPr>
        </a:p>
      </dgm:t>
    </dgm:pt>
    <dgm:pt modelId="{BD3D1B08-BA2C-A847-81FA-0E907AC86072}">
      <dgm:prSet/>
      <dgm:spPr>
        <a:solidFill>
          <a:schemeClr val="accent1"/>
        </a:solidFill>
      </dgm:spPr>
      <dgm:t>
        <a:bodyPr/>
        <a:lstStyle/>
        <a:p>
          <a:r>
            <a:rPr lang="en-US" b="0" i="0" dirty="0">
              <a:solidFill>
                <a:schemeClr val="bg1"/>
              </a:solidFill>
              <a:effectLst/>
              <a:latin typeface="Arial" panose="020B0604020202020204" pitchFamily="34" charset="0"/>
              <a:cs typeface="Arial" panose="020B0604020202020204" pitchFamily="34" charset="0"/>
            </a:rPr>
            <a:t>Aims to overload or trigger a bug to crash the network handling software using ‘poison packets’</a:t>
          </a:r>
        </a:p>
      </dgm:t>
    </dgm:pt>
    <dgm:pt modelId="{47925BA2-F0AA-1349-914E-93DB729B1439}" type="parTrans" cxnId="{21896DD5-9159-5A48-95C3-0628E40AD5D5}">
      <dgm:prSet/>
      <dgm:spPr/>
      <dgm:t>
        <a:bodyPr/>
        <a:lstStyle/>
        <a:p>
          <a:endParaRPr lang="en-US">
            <a:latin typeface="Arial" panose="020B0604020202020204" pitchFamily="34" charset="0"/>
            <a:cs typeface="Arial" panose="020B0604020202020204" pitchFamily="34" charset="0"/>
          </a:endParaRPr>
        </a:p>
      </dgm:t>
    </dgm:pt>
    <dgm:pt modelId="{DEA69FE8-A421-8F40-BC0D-0B81014C6103}" type="sibTrans" cxnId="{21896DD5-9159-5A48-95C3-0628E40AD5D5}">
      <dgm:prSet/>
      <dgm:spPr/>
      <dgm:t>
        <a:bodyPr/>
        <a:lstStyle/>
        <a:p>
          <a:endParaRPr lang="en-US">
            <a:latin typeface="Arial" panose="020B0604020202020204" pitchFamily="34" charset="0"/>
            <a:cs typeface="Arial" panose="020B0604020202020204" pitchFamily="34" charset="0"/>
          </a:endParaRPr>
        </a:p>
      </dgm:t>
    </dgm:pt>
    <dgm:pt modelId="{3234AAA2-C82A-B44F-87E5-BD58BA054E0F}">
      <dgm:prSet/>
      <dgm:spPr>
        <a:noFill/>
        <a:ln>
          <a:solidFill>
            <a:schemeClr val="accent1"/>
          </a:solidFill>
        </a:ln>
      </dgm:spPr>
      <dgm:t>
        <a:bodyPr/>
        <a:lstStyle/>
        <a:p>
          <a:r>
            <a:rPr lang="en-US" b="1" i="0" dirty="0">
              <a:effectLst/>
              <a:latin typeface="Arial" panose="020B0604020202020204" pitchFamily="34" charset="0"/>
              <a:cs typeface="Arial" panose="020B0604020202020204" pitchFamily="34" charset="0"/>
            </a:rPr>
            <a:t>Application resources</a:t>
          </a:r>
        </a:p>
      </dgm:t>
    </dgm:pt>
    <dgm:pt modelId="{E5862108-903B-1C4B-9377-81DD29E52B29}" type="parTrans" cxnId="{752AFBC6-0A6F-E64D-8873-6214DED38720}">
      <dgm:prSet/>
      <dgm:spPr/>
      <dgm:t>
        <a:bodyPr/>
        <a:lstStyle/>
        <a:p>
          <a:endParaRPr lang="en-US">
            <a:latin typeface="Arial" panose="020B0604020202020204" pitchFamily="34" charset="0"/>
            <a:cs typeface="Arial" panose="020B0604020202020204" pitchFamily="34" charset="0"/>
          </a:endParaRPr>
        </a:p>
      </dgm:t>
    </dgm:pt>
    <dgm:pt modelId="{B6EE5F2B-A910-414E-A3BF-34358F619072}" type="sibTrans" cxnId="{752AFBC6-0A6F-E64D-8873-6214DED38720}">
      <dgm:prSet/>
      <dgm:spPr/>
      <dgm:t>
        <a:bodyPr/>
        <a:lstStyle/>
        <a:p>
          <a:endParaRPr lang="en-US">
            <a:latin typeface="Arial" panose="020B0604020202020204" pitchFamily="34" charset="0"/>
            <a:cs typeface="Arial" panose="020B0604020202020204" pitchFamily="34" charset="0"/>
          </a:endParaRPr>
        </a:p>
      </dgm:t>
    </dgm:pt>
    <dgm:pt modelId="{02DC4651-8C6F-6447-9B8F-D57C357757EB}">
      <dgm:prSet/>
      <dgm:spPr>
        <a:solidFill>
          <a:schemeClr val="accent5">
            <a:lumMod val="75000"/>
          </a:schemeClr>
        </a:solidFill>
      </dgm:spPr>
      <dgm:t>
        <a:bodyPr/>
        <a:lstStyle/>
        <a:p>
          <a:r>
            <a:rPr lang="en-US" b="0" i="0" dirty="0">
              <a:solidFill>
                <a:schemeClr val="bg1"/>
              </a:solidFill>
              <a:effectLst/>
              <a:latin typeface="Arial" panose="020B0604020202020204" pitchFamily="34" charset="0"/>
              <a:cs typeface="Arial" panose="020B0604020202020204" pitchFamily="34" charset="0"/>
            </a:rPr>
            <a:t>‘</a:t>
          </a:r>
          <a:r>
            <a:rPr lang="en-US" b="0" i="0" dirty="0" err="1">
              <a:solidFill>
                <a:schemeClr val="bg1"/>
              </a:solidFill>
              <a:effectLst/>
              <a:latin typeface="Arial" panose="020B0604020202020204" pitchFamily="34" charset="0"/>
              <a:cs typeface="Arial" panose="020B0604020202020204" pitchFamily="34" charset="0"/>
            </a:rPr>
            <a:t>Cyberslam</a:t>
          </a:r>
          <a:r>
            <a:rPr lang="en-US" b="0" i="0" dirty="0">
              <a:solidFill>
                <a:schemeClr val="bg1"/>
              </a:solidFill>
              <a:effectLst/>
              <a:latin typeface="Arial" panose="020B0604020202020204" pitchFamily="34" charset="0"/>
              <a:cs typeface="Arial" panose="020B0604020202020204" pitchFamily="34" charset="0"/>
            </a:rPr>
            <a:t>’ involving a number of valid requests (e.g., </a:t>
          </a:r>
          <a:r>
            <a:rPr lang="en-US" b="0" i="0" dirty="0" err="1">
              <a:solidFill>
                <a:schemeClr val="bg1"/>
              </a:solidFill>
              <a:effectLst/>
              <a:latin typeface="Arial" panose="020B0604020202020204" pitchFamily="34" charset="0"/>
              <a:cs typeface="Arial" panose="020B0604020202020204" pitchFamily="34" charset="0"/>
            </a:rPr>
            <a:t>db</a:t>
          </a:r>
          <a:r>
            <a:rPr lang="en-US" b="0" i="0" dirty="0">
              <a:solidFill>
                <a:schemeClr val="bg1"/>
              </a:solidFill>
              <a:effectLst/>
              <a:latin typeface="Arial" panose="020B0604020202020204" pitchFamily="34" charset="0"/>
              <a:cs typeface="Arial" panose="020B0604020202020204" pitchFamily="34" charset="0"/>
            </a:rPr>
            <a:t> query), each of which consumes significant resources, thus limiting the ability of the server to respond to requests from legitimate users</a:t>
          </a:r>
        </a:p>
      </dgm:t>
    </dgm:pt>
    <dgm:pt modelId="{CC53E30A-CA09-8949-8B35-41834609C58A}" type="parTrans" cxnId="{8B9D4070-B4CC-F34F-B8B4-4F4F74F1B1AC}">
      <dgm:prSet/>
      <dgm:spPr/>
      <dgm:t>
        <a:bodyPr/>
        <a:lstStyle/>
        <a:p>
          <a:endParaRPr lang="en-US">
            <a:latin typeface="Arial" panose="020B0604020202020204" pitchFamily="34" charset="0"/>
            <a:cs typeface="Arial" panose="020B0604020202020204" pitchFamily="34" charset="0"/>
          </a:endParaRPr>
        </a:p>
      </dgm:t>
    </dgm:pt>
    <dgm:pt modelId="{2EFD9D0C-B667-974D-8EEE-876172C6068D}" type="sibTrans" cxnId="{8B9D4070-B4CC-F34F-B8B4-4F4F74F1B1AC}">
      <dgm:prSet/>
      <dgm:spPr/>
      <dgm:t>
        <a:bodyPr/>
        <a:lstStyle/>
        <a:p>
          <a:endParaRPr lang="en-US">
            <a:latin typeface="Arial" panose="020B0604020202020204" pitchFamily="34" charset="0"/>
            <a:cs typeface="Arial" panose="020B0604020202020204" pitchFamily="34" charset="0"/>
          </a:endParaRPr>
        </a:p>
      </dgm:t>
    </dgm:pt>
    <dgm:pt modelId="{635717B1-99B8-854E-8F70-444337E2E550}" type="pres">
      <dgm:prSet presAssocID="{CDE7C5DF-1F4E-144D-B3C6-CCDDA29A64DD}" presName="theList" presStyleCnt="0">
        <dgm:presLayoutVars>
          <dgm:dir/>
          <dgm:animLvl val="lvl"/>
          <dgm:resizeHandles val="exact"/>
        </dgm:presLayoutVars>
      </dgm:prSet>
      <dgm:spPr/>
    </dgm:pt>
    <dgm:pt modelId="{EE209E84-B891-3047-A320-4AEEC3330BB8}" type="pres">
      <dgm:prSet presAssocID="{59372874-7672-E146-A97A-F29BFB4A2140}" presName="compNode" presStyleCnt="0"/>
      <dgm:spPr/>
    </dgm:pt>
    <dgm:pt modelId="{1F9EAEE1-B141-8149-B598-A2FC9726C17B}" type="pres">
      <dgm:prSet presAssocID="{59372874-7672-E146-A97A-F29BFB4A2140}" presName="aNode" presStyleLbl="bgShp" presStyleIdx="0" presStyleCnt="3"/>
      <dgm:spPr/>
    </dgm:pt>
    <dgm:pt modelId="{E367BE70-C50A-6A43-8AFA-7CF7E142477B}" type="pres">
      <dgm:prSet presAssocID="{59372874-7672-E146-A97A-F29BFB4A2140}" presName="textNode" presStyleLbl="bgShp" presStyleIdx="0" presStyleCnt="3"/>
      <dgm:spPr/>
    </dgm:pt>
    <dgm:pt modelId="{6AC02209-CF3A-0249-91E1-9F1A42D58FAE}" type="pres">
      <dgm:prSet presAssocID="{59372874-7672-E146-A97A-F29BFB4A2140}" presName="compChildNode" presStyleCnt="0"/>
      <dgm:spPr/>
    </dgm:pt>
    <dgm:pt modelId="{7EE38C84-00CF-1247-9F8C-618383AEFFBD}" type="pres">
      <dgm:prSet presAssocID="{59372874-7672-E146-A97A-F29BFB4A2140}" presName="theInnerList" presStyleCnt="0"/>
      <dgm:spPr/>
    </dgm:pt>
    <dgm:pt modelId="{E1C9B790-AD02-DB4B-90E8-7BFEE9B60B8A}" type="pres">
      <dgm:prSet presAssocID="{6B5A5FFB-92DD-ED47-BF2F-AC0DD483D147}" presName="childNode" presStyleLbl="node1" presStyleIdx="0" presStyleCnt="4">
        <dgm:presLayoutVars>
          <dgm:bulletEnabled val="1"/>
        </dgm:presLayoutVars>
      </dgm:prSet>
      <dgm:spPr/>
    </dgm:pt>
    <dgm:pt modelId="{FD11D5FD-18A1-A246-9B5B-AC50BEFA8723}" type="pres">
      <dgm:prSet presAssocID="{6B5A5FFB-92DD-ED47-BF2F-AC0DD483D147}" presName="aSpace2" presStyleCnt="0"/>
      <dgm:spPr/>
    </dgm:pt>
    <dgm:pt modelId="{9C0BB106-18F0-064A-9F7C-7245A6EA83E6}" type="pres">
      <dgm:prSet presAssocID="{F9308F1A-1492-F14D-AA25-68EB847A0DB3}" presName="childNode" presStyleLbl="node1" presStyleIdx="1" presStyleCnt="4">
        <dgm:presLayoutVars>
          <dgm:bulletEnabled val="1"/>
        </dgm:presLayoutVars>
      </dgm:prSet>
      <dgm:spPr/>
    </dgm:pt>
    <dgm:pt modelId="{12284197-3CBC-A34B-949D-A231607C1E8B}" type="pres">
      <dgm:prSet presAssocID="{59372874-7672-E146-A97A-F29BFB4A2140}" presName="aSpace" presStyleCnt="0"/>
      <dgm:spPr/>
    </dgm:pt>
    <dgm:pt modelId="{B431EFE1-C863-1C48-A3AC-77CE92A996E4}" type="pres">
      <dgm:prSet presAssocID="{92F30862-F847-FC4F-9375-31010EECD883}" presName="compNode" presStyleCnt="0"/>
      <dgm:spPr/>
    </dgm:pt>
    <dgm:pt modelId="{200D4077-F322-A54F-A959-16520676AF19}" type="pres">
      <dgm:prSet presAssocID="{92F30862-F847-FC4F-9375-31010EECD883}" presName="aNode" presStyleLbl="bgShp" presStyleIdx="1" presStyleCnt="3"/>
      <dgm:spPr/>
    </dgm:pt>
    <dgm:pt modelId="{E415A12E-187B-9149-B76A-23CD314DDAC8}" type="pres">
      <dgm:prSet presAssocID="{92F30862-F847-FC4F-9375-31010EECD883}" presName="textNode" presStyleLbl="bgShp" presStyleIdx="1" presStyleCnt="3"/>
      <dgm:spPr/>
    </dgm:pt>
    <dgm:pt modelId="{834C08AE-444E-F446-B0BF-3487CD228505}" type="pres">
      <dgm:prSet presAssocID="{92F30862-F847-FC4F-9375-31010EECD883}" presName="compChildNode" presStyleCnt="0"/>
      <dgm:spPr/>
    </dgm:pt>
    <dgm:pt modelId="{534131B6-A042-2F47-B9FB-6D8DAFBA1F6D}" type="pres">
      <dgm:prSet presAssocID="{92F30862-F847-FC4F-9375-31010EECD883}" presName="theInnerList" presStyleCnt="0"/>
      <dgm:spPr/>
    </dgm:pt>
    <dgm:pt modelId="{331622DA-667B-3D42-86F2-0516235F2E15}" type="pres">
      <dgm:prSet presAssocID="{BD3D1B08-BA2C-A847-81FA-0E907AC86072}" presName="childNode" presStyleLbl="node1" presStyleIdx="2" presStyleCnt="4">
        <dgm:presLayoutVars>
          <dgm:bulletEnabled val="1"/>
        </dgm:presLayoutVars>
      </dgm:prSet>
      <dgm:spPr/>
    </dgm:pt>
    <dgm:pt modelId="{237E2EFB-A677-D844-819C-BBDED44A17C5}" type="pres">
      <dgm:prSet presAssocID="{92F30862-F847-FC4F-9375-31010EECD883}" presName="aSpace" presStyleCnt="0"/>
      <dgm:spPr/>
    </dgm:pt>
    <dgm:pt modelId="{49A3A6F1-0ADA-9941-AEE8-8E3D396BEBB6}" type="pres">
      <dgm:prSet presAssocID="{3234AAA2-C82A-B44F-87E5-BD58BA054E0F}" presName="compNode" presStyleCnt="0"/>
      <dgm:spPr/>
    </dgm:pt>
    <dgm:pt modelId="{1EA47F75-BED3-5244-AD77-D9664E47C6FF}" type="pres">
      <dgm:prSet presAssocID="{3234AAA2-C82A-B44F-87E5-BD58BA054E0F}" presName="aNode" presStyleLbl="bgShp" presStyleIdx="2" presStyleCnt="3"/>
      <dgm:spPr/>
    </dgm:pt>
    <dgm:pt modelId="{DE64535E-28E3-9144-82ED-ED0F42D2AAEE}" type="pres">
      <dgm:prSet presAssocID="{3234AAA2-C82A-B44F-87E5-BD58BA054E0F}" presName="textNode" presStyleLbl="bgShp" presStyleIdx="2" presStyleCnt="3"/>
      <dgm:spPr/>
    </dgm:pt>
    <dgm:pt modelId="{1D30DF71-C875-B746-BD57-739E889A911A}" type="pres">
      <dgm:prSet presAssocID="{3234AAA2-C82A-B44F-87E5-BD58BA054E0F}" presName="compChildNode" presStyleCnt="0"/>
      <dgm:spPr/>
    </dgm:pt>
    <dgm:pt modelId="{B8BA19E8-688C-424C-829D-A7B0DEE3A1AE}" type="pres">
      <dgm:prSet presAssocID="{3234AAA2-C82A-B44F-87E5-BD58BA054E0F}" presName="theInnerList" presStyleCnt="0"/>
      <dgm:spPr/>
    </dgm:pt>
    <dgm:pt modelId="{F711556B-CC33-6E40-9D5E-6524FC4A1052}" type="pres">
      <dgm:prSet presAssocID="{02DC4651-8C6F-6447-9B8F-D57C357757EB}" presName="childNode" presStyleLbl="node1" presStyleIdx="3" presStyleCnt="4">
        <dgm:presLayoutVars>
          <dgm:bulletEnabled val="1"/>
        </dgm:presLayoutVars>
      </dgm:prSet>
      <dgm:spPr/>
    </dgm:pt>
  </dgm:ptLst>
  <dgm:cxnLst>
    <dgm:cxn modelId="{E1736B09-914B-3149-8C3C-C974F30C88A6}" type="presOf" srcId="{CDE7C5DF-1F4E-144D-B3C6-CCDDA29A64DD}" destId="{635717B1-99B8-854E-8F70-444337E2E550}" srcOrd="0" destOrd="0" presId="urn:microsoft.com/office/officeart/2005/8/layout/lProcess2"/>
    <dgm:cxn modelId="{0A2D0716-C61C-9141-86DA-988FC1C305F9}" type="presOf" srcId="{6B5A5FFB-92DD-ED47-BF2F-AC0DD483D147}" destId="{E1C9B790-AD02-DB4B-90E8-7BFEE9B60B8A}" srcOrd="0" destOrd="0" presId="urn:microsoft.com/office/officeart/2005/8/layout/lProcess2"/>
    <dgm:cxn modelId="{07FD202E-A68A-914D-A147-95185A18067A}" srcId="{59372874-7672-E146-A97A-F29BFB4A2140}" destId="{6B5A5FFB-92DD-ED47-BF2F-AC0DD483D147}" srcOrd="0" destOrd="0" parTransId="{12E1D443-E49F-1646-A14E-D146B51693EE}" sibTransId="{9A2D11C2-577E-FC4A-BCED-3B769EBA90F6}"/>
    <dgm:cxn modelId="{C180D234-5927-BC40-BCEA-43D33D0E2CFA}" type="presOf" srcId="{02DC4651-8C6F-6447-9B8F-D57C357757EB}" destId="{F711556B-CC33-6E40-9D5E-6524FC4A1052}" srcOrd="0" destOrd="0" presId="urn:microsoft.com/office/officeart/2005/8/layout/lProcess2"/>
    <dgm:cxn modelId="{D3860F36-28E4-1442-B86C-E63CCC3FE716}" type="presOf" srcId="{3234AAA2-C82A-B44F-87E5-BD58BA054E0F}" destId="{DE64535E-28E3-9144-82ED-ED0F42D2AAEE}" srcOrd="1" destOrd="0" presId="urn:microsoft.com/office/officeart/2005/8/layout/lProcess2"/>
    <dgm:cxn modelId="{329B575F-8B76-3B4B-9BD9-38FDE9A2A8A5}" type="presOf" srcId="{59372874-7672-E146-A97A-F29BFB4A2140}" destId="{E367BE70-C50A-6A43-8AFA-7CF7E142477B}" srcOrd="1" destOrd="0" presId="urn:microsoft.com/office/officeart/2005/8/layout/lProcess2"/>
    <dgm:cxn modelId="{75F3A062-C25E-EE44-801F-9095BD1C5120}" type="presOf" srcId="{F9308F1A-1492-F14D-AA25-68EB847A0DB3}" destId="{9C0BB106-18F0-064A-9F7C-7245A6EA83E6}" srcOrd="0" destOrd="0" presId="urn:microsoft.com/office/officeart/2005/8/layout/lProcess2"/>
    <dgm:cxn modelId="{8B9D4070-B4CC-F34F-B8B4-4F4F74F1B1AC}" srcId="{3234AAA2-C82A-B44F-87E5-BD58BA054E0F}" destId="{02DC4651-8C6F-6447-9B8F-D57C357757EB}" srcOrd="0" destOrd="0" parTransId="{CC53E30A-CA09-8949-8B35-41834609C58A}" sibTransId="{2EFD9D0C-B667-974D-8EEE-876172C6068D}"/>
    <dgm:cxn modelId="{64632D81-51A2-6B4B-9F06-658DFD074D36}" srcId="{59372874-7672-E146-A97A-F29BFB4A2140}" destId="{F9308F1A-1492-F14D-AA25-68EB847A0DB3}" srcOrd="1" destOrd="0" parTransId="{6587E665-7412-CC4B-8376-E44CFD4886EF}" sibTransId="{91D74F09-50FE-8A4E-8C86-D04F1C2F50FB}"/>
    <dgm:cxn modelId="{4CD5B385-F4AE-6B4E-A557-3E5FBE186B3A}" srcId="{CDE7C5DF-1F4E-144D-B3C6-CCDDA29A64DD}" destId="{59372874-7672-E146-A97A-F29BFB4A2140}" srcOrd="0" destOrd="0" parTransId="{AFA358CC-DE03-B14E-9AD6-513B9ED3EF89}" sibTransId="{EF9C2E62-DCA0-D848-903A-2D9F9C026F51}"/>
    <dgm:cxn modelId="{98DE5C93-DBEB-254C-B03C-54648A10B03D}" type="presOf" srcId="{59372874-7672-E146-A97A-F29BFB4A2140}" destId="{1F9EAEE1-B141-8149-B598-A2FC9726C17B}" srcOrd="0" destOrd="0" presId="urn:microsoft.com/office/officeart/2005/8/layout/lProcess2"/>
    <dgm:cxn modelId="{752AFBC6-0A6F-E64D-8873-6214DED38720}" srcId="{CDE7C5DF-1F4E-144D-B3C6-CCDDA29A64DD}" destId="{3234AAA2-C82A-B44F-87E5-BD58BA054E0F}" srcOrd="2" destOrd="0" parTransId="{E5862108-903B-1C4B-9377-81DD29E52B29}" sibTransId="{B6EE5F2B-A910-414E-A3BF-34358F619072}"/>
    <dgm:cxn modelId="{21896DD5-9159-5A48-95C3-0628E40AD5D5}" srcId="{92F30862-F847-FC4F-9375-31010EECD883}" destId="{BD3D1B08-BA2C-A847-81FA-0E907AC86072}" srcOrd="0" destOrd="0" parTransId="{47925BA2-F0AA-1349-914E-93DB729B1439}" sibTransId="{DEA69FE8-A421-8F40-BC0D-0B81014C6103}"/>
    <dgm:cxn modelId="{09ECF6DD-E119-374A-AA19-1EFBB9A7AE59}" srcId="{CDE7C5DF-1F4E-144D-B3C6-CCDDA29A64DD}" destId="{92F30862-F847-FC4F-9375-31010EECD883}" srcOrd="1" destOrd="0" parTransId="{70431AB4-DF3F-4645-82B4-916A5B03ED2B}" sibTransId="{BC376F47-B3AB-B74F-80ED-DB7222180FD2}"/>
    <dgm:cxn modelId="{0DFD91DF-68AD-E649-B09C-E5EAFAEF15BB}" type="presOf" srcId="{BD3D1B08-BA2C-A847-81FA-0E907AC86072}" destId="{331622DA-667B-3D42-86F2-0516235F2E15}" srcOrd="0" destOrd="0" presId="urn:microsoft.com/office/officeart/2005/8/layout/lProcess2"/>
    <dgm:cxn modelId="{CE6F23E2-A7A9-1447-B201-56CC65F45CC6}" type="presOf" srcId="{92F30862-F847-FC4F-9375-31010EECD883}" destId="{200D4077-F322-A54F-A959-16520676AF19}" srcOrd="0" destOrd="0" presId="urn:microsoft.com/office/officeart/2005/8/layout/lProcess2"/>
    <dgm:cxn modelId="{9D4DE0EB-08A6-3544-A58B-08122AF0FDBE}" type="presOf" srcId="{92F30862-F847-FC4F-9375-31010EECD883}" destId="{E415A12E-187B-9149-B76A-23CD314DDAC8}" srcOrd="1" destOrd="0" presId="urn:microsoft.com/office/officeart/2005/8/layout/lProcess2"/>
    <dgm:cxn modelId="{791A79EE-56E7-A044-A12E-44CBF852734D}" type="presOf" srcId="{3234AAA2-C82A-B44F-87E5-BD58BA054E0F}" destId="{1EA47F75-BED3-5244-AD77-D9664E47C6FF}" srcOrd="0" destOrd="0" presId="urn:microsoft.com/office/officeart/2005/8/layout/lProcess2"/>
    <dgm:cxn modelId="{5AACC05E-5AB9-0E49-99B2-6E1BA6A41FDB}" type="presParOf" srcId="{635717B1-99B8-854E-8F70-444337E2E550}" destId="{EE209E84-B891-3047-A320-4AEEC3330BB8}" srcOrd="0" destOrd="0" presId="urn:microsoft.com/office/officeart/2005/8/layout/lProcess2"/>
    <dgm:cxn modelId="{9FAD7FA9-8F47-104B-A9DC-EA081AA4F40E}" type="presParOf" srcId="{EE209E84-B891-3047-A320-4AEEC3330BB8}" destId="{1F9EAEE1-B141-8149-B598-A2FC9726C17B}" srcOrd="0" destOrd="0" presId="urn:microsoft.com/office/officeart/2005/8/layout/lProcess2"/>
    <dgm:cxn modelId="{C8412F36-AC01-7A44-9697-143DB9CEC9BA}" type="presParOf" srcId="{EE209E84-B891-3047-A320-4AEEC3330BB8}" destId="{E367BE70-C50A-6A43-8AFA-7CF7E142477B}" srcOrd="1" destOrd="0" presId="urn:microsoft.com/office/officeart/2005/8/layout/lProcess2"/>
    <dgm:cxn modelId="{EA56AD11-7104-9640-9FC3-D2804E8F4001}" type="presParOf" srcId="{EE209E84-B891-3047-A320-4AEEC3330BB8}" destId="{6AC02209-CF3A-0249-91E1-9F1A42D58FAE}" srcOrd="2" destOrd="0" presId="urn:microsoft.com/office/officeart/2005/8/layout/lProcess2"/>
    <dgm:cxn modelId="{46A30A50-3737-8B4D-B495-F1122505DBF8}" type="presParOf" srcId="{6AC02209-CF3A-0249-91E1-9F1A42D58FAE}" destId="{7EE38C84-00CF-1247-9F8C-618383AEFFBD}" srcOrd="0" destOrd="0" presId="urn:microsoft.com/office/officeart/2005/8/layout/lProcess2"/>
    <dgm:cxn modelId="{ACB3255D-F798-B843-9790-95F14015FF43}" type="presParOf" srcId="{7EE38C84-00CF-1247-9F8C-618383AEFFBD}" destId="{E1C9B790-AD02-DB4B-90E8-7BFEE9B60B8A}" srcOrd="0" destOrd="0" presId="urn:microsoft.com/office/officeart/2005/8/layout/lProcess2"/>
    <dgm:cxn modelId="{E754EB58-08C0-E14D-AAC5-D1578D9E5664}" type="presParOf" srcId="{7EE38C84-00CF-1247-9F8C-618383AEFFBD}" destId="{FD11D5FD-18A1-A246-9B5B-AC50BEFA8723}" srcOrd="1" destOrd="0" presId="urn:microsoft.com/office/officeart/2005/8/layout/lProcess2"/>
    <dgm:cxn modelId="{813D1571-0E72-644F-A07F-89F6473710DF}" type="presParOf" srcId="{7EE38C84-00CF-1247-9F8C-618383AEFFBD}" destId="{9C0BB106-18F0-064A-9F7C-7245A6EA83E6}" srcOrd="2" destOrd="0" presId="urn:microsoft.com/office/officeart/2005/8/layout/lProcess2"/>
    <dgm:cxn modelId="{D328F87F-21F5-714F-9FB7-F211915773E5}" type="presParOf" srcId="{635717B1-99B8-854E-8F70-444337E2E550}" destId="{12284197-3CBC-A34B-949D-A231607C1E8B}" srcOrd="1" destOrd="0" presId="urn:microsoft.com/office/officeart/2005/8/layout/lProcess2"/>
    <dgm:cxn modelId="{BCE740ED-04BF-434E-8FEA-78F3668C6118}" type="presParOf" srcId="{635717B1-99B8-854E-8F70-444337E2E550}" destId="{B431EFE1-C863-1C48-A3AC-77CE92A996E4}" srcOrd="2" destOrd="0" presId="urn:microsoft.com/office/officeart/2005/8/layout/lProcess2"/>
    <dgm:cxn modelId="{BBE8E148-330B-2A45-91F3-7D6EB629A869}" type="presParOf" srcId="{B431EFE1-C863-1C48-A3AC-77CE92A996E4}" destId="{200D4077-F322-A54F-A959-16520676AF19}" srcOrd="0" destOrd="0" presId="urn:microsoft.com/office/officeart/2005/8/layout/lProcess2"/>
    <dgm:cxn modelId="{CB56E221-F88E-FD47-9496-8D41D0D28A88}" type="presParOf" srcId="{B431EFE1-C863-1C48-A3AC-77CE92A996E4}" destId="{E415A12E-187B-9149-B76A-23CD314DDAC8}" srcOrd="1" destOrd="0" presId="urn:microsoft.com/office/officeart/2005/8/layout/lProcess2"/>
    <dgm:cxn modelId="{58069DFD-337B-484D-81D4-6343DAFF6EED}" type="presParOf" srcId="{B431EFE1-C863-1C48-A3AC-77CE92A996E4}" destId="{834C08AE-444E-F446-B0BF-3487CD228505}" srcOrd="2" destOrd="0" presId="urn:microsoft.com/office/officeart/2005/8/layout/lProcess2"/>
    <dgm:cxn modelId="{6B826E0E-A1E1-9D4F-9A76-1A15C480919D}" type="presParOf" srcId="{834C08AE-444E-F446-B0BF-3487CD228505}" destId="{534131B6-A042-2F47-B9FB-6D8DAFBA1F6D}" srcOrd="0" destOrd="0" presId="urn:microsoft.com/office/officeart/2005/8/layout/lProcess2"/>
    <dgm:cxn modelId="{14577FE3-E79A-1949-B26E-0D485D2BD999}" type="presParOf" srcId="{534131B6-A042-2F47-B9FB-6D8DAFBA1F6D}" destId="{331622DA-667B-3D42-86F2-0516235F2E15}" srcOrd="0" destOrd="0" presId="urn:microsoft.com/office/officeart/2005/8/layout/lProcess2"/>
    <dgm:cxn modelId="{C7F4E4E1-9BE9-DD45-B710-B33855AEC625}" type="presParOf" srcId="{635717B1-99B8-854E-8F70-444337E2E550}" destId="{237E2EFB-A677-D844-819C-BBDED44A17C5}" srcOrd="3" destOrd="0" presId="urn:microsoft.com/office/officeart/2005/8/layout/lProcess2"/>
    <dgm:cxn modelId="{E68A7686-B35C-E54D-A2AA-94895E1983D7}" type="presParOf" srcId="{635717B1-99B8-854E-8F70-444337E2E550}" destId="{49A3A6F1-0ADA-9941-AEE8-8E3D396BEBB6}" srcOrd="4" destOrd="0" presId="urn:microsoft.com/office/officeart/2005/8/layout/lProcess2"/>
    <dgm:cxn modelId="{C4DC8DD8-8E37-A449-AF53-8C2D54A3BADC}" type="presParOf" srcId="{49A3A6F1-0ADA-9941-AEE8-8E3D396BEBB6}" destId="{1EA47F75-BED3-5244-AD77-D9664E47C6FF}" srcOrd="0" destOrd="0" presId="urn:microsoft.com/office/officeart/2005/8/layout/lProcess2"/>
    <dgm:cxn modelId="{4903066D-4C63-D442-B313-F0A620CD3979}" type="presParOf" srcId="{49A3A6F1-0ADA-9941-AEE8-8E3D396BEBB6}" destId="{DE64535E-28E3-9144-82ED-ED0F42D2AAEE}" srcOrd="1" destOrd="0" presId="urn:microsoft.com/office/officeart/2005/8/layout/lProcess2"/>
    <dgm:cxn modelId="{A4CFDEB2-3173-414C-8A15-BB6822B38D19}" type="presParOf" srcId="{49A3A6F1-0ADA-9941-AEE8-8E3D396BEBB6}" destId="{1D30DF71-C875-B746-BD57-739E889A911A}" srcOrd="2" destOrd="0" presId="urn:microsoft.com/office/officeart/2005/8/layout/lProcess2"/>
    <dgm:cxn modelId="{F859185D-567E-B84D-A45C-B6DA4CE3C958}" type="presParOf" srcId="{1D30DF71-C875-B746-BD57-739E889A911A}" destId="{B8BA19E8-688C-424C-829D-A7B0DEE3A1AE}" srcOrd="0" destOrd="0" presId="urn:microsoft.com/office/officeart/2005/8/layout/lProcess2"/>
    <dgm:cxn modelId="{79536E11-1C43-1E46-BFA7-2611914FE8CB}" type="presParOf" srcId="{B8BA19E8-688C-424C-829D-A7B0DEE3A1AE}" destId="{F711556B-CC33-6E40-9D5E-6524FC4A1052}"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EC7D9F4-1003-C242-8E1F-F3B2885A37A2}"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CF4DB9DA-4932-A14E-B358-BA616C5EE288}">
      <dgm:prSet phldrT="[Text]" custT="1"/>
      <dgm:spPr>
        <a:solidFill>
          <a:schemeClr val="accent5">
            <a:lumMod val="75000"/>
          </a:schemeClr>
        </a:solidFill>
      </dgm:spPr>
      <dgm:t>
        <a:bodyPr/>
        <a:lstStyle/>
        <a:p>
          <a:r>
            <a:rPr lang="en-US" sz="2800" b="0" i="0" dirty="0">
              <a:solidFill>
                <a:schemeClr val="bg1"/>
              </a:solidFill>
              <a:effectLst/>
              <a:latin typeface="Arial" panose="020B0604020202020204" pitchFamily="34" charset="0"/>
              <a:ea typeface="ＭＳ Ｐゴシック" pitchFamily="-1" charset="-128"/>
              <a:cs typeface="Arial" panose="020B0604020202020204" pitchFamily="34" charset="0"/>
            </a:rPr>
            <a:t>ICMP flood</a:t>
          </a:r>
          <a:endParaRPr lang="en-US" sz="2800" b="0" i="0" dirty="0">
            <a:solidFill>
              <a:schemeClr val="bg1"/>
            </a:solidFill>
            <a:effectLst/>
            <a:latin typeface="Arial" panose="020B0604020202020204" pitchFamily="34" charset="0"/>
            <a:cs typeface="Arial" panose="020B0604020202020204" pitchFamily="34" charset="0"/>
          </a:endParaRPr>
        </a:p>
      </dgm:t>
    </dgm:pt>
    <dgm:pt modelId="{AFDAE78B-1B94-9D40-A0C0-C36162765CB8}" type="parTrans" cxnId="{AA61416E-51BB-0F49-8AA2-199DF982550D}">
      <dgm:prSet/>
      <dgm:spPr/>
      <dgm:t>
        <a:bodyPr/>
        <a:lstStyle/>
        <a:p>
          <a:endParaRPr lang="en-US">
            <a:latin typeface="Arial" panose="020B0604020202020204" pitchFamily="34" charset="0"/>
            <a:cs typeface="Arial" panose="020B0604020202020204" pitchFamily="34" charset="0"/>
          </a:endParaRPr>
        </a:p>
      </dgm:t>
    </dgm:pt>
    <dgm:pt modelId="{D4F9D7DF-D6F0-9B42-B5F0-D64C466F2152}" type="sibTrans" cxnId="{AA61416E-51BB-0F49-8AA2-199DF982550D}">
      <dgm:prSet/>
      <dgm:spPr/>
      <dgm:t>
        <a:bodyPr/>
        <a:lstStyle/>
        <a:p>
          <a:endParaRPr lang="en-US">
            <a:latin typeface="Arial" panose="020B0604020202020204" pitchFamily="34" charset="0"/>
            <a:cs typeface="Arial" panose="020B0604020202020204" pitchFamily="34" charset="0"/>
          </a:endParaRPr>
        </a:p>
      </dgm:t>
    </dgm:pt>
    <dgm:pt modelId="{BD9F2CAD-D5C3-534E-A493-DFC1D640DDDD}">
      <dgm:prSet custT="1"/>
      <dgm:spPr>
        <a:solidFill>
          <a:schemeClr val="bg1"/>
        </a:solidFill>
        <a:ln w="25400">
          <a:solidFill>
            <a:schemeClr val="tx2">
              <a:lumMod val="75000"/>
              <a:alpha val="90000"/>
            </a:schemeClr>
          </a:solidFill>
        </a:ln>
      </dgm:spPr>
      <dgm:t>
        <a:bodyPr/>
        <a:lstStyle/>
        <a:p>
          <a:r>
            <a:rPr lang="en-US" sz="1600" b="0" i="0" dirty="0">
              <a:effectLst/>
              <a:latin typeface="Arial" panose="020B0604020202020204" pitchFamily="34" charset="0"/>
              <a:cs typeface="Arial" panose="020B0604020202020204" pitchFamily="34" charset="0"/>
            </a:rPr>
            <a:t>Ping flood using ICMP echo request packets</a:t>
          </a:r>
        </a:p>
      </dgm:t>
    </dgm:pt>
    <dgm:pt modelId="{59EF927F-E926-C44A-8E66-EA2A682E41A3}" type="parTrans" cxnId="{DB582794-3D33-DD46-9FC5-6B5A8253EB49}">
      <dgm:prSet/>
      <dgm:spPr/>
      <dgm:t>
        <a:bodyPr/>
        <a:lstStyle/>
        <a:p>
          <a:endParaRPr lang="en-US">
            <a:latin typeface="Arial" panose="020B0604020202020204" pitchFamily="34" charset="0"/>
            <a:cs typeface="Arial" panose="020B0604020202020204" pitchFamily="34" charset="0"/>
          </a:endParaRPr>
        </a:p>
      </dgm:t>
    </dgm:pt>
    <dgm:pt modelId="{1130C333-3928-0942-AB09-929FE01C2B5E}" type="sibTrans" cxnId="{DB582794-3D33-DD46-9FC5-6B5A8253EB49}">
      <dgm:prSet/>
      <dgm:spPr/>
      <dgm:t>
        <a:bodyPr/>
        <a:lstStyle/>
        <a:p>
          <a:endParaRPr lang="en-US">
            <a:latin typeface="Arial" panose="020B0604020202020204" pitchFamily="34" charset="0"/>
            <a:cs typeface="Arial" panose="020B0604020202020204" pitchFamily="34" charset="0"/>
          </a:endParaRPr>
        </a:p>
      </dgm:t>
    </dgm:pt>
    <dgm:pt modelId="{0D3173A9-4F5A-DF40-ABDC-E1266D496CAF}">
      <dgm:prSet custT="1"/>
      <dgm:spPr>
        <a:solidFill>
          <a:schemeClr val="bg1"/>
        </a:solidFill>
        <a:ln w="25400">
          <a:solidFill>
            <a:schemeClr val="tx2">
              <a:lumMod val="75000"/>
              <a:alpha val="90000"/>
            </a:schemeClr>
          </a:solidFill>
        </a:ln>
      </dgm:spPr>
      <dgm:t>
        <a:bodyPr/>
        <a:lstStyle/>
        <a:p>
          <a:r>
            <a:rPr lang="en-US" sz="1600" b="0" i="0" dirty="0">
              <a:effectLst/>
              <a:latin typeface="Arial" panose="020B0604020202020204" pitchFamily="34" charset="0"/>
              <a:cs typeface="Arial" panose="020B0604020202020204" pitchFamily="34" charset="0"/>
            </a:rPr>
            <a:t>Traditionally network administrators allow such packets into their networks because ping is a useful network diagnostic tool</a:t>
          </a:r>
        </a:p>
      </dgm:t>
    </dgm:pt>
    <dgm:pt modelId="{C0CF5096-1C13-284C-9CBF-AB3204777B61}" type="parTrans" cxnId="{F56C85F0-BA70-884F-85B8-A60286C12DE9}">
      <dgm:prSet/>
      <dgm:spPr/>
      <dgm:t>
        <a:bodyPr/>
        <a:lstStyle/>
        <a:p>
          <a:endParaRPr lang="en-US">
            <a:latin typeface="Arial" panose="020B0604020202020204" pitchFamily="34" charset="0"/>
            <a:cs typeface="Arial" panose="020B0604020202020204" pitchFamily="34" charset="0"/>
          </a:endParaRPr>
        </a:p>
      </dgm:t>
    </dgm:pt>
    <dgm:pt modelId="{F75E82DB-170F-014F-8D17-333D1F9B7A96}" type="sibTrans" cxnId="{F56C85F0-BA70-884F-85B8-A60286C12DE9}">
      <dgm:prSet/>
      <dgm:spPr/>
      <dgm:t>
        <a:bodyPr/>
        <a:lstStyle/>
        <a:p>
          <a:endParaRPr lang="en-US">
            <a:latin typeface="Arial" panose="020B0604020202020204" pitchFamily="34" charset="0"/>
            <a:cs typeface="Arial" panose="020B0604020202020204" pitchFamily="34" charset="0"/>
          </a:endParaRPr>
        </a:p>
      </dgm:t>
    </dgm:pt>
    <dgm:pt modelId="{E09A460A-8805-D14E-8EA8-E2822ED804CF}">
      <dgm:prSet custT="1"/>
      <dgm:spPr/>
      <dgm:t>
        <a:bodyPr/>
        <a:lstStyle/>
        <a:p>
          <a:r>
            <a:rPr lang="en-US" sz="2800" b="0" i="0" dirty="0">
              <a:solidFill>
                <a:schemeClr val="bg1"/>
              </a:solidFill>
              <a:effectLst/>
              <a:latin typeface="Arial" panose="020B0604020202020204" pitchFamily="34" charset="0"/>
              <a:ea typeface="ＭＳ Ｐゴシック" pitchFamily="-1" charset="-128"/>
              <a:cs typeface="Arial" panose="020B0604020202020204" pitchFamily="34" charset="0"/>
            </a:rPr>
            <a:t>UDP flood</a:t>
          </a:r>
        </a:p>
      </dgm:t>
    </dgm:pt>
    <dgm:pt modelId="{F30FE43B-306A-4A4B-A879-3A8A65B14858}" type="parTrans" cxnId="{AA643B78-5BD0-264D-8026-48165CCB596A}">
      <dgm:prSet/>
      <dgm:spPr/>
      <dgm:t>
        <a:bodyPr/>
        <a:lstStyle/>
        <a:p>
          <a:endParaRPr lang="en-US">
            <a:latin typeface="Arial" panose="020B0604020202020204" pitchFamily="34" charset="0"/>
            <a:cs typeface="Arial" panose="020B0604020202020204" pitchFamily="34" charset="0"/>
          </a:endParaRPr>
        </a:p>
      </dgm:t>
    </dgm:pt>
    <dgm:pt modelId="{C88C3FFA-975A-8346-8A70-A311716266F5}" type="sibTrans" cxnId="{AA643B78-5BD0-264D-8026-48165CCB596A}">
      <dgm:prSet/>
      <dgm:spPr/>
      <dgm:t>
        <a:bodyPr/>
        <a:lstStyle/>
        <a:p>
          <a:endParaRPr lang="en-US">
            <a:latin typeface="Arial" panose="020B0604020202020204" pitchFamily="34" charset="0"/>
            <a:cs typeface="Arial" panose="020B0604020202020204" pitchFamily="34" charset="0"/>
          </a:endParaRPr>
        </a:p>
      </dgm:t>
    </dgm:pt>
    <dgm:pt modelId="{C5963756-5DFA-3D4D-B9AA-9FBD529FDB09}">
      <dgm:prSet/>
      <dgm:spPr>
        <a:solidFill>
          <a:schemeClr val="bg1"/>
        </a:solidFill>
        <a:ln w="25400">
          <a:solidFill>
            <a:schemeClr val="tx2">
              <a:lumMod val="75000"/>
              <a:alpha val="90000"/>
            </a:schemeClr>
          </a:solidFill>
        </a:ln>
      </dgm:spPr>
      <dgm:t>
        <a:bodyPr/>
        <a:lstStyle/>
        <a:p>
          <a:r>
            <a:rPr lang="en-US" b="0" i="0" dirty="0">
              <a:effectLst/>
              <a:latin typeface="Arial" panose="020B0604020202020204" pitchFamily="34" charset="0"/>
              <a:cs typeface="Arial" panose="020B0604020202020204" pitchFamily="34" charset="0"/>
            </a:rPr>
            <a:t>Uses UDP packets directed to some port number on the target system</a:t>
          </a:r>
        </a:p>
      </dgm:t>
    </dgm:pt>
    <dgm:pt modelId="{F5652ACE-F35D-994B-B767-9CF194F2A8FB}" type="parTrans" cxnId="{7E1FC89F-4BBF-5644-9396-000A6F0E8CD5}">
      <dgm:prSet/>
      <dgm:spPr/>
      <dgm:t>
        <a:bodyPr/>
        <a:lstStyle/>
        <a:p>
          <a:endParaRPr lang="en-US">
            <a:latin typeface="Arial" panose="020B0604020202020204" pitchFamily="34" charset="0"/>
            <a:cs typeface="Arial" panose="020B0604020202020204" pitchFamily="34" charset="0"/>
          </a:endParaRPr>
        </a:p>
      </dgm:t>
    </dgm:pt>
    <dgm:pt modelId="{07B83594-679E-2546-BA3A-ED8F11BEC05B}" type="sibTrans" cxnId="{7E1FC89F-4BBF-5644-9396-000A6F0E8CD5}">
      <dgm:prSet/>
      <dgm:spPr/>
      <dgm:t>
        <a:bodyPr/>
        <a:lstStyle/>
        <a:p>
          <a:endParaRPr lang="en-US">
            <a:latin typeface="Arial" panose="020B0604020202020204" pitchFamily="34" charset="0"/>
            <a:cs typeface="Arial" panose="020B0604020202020204" pitchFamily="34" charset="0"/>
          </a:endParaRPr>
        </a:p>
      </dgm:t>
    </dgm:pt>
    <dgm:pt modelId="{64A9271E-D119-504A-9A66-416F2B2777F0}">
      <dgm:prSet custT="1"/>
      <dgm:spPr>
        <a:solidFill>
          <a:schemeClr val="accent3">
            <a:lumMod val="75000"/>
          </a:schemeClr>
        </a:solidFill>
      </dgm:spPr>
      <dgm:t>
        <a:bodyPr/>
        <a:lstStyle/>
        <a:p>
          <a:r>
            <a:rPr lang="en-US" sz="2800" b="0" i="0" dirty="0">
              <a:solidFill>
                <a:schemeClr val="bg1"/>
              </a:solidFill>
              <a:effectLst/>
              <a:latin typeface="Arial" panose="020B0604020202020204" pitchFamily="34" charset="0"/>
              <a:ea typeface="ＭＳ Ｐゴシック" pitchFamily="-1" charset="-128"/>
              <a:cs typeface="Arial" panose="020B0604020202020204" pitchFamily="34" charset="0"/>
            </a:rPr>
            <a:t>TCP SYN flood</a:t>
          </a:r>
        </a:p>
      </dgm:t>
    </dgm:pt>
    <dgm:pt modelId="{0AB44505-EE65-9F42-B247-0738348AB1BE}" type="parTrans" cxnId="{D54FE80F-A610-D049-8389-8084B1BDC281}">
      <dgm:prSet/>
      <dgm:spPr/>
      <dgm:t>
        <a:bodyPr/>
        <a:lstStyle/>
        <a:p>
          <a:endParaRPr lang="en-US">
            <a:latin typeface="Arial" panose="020B0604020202020204" pitchFamily="34" charset="0"/>
            <a:cs typeface="Arial" panose="020B0604020202020204" pitchFamily="34" charset="0"/>
          </a:endParaRPr>
        </a:p>
      </dgm:t>
    </dgm:pt>
    <dgm:pt modelId="{D75EAB0A-6B17-954E-BC0E-1F13DFF95A9A}" type="sibTrans" cxnId="{D54FE80F-A610-D049-8389-8084B1BDC281}">
      <dgm:prSet/>
      <dgm:spPr/>
      <dgm:t>
        <a:bodyPr/>
        <a:lstStyle/>
        <a:p>
          <a:endParaRPr lang="en-US">
            <a:latin typeface="Arial" panose="020B0604020202020204" pitchFamily="34" charset="0"/>
            <a:cs typeface="Arial" panose="020B0604020202020204" pitchFamily="34" charset="0"/>
          </a:endParaRPr>
        </a:p>
      </dgm:t>
    </dgm:pt>
    <dgm:pt modelId="{3A9B6F0B-4336-2847-B4FC-8D7BC13EC137}">
      <dgm:prSet/>
      <dgm:spPr>
        <a:solidFill>
          <a:schemeClr val="bg1"/>
        </a:solidFill>
        <a:ln w="25400">
          <a:solidFill>
            <a:schemeClr val="tx2">
              <a:lumMod val="75000"/>
              <a:alpha val="90000"/>
            </a:schemeClr>
          </a:solidFill>
        </a:ln>
      </dgm:spPr>
      <dgm:t>
        <a:bodyPr/>
        <a:lstStyle/>
        <a:p>
          <a:r>
            <a:rPr lang="en-US" b="0" i="0" dirty="0">
              <a:effectLst/>
              <a:latin typeface="Arial" panose="020B0604020202020204" pitchFamily="34" charset="0"/>
              <a:cs typeface="Arial" panose="020B0604020202020204" pitchFamily="34" charset="0"/>
            </a:rPr>
            <a:t>Sends TCP packets to the target system</a:t>
          </a:r>
        </a:p>
      </dgm:t>
    </dgm:pt>
    <dgm:pt modelId="{C7191EC7-62E3-B447-8343-A566F846311E}" type="parTrans" cxnId="{F3D3B821-EE2C-204E-8FB8-8259A2D5BE19}">
      <dgm:prSet/>
      <dgm:spPr/>
      <dgm:t>
        <a:bodyPr/>
        <a:lstStyle/>
        <a:p>
          <a:endParaRPr lang="en-US">
            <a:latin typeface="Arial" panose="020B0604020202020204" pitchFamily="34" charset="0"/>
            <a:cs typeface="Arial" panose="020B0604020202020204" pitchFamily="34" charset="0"/>
          </a:endParaRPr>
        </a:p>
      </dgm:t>
    </dgm:pt>
    <dgm:pt modelId="{415CDB2F-0584-A54A-893D-CD901D13EB86}" type="sibTrans" cxnId="{F3D3B821-EE2C-204E-8FB8-8259A2D5BE19}">
      <dgm:prSet/>
      <dgm:spPr/>
      <dgm:t>
        <a:bodyPr/>
        <a:lstStyle/>
        <a:p>
          <a:endParaRPr lang="en-US">
            <a:latin typeface="Arial" panose="020B0604020202020204" pitchFamily="34" charset="0"/>
            <a:cs typeface="Arial" panose="020B0604020202020204" pitchFamily="34" charset="0"/>
          </a:endParaRPr>
        </a:p>
      </dgm:t>
    </dgm:pt>
    <dgm:pt modelId="{E6B6139F-0A87-C34E-B14C-47B9ED13C177}">
      <dgm:prSet/>
      <dgm:spPr>
        <a:solidFill>
          <a:schemeClr val="bg1"/>
        </a:solidFill>
        <a:ln w="25400">
          <a:solidFill>
            <a:schemeClr val="tx2">
              <a:lumMod val="75000"/>
              <a:alpha val="90000"/>
            </a:schemeClr>
          </a:solidFill>
        </a:ln>
      </dgm:spPr>
      <dgm:t>
        <a:bodyPr/>
        <a:lstStyle/>
        <a:p>
          <a:r>
            <a:rPr lang="en-US" b="0" i="0" dirty="0">
              <a:effectLst/>
              <a:latin typeface="Arial" panose="020B0604020202020204" pitchFamily="34" charset="0"/>
              <a:cs typeface="Arial" panose="020B0604020202020204" pitchFamily="34" charset="0"/>
            </a:rPr>
            <a:t>High volume of packets to attack the network handling code in the operating system; denies legitimate user access</a:t>
          </a:r>
        </a:p>
      </dgm:t>
    </dgm:pt>
    <dgm:pt modelId="{5D6AB567-580E-5C47-BF18-CD29B8F4AD15}" type="parTrans" cxnId="{BDCB6EE8-7202-A14E-84B4-4CBDD92D628C}">
      <dgm:prSet/>
      <dgm:spPr/>
      <dgm:t>
        <a:bodyPr/>
        <a:lstStyle/>
        <a:p>
          <a:endParaRPr lang="en-US">
            <a:latin typeface="Arial" panose="020B0604020202020204" pitchFamily="34" charset="0"/>
            <a:cs typeface="Arial" panose="020B0604020202020204" pitchFamily="34" charset="0"/>
          </a:endParaRPr>
        </a:p>
      </dgm:t>
    </dgm:pt>
    <dgm:pt modelId="{6D6D790E-BED3-A64A-A29F-A9099F594562}" type="sibTrans" cxnId="{BDCB6EE8-7202-A14E-84B4-4CBDD92D628C}">
      <dgm:prSet/>
      <dgm:spPr/>
      <dgm:t>
        <a:bodyPr/>
        <a:lstStyle/>
        <a:p>
          <a:endParaRPr lang="en-US">
            <a:latin typeface="Arial" panose="020B0604020202020204" pitchFamily="34" charset="0"/>
            <a:cs typeface="Arial" panose="020B0604020202020204" pitchFamily="34" charset="0"/>
          </a:endParaRPr>
        </a:p>
      </dgm:t>
    </dgm:pt>
    <dgm:pt modelId="{5265BBEC-3F4E-AE43-8701-0B43844BD3E7}" type="pres">
      <dgm:prSet presAssocID="{FEC7D9F4-1003-C242-8E1F-F3B2885A37A2}" presName="Name0" presStyleCnt="0">
        <dgm:presLayoutVars>
          <dgm:dir/>
          <dgm:animLvl val="lvl"/>
          <dgm:resizeHandles val="exact"/>
        </dgm:presLayoutVars>
      </dgm:prSet>
      <dgm:spPr/>
    </dgm:pt>
    <dgm:pt modelId="{63DF7425-9165-7B4D-86E0-22F1A98CBDC0}" type="pres">
      <dgm:prSet presAssocID="{CF4DB9DA-4932-A14E-B358-BA616C5EE288}" presName="linNode" presStyleCnt="0"/>
      <dgm:spPr/>
    </dgm:pt>
    <dgm:pt modelId="{19357E6A-60B3-FC4E-9FC2-1ECE7041DD85}" type="pres">
      <dgm:prSet presAssocID="{CF4DB9DA-4932-A14E-B358-BA616C5EE288}" presName="parentText" presStyleLbl="node1" presStyleIdx="0" presStyleCnt="3">
        <dgm:presLayoutVars>
          <dgm:chMax val="1"/>
          <dgm:bulletEnabled val="1"/>
        </dgm:presLayoutVars>
      </dgm:prSet>
      <dgm:spPr/>
    </dgm:pt>
    <dgm:pt modelId="{565A0BC2-B705-7845-9587-D8A7832452F9}" type="pres">
      <dgm:prSet presAssocID="{CF4DB9DA-4932-A14E-B358-BA616C5EE288}" presName="descendantText" presStyleLbl="alignAccFollowNode1" presStyleIdx="0" presStyleCnt="3" custScaleY="117535">
        <dgm:presLayoutVars>
          <dgm:bulletEnabled val="1"/>
        </dgm:presLayoutVars>
      </dgm:prSet>
      <dgm:spPr/>
    </dgm:pt>
    <dgm:pt modelId="{5D8A68C8-859A-6346-A37E-10D253E83A5A}" type="pres">
      <dgm:prSet presAssocID="{D4F9D7DF-D6F0-9B42-B5F0-D64C466F2152}" presName="sp" presStyleCnt="0"/>
      <dgm:spPr/>
    </dgm:pt>
    <dgm:pt modelId="{80E148F0-D1D2-334F-B963-0B71EF44DE47}" type="pres">
      <dgm:prSet presAssocID="{E09A460A-8805-D14E-8EA8-E2822ED804CF}" presName="linNode" presStyleCnt="0"/>
      <dgm:spPr/>
    </dgm:pt>
    <dgm:pt modelId="{5E105DE0-16B0-F645-ABF2-3DD1D6F6DDB8}" type="pres">
      <dgm:prSet presAssocID="{E09A460A-8805-D14E-8EA8-E2822ED804CF}" presName="parentText" presStyleLbl="node1" presStyleIdx="1" presStyleCnt="3">
        <dgm:presLayoutVars>
          <dgm:chMax val="1"/>
          <dgm:bulletEnabled val="1"/>
        </dgm:presLayoutVars>
      </dgm:prSet>
      <dgm:spPr/>
    </dgm:pt>
    <dgm:pt modelId="{AE11C2D4-26A0-484C-A22E-4A33CEF07817}" type="pres">
      <dgm:prSet presAssocID="{E09A460A-8805-D14E-8EA8-E2822ED804CF}" presName="descendantText" presStyleLbl="alignAccFollowNode1" presStyleIdx="1" presStyleCnt="3">
        <dgm:presLayoutVars>
          <dgm:bulletEnabled val="1"/>
        </dgm:presLayoutVars>
      </dgm:prSet>
      <dgm:spPr/>
    </dgm:pt>
    <dgm:pt modelId="{659B3031-C86D-7C41-BA8C-22713F6A8A80}" type="pres">
      <dgm:prSet presAssocID="{C88C3FFA-975A-8346-8A70-A311716266F5}" presName="sp" presStyleCnt="0"/>
      <dgm:spPr/>
    </dgm:pt>
    <dgm:pt modelId="{40D99705-D87E-AB47-87FF-D8E13113A14D}" type="pres">
      <dgm:prSet presAssocID="{64A9271E-D119-504A-9A66-416F2B2777F0}" presName="linNode" presStyleCnt="0"/>
      <dgm:spPr/>
    </dgm:pt>
    <dgm:pt modelId="{46E720AB-F321-FB41-8240-75830E95D297}" type="pres">
      <dgm:prSet presAssocID="{64A9271E-D119-504A-9A66-416F2B2777F0}" presName="parentText" presStyleLbl="node1" presStyleIdx="2" presStyleCnt="3">
        <dgm:presLayoutVars>
          <dgm:chMax val="1"/>
          <dgm:bulletEnabled val="1"/>
        </dgm:presLayoutVars>
      </dgm:prSet>
      <dgm:spPr/>
    </dgm:pt>
    <dgm:pt modelId="{4B1A1837-8231-6840-8D50-F6DB4B3D4684}" type="pres">
      <dgm:prSet presAssocID="{64A9271E-D119-504A-9A66-416F2B2777F0}" presName="descendantText" presStyleLbl="alignAccFollowNode1" presStyleIdx="2" presStyleCnt="3" custScaleY="122162">
        <dgm:presLayoutVars>
          <dgm:bulletEnabled val="1"/>
        </dgm:presLayoutVars>
      </dgm:prSet>
      <dgm:spPr/>
    </dgm:pt>
  </dgm:ptLst>
  <dgm:cxnLst>
    <dgm:cxn modelId="{D54FE80F-A610-D049-8389-8084B1BDC281}" srcId="{FEC7D9F4-1003-C242-8E1F-F3B2885A37A2}" destId="{64A9271E-D119-504A-9A66-416F2B2777F0}" srcOrd="2" destOrd="0" parTransId="{0AB44505-EE65-9F42-B247-0738348AB1BE}" sibTransId="{D75EAB0A-6B17-954E-BC0E-1F13DFF95A9A}"/>
    <dgm:cxn modelId="{F3D3B821-EE2C-204E-8FB8-8259A2D5BE19}" srcId="{64A9271E-D119-504A-9A66-416F2B2777F0}" destId="{3A9B6F0B-4336-2847-B4FC-8D7BC13EC137}" srcOrd="0" destOrd="0" parTransId="{C7191EC7-62E3-B447-8343-A566F846311E}" sibTransId="{415CDB2F-0584-A54A-893D-CD901D13EB86}"/>
    <dgm:cxn modelId="{9EA7ED2E-14C6-AD4B-ADD9-00485E7A0A79}" type="presOf" srcId="{E09A460A-8805-D14E-8EA8-E2822ED804CF}" destId="{5E105DE0-16B0-F645-ABF2-3DD1D6F6DDB8}" srcOrd="0" destOrd="0" presId="urn:microsoft.com/office/officeart/2005/8/layout/vList5"/>
    <dgm:cxn modelId="{2476F362-548C-ED4C-B02F-989129D9F52A}" type="presOf" srcId="{3A9B6F0B-4336-2847-B4FC-8D7BC13EC137}" destId="{4B1A1837-8231-6840-8D50-F6DB4B3D4684}" srcOrd="0" destOrd="0" presId="urn:microsoft.com/office/officeart/2005/8/layout/vList5"/>
    <dgm:cxn modelId="{0FA6D165-8B6E-B946-BE24-2FADA075A125}" type="presOf" srcId="{C5963756-5DFA-3D4D-B9AA-9FBD529FDB09}" destId="{AE11C2D4-26A0-484C-A22E-4A33CEF07817}" srcOrd="0" destOrd="0" presId="urn:microsoft.com/office/officeart/2005/8/layout/vList5"/>
    <dgm:cxn modelId="{4F672249-D82A-F744-85D1-6613C7419AFE}" type="presOf" srcId="{E6B6139F-0A87-C34E-B14C-47B9ED13C177}" destId="{4B1A1837-8231-6840-8D50-F6DB4B3D4684}" srcOrd="0" destOrd="1" presId="urn:microsoft.com/office/officeart/2005/8/layout/vList5"/>
    <dgm:cxn modelId="{AA61416E-51BB-0F49-8AA2-199DF982550D}" srcId="{FEC7D9F4-1003-C242-8E1F-F3B2885A37A2}" destId="{CF4DB9DA-4932-A14E-B358-BA616C5EE288}" srcOrd="0" destOrd="0" parTransId="{AFDAE78B-1B94-9D40-A0C0-C36162765CB8}" sibTransId="{D4F9D7DF-D6F0-9B42-B5F0-D64C466F2152}"/>
    <dgm:cxn modelId="{5903CA4E-6479-1447-8D34-2708C4DFDF16}" type="presOf" srcId="{0D3173A9-4F5A-DF40-ABDC-E1266D496CAF}" destId="{565A0BC2-B705-7845-9587-D8A7832452F9}" srcOrd="0" destOrd="1" presId="urn:microsoft.com/office/officeart/2005/8/layout/vList5"/>
    <dgm:cxn modelId="{2AD49A53-F076-3947-84EF-5DB4877D1F54}" type="presOf" srcId="{FEC7D9F4-1003-C242-8E1F-F3B2885A37A2}" destId="{5265BBEC-3F4E-AE43-8701-0B43844BD3E7}" srcOrd="0" destOrd="0" presId="urn:microsoft.com/office/officeart/2005/8/layout/vList5"/>
    <dgm:cxn modelId="{AA643B78-5BD0-264D-8026-48165CCB596A}" srcId="{FEC7D9F4-1003-C242-8E1F-F3B2885A37A2}" destId="{E09A460A-8805-D14E-8EA8-E2822ED804CF}" srcOrd="1" destOrd="0" parTransId="{F30FE43B-306A-4A4B-A879-3A8A65B14858}" sibTransId="{C88C3FFA-975A-8346-8A70-A311716266F5}"/>
    <dgm:cxn modelId="{DB582794-3D33-DD46-9FC5-6B5A8253EB49}" srcId="{CF4DB9DA-4932-A14E-B358-BA616C5EE288}" destId="{BD9F2CAD-D5C3-534E-A493-DFC1D640DDDD}" srcOrd="0" destOrd="0" parTransId="{59EF927F-E926-C44A-8E66-EA2A682E41A3}" sibTransId="{1130C333-3928-0942-AB09-929FE01C2B5E}"/>
    <dgm:cxn modelId="{CCE1FB9A-8C17-7045-A62D-69732452A005}" type="presOf" srcId="{CF4DB9DA-4932-A14E-B358-BA616C5EE288}" destId="{19357E6A-60B3-FC4E-9FC2-1ECE7041DD85}" srcOrd="0" destOrd="0" presId="urn:microsoft.com/office/officeart/2005/8/layout/vList5"/>
    <dgm:cxn modelId="{7E1FC89F-4BBF-5644-9396-000A6F0E8CD5}" srcId="{E09A460A-8805-D14E-8EA8-E2822ED804CF}" destId="{C5963756-5DFA-3D4D-B9AA-9FBD529FDB09}" srcOrd="0" destOrd="0" parTransId="{F5652ACE-F35D-994B-B767-9CF194F2A8FB}" sibTransId="{07B83594-679E-2546-BA3A-ED8F11BEC05B}"/>
    <dgm:cxn modelId="{156E32CC-8796-7644-8D08-3CB882D6155D}" type="presOf" srcId="{64A9271E-D119-504A-9A66-416F2B2777F0}" destId="{46E720AB-F321-FB41-8240-75830E95D297}" srcOrd="0" destOrd="0" presId="urn:microsoft.com/office/officeart/2005/8/layout/vList5"/>
    <dgm:cxn modelId="{BDCB6EE8-7202-A14E-84B4-4CBDD92D628C}" srcId="{64A9271E-D119-504A-9A66-416F2B2777F0}" destId="{E6B6139F-0A87-C34E-B14C-47B9ED13C177}" srcOrd="1" destOrd="0" parTransId="{5D6AB567-580E-5C47-BF18-CD29B8F4AD15}" sibTransId="{6D6D790E-BED3-A64A-A29F-A9099F594562}"/>
    <dgm:cxn modelId="{F56C85F0-BA70-884F-85B8-A60286C12DE9}" srcId="{CF4DB9DA-4932-A14E-B358-BA616C5EE288}" destId="{0D3173A9-4F5A-DF40-ABDC-E1266D496CAF}" srcOrd="1" destOrd="0" parTransId="{C0CF5096-1C13-284C-9CBF-AB3204777B61}" sibTransId="{F75E82DB-170F-014F-8D17-333D1F9B7A96}"/>
    <dgm:cxn modelId="{06BBFDFF-FC5B-724C-9B71-E2FD758E336A}" type="presOf" srcId="{BD9F2CAD-D5C3-534E-A493-DFC1D640DDDD}" destId="{565A0BC2-B705-7845-9587-D8A7832452F9}" srcOrd="0" destOrd="0" presId="urn:microsoft.com/office/officeart/2005/8/layout/vList5"/>
    <dgm:cxn modelId="{25BFE809-0B4D-024C-A56C-2EF386A72FF9}" type="presParOf" srcId="{5265BBEC-3F4E-AE43-8701-0B43844BD3E7}" destId="{63DF7425-9165-7B4D-86E0-22F1A98CBDC0}" srcOrd="0" destOrd="0" presId="urn:microsoft.com/office/officeart/2005/8/layout/vList5"/>
    <dgm:cxn modelId="{0CF7E40C-75AE-1E42-BCAD-82AF7F529BC8}" type="presParOf" srcId="{63DF7425-9165-7B4D-86E0-22F1A98CBDC0}" destId="{19357E6A-60B3-FC4E-9FC2-1ECE7041DD85}" srcOrd="0" destOrd="0" presId="urn:microsoft.com/office/officeart/2005/8/layout/vList5"/>
    <dgm:cxn modelId="{D9D30BB1-3945-6C4A-9C11-569CB1D3ABDB}" type="presParOf" srcId="{63DF7425-9165-7B4D-86E0-22F1A98CBDC0}" destId="{565A0BC2-B705-7845-9587-D8A7832452F9}" srcOrd="1" destOrd="0" presId="urn:microsoft.com/office/officeart/2005/8/layout/vList5"/>
    <dgm:cxn modelId="{9B87420A-26B9-3C4C-837F-C192F0120F45}" type="presParOf" srcId="{5265BBEC-3F4E-AE43-8701-0B43844BD3E7}" destId="{5D8A68C8-859A-6346-A37E-10D253E83A5A}" srcOrd="1" destOrd="0" presId="urn:microsoft.com/office/officeart/2005/8/layout/vList5"/>
    <dgm:cxn modelId="{3CE7F8D1-4358-AA4F-8554-186B69BF2CA5}" type="presParOf" srcId="{5265BBEC-3F4E-AE43-8701-0B43844BD3E7}" destId="{80E148F0-D1D2-334F-B963-0B71EF44DE47}" srcOrd="2" destOrd="0" presId="urn:microsoft.com/office/officeart/2005/8/layout/vList5"/>
    <dgm:cxn modelId="{3A60AF32-2876-B945-973D-8D36C7E0D2DF}" type="presParOf" srcId="{80E148F0-D1D2-334F-B963-0B71EF44DE47}" destId="{5E105DE0-16B0-F645-ABF2-3DD1D6F6DDB8}" srcOrd="0" destOrd="0" presId="urn:microsoft.com/office/officeart/2005/8/layout/vList5"/>
    <dgm:cxn modelId="{48AC761F-FFB5-CD49-A382-C3E55F9AEEE2}" type="presParOf" srcId="{80E148F0-D1D2-334F-B963-0B71EF44DE47}" destId="{AE11C2D4-26A0-484C-A22E-4A33CEF07817}" srcOrd="1" destOrd="0" presId="urn:microsoft.com/office/officeart/2005/8/layout/vList5"/>
    <dgm:cxn modelId="{F171FDA3-2302-CA40-BE14-47C4BC8B090F}" type="presParOf" srcId="{5265BBEC-3F4E-AE43-8701-0B43844BD3E7}" destId="{659B3031-C86D-7C41-BA8C-22713F6A8A80}" srcOrd="3" destOrd="0" presId="urn:microsoft.com/office/officeart/2005/8/layout/vList5"/>
    <dgm:cxn modelId="{FA0B6B83-0692-124C-BA71-6D7C7AE3401C}" type="presParOf" srcId="{5265BBEC-3F4E-AE43-8701-0B43844BD3E7}" destId="{40D99705-D87E-AB47-87FF-D8E13113A14D}" srcOrd="4" destOrd="0" presId="urn:microsoft.com/office/officeart/2005/8/layout/vList5"/>
    <dgm:cxn modelId="{5EB929CF-5A75-0C4D-9F0D-513E3057E4CC}" type="presParOf" srcId="{40D99705-D87E-AB47-87FF-D8E13113A14D}" destId="{46E720AB-F321-FB41-8240-75830E95D297}" srcOrd="0" destOrd="0" presId="urn:microsoft.com/office/officeart/2005/8/layout/vList5"/>
    <dgm:cxn modelId="{4D24078C-4514-154E-8508-EFF7EA178E9C}" type="presParOf" srcId="{40D99705-D87E-AB47-87FF-D8E13113A14D}" destId="{4B1A1837-8231-6840-8D50-F6DB4B3D4684}"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3FA195-4327-FC45-98BB-247F95256495}">
      <dsp:nvSpPr>
        <dsp:cNvPr id="0" name=""/>
        <dsp:cNvSpPr/>
      </dsp:nvSpPr>
      <dsp:spPr>
        <a:xfrm>
          <a:off x="1004" y="0"/>
          <a:ext cx="2611933" cy="4467943"/>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60020" tIns="160020" rIns="160020" bIns="160020" numCol="1" spcCol="1270" anchor="ctr" anchorCtr="0">
          <a:noAutofit/>
        </a:bodyPr>
        <a:lstStyle/>
        <a:p>
          <a:pPr marL="0" lvl="0" indent="0" algn="ctr" defTabSz="1866900" rtl="0">
            <a:lnSpc>
              <a:spcPct val="90000"/>
            </a:lnSpc>
            <a:spcBef>
              <a:spcPct val="0"/>
            </a:spcBef>
            <a:spcAft>
              <a:spcPct val="35000"/>
            </a:spcAft>
            <a:buNone/>
          </a:pPr>
          <a:r>
            <a:rPr lang="en-US" sz="4200" kern="1200" dirty="0">
              <a:solidFill>
                <a:schemeClr val="accent2">
                  <a:lumMod val="60000"/>
                  <a:lumOff val="40000"/>
                </a:schemeClr>
              </a:solidFill>
              <a:latin typeface="Arial" panose="020B0604020202020204" pitchFamily="34" charset="0"/>
              <a:cs typeface="Arial" panose="020B0604020202020204" pitchFamily="34" charset="0"/>
            </a:rPr>
            <a:t>Low</a:t>
          </a:r>
        </a:p>
      </dsp:txBody>
      <dsp:txXfrm>
        <a:off x="1004" y="0"/>
        <a:ext cx="2611933" cy="1340382"/>
      </dsp:txXfrm>
    </dsp:sp>
    <dsp:sp modelId="{D377B63E-0BF1-C641-9393-97FAB2CE8E6C}">
      <dsp:nvSpPr>
        <dsp:cNvPr id="0" name=""/>
        <dsp:cNvSpPr/>
      </dsp:nvSpPr>
      <dsp:spPr>
        <a:xfrm>
          <a:off x="262197" y="1340382"/>
          <a:ext cx="2089546" cy="290416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rtl="0">
            <a:lnSpc>
              <a:spcPct val="90000"/>
            </a:lnSpc>
            <a:spcBef>
              <a:spcPct val="0"/>
            </a:spcBef>
            <a:spcAft>
              <a:spcPct val="35000"/>
            </a:spcAft>
            <a:buNone/>
          </a:pPr>
          <a:r>
            <a:rPr lang="en-US" sz="1900" kern="1200" dirty="0">
              <a:latin typeface="Arial" panose="020B0604020202020204" pitchFamily="34" charset="0"/>
              <a:cs typeface="Arial" panose="020B0604020202020204" pitchFamily="34" charset="0"/>
            </a:rPr>
            <a:t>The loss could be expected to have a limited adverse effect on organizational operations, organizational assets, or individuals</a:t>
          </a:r>
        </a:p>
      </dsp:txBody>
      <dsp:txXfrm>
        <a:off x="323398" y="1401583"/>
        <a:ext cx="1967144" cy="2781760"/>
      </dsp:txXfrm>
    </dsp:sp>
    <dsp:sp modelId="{FA9A61D8-5551-574C-B3C6-20BD94D0AF54}">
      <dsp:nvSpPr>
        <dsp:cNvPr id="0" name=""/>
        <dsp:cNvSpPr/>
      </dsp:nvSpPr>
      <dsp:spPr>
        <a:xfrm>
          <a:off x="2808833" y="0"/>
          <a:ext cx="2611933" cy="4467943"/>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60020" tIns="160020" rIns="160020" bIns="160020" numCol="1" spcCol="1270" anchor="ctr" anchorCtr="0">
          <a:noAutofit/>
        </a:bodyPr>
        <a:lstStyle/>
        <a:p>
          <a:pPr marL="0" lvl="0" indent="0" algn="ctr" defTabSz="1866900" rtl="0">
            <a:lnSpc>
              <a:spcPct val="90000"/>
            </a:lnSpc>
            <a:spcBef>
              <a:spcPct val="0"/>
            </a:spcBef>
            <a:spcAft>
              <a:spcPct val="35000"/>
            </a:spcAft>
            <a:buNone/>
          </a:pPr>
          <a:r>
            <a:rPr lang="en-US" sz="4200" kern="1200" dirty="0">
              <a:solidFill>
                <a:srgbClr val="C00000"/>
              </a:solidFill>
              <a:latin typeface="Arial" panose="020B0604020202020204" pitchFamily="34" charset="0"/>
              <a:cs typeface="Arial" panose="020B0604020202020204" pitchFamily="34" charset="0"/>
            </a:rPr>
            <a:t>Moderate</a:t>
          </a:r>
        </a:p>
      </dsp:txBody>
      <dsp:txXfrm>
        <a:off x="2808833" y="0"/>
        <a:ext cx="2611933" cy="1340382"/>
      </dsp:txXfrm>
    </dsp:sp>
    <dsp:sp modelId="{8B4ACE22-5A1F-4D4E-8F5D-638FCD7D181A}">
      <dsp:nvSpPr>
        <dsp:cNvPr id="0" name=""/>
        <dsp:cNvSpPr/>
      </dsp:nvSpPr>
      <dsp:spPr>
        <a:xfrm>
          <a:off x="3070026" y="1340382"/>
          <a:ext cx="2089546" cy="290416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rtl="0">
            <a:lnSpc>
              <a:spcPct val="90000"/>
            </a:lnSpc>
            <a:spcBef>
              <a:spcPct val="0"/>
            </a:spcBef>
            <a:spcAft>
              <a:spcPct val="35000"/>
            </a:spcAft>
            <a:buNone/>
          </a:pPr>
          <a:r>
            <a:rPr lang="en-US" sz="1900" kern="1200">
              <a:latin typeface="Arial" panose="020B0604020202020204" pitchFamily="34" charset="0"/>
              <a:cs typeface="Arial" panose="020B0604020202020204" pitchFamily="34" charset="0"/>
            </a:rPr>
            <a:t>The loss could be expected to have a serious adverse effect on organizational operations, organizational assets, or individuals</a:t>
          </a:r>
        </a:p>
      </dsp:txBody>
      <dsp:txXfrm>
        <a:off x="3131227" y="1401583"/>
        <a:ext cx="1967144" cy="2781760"/>
      </dsp:txXfrm>
    </dsp:sp>
    <dsp:sp modelId="{E3CE9194-5F75-0B43-B7E7-D9FAA7178543}">
      <dsp:nvSpPr>
        <dsp:cNvPr id="0" name=""/>
        <dsp:cNvSpPr/>
      </dsp:nvSpPr>
      <dsp:spPr>
        <a:xfrm>
          <a:off x="5616661" y="0"/>
          <a:ext cx="2611933" cy="4467943"/>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60020" tIns="160020" rIns="160020" bIns="160020" numCol="1" spcCol="1270" anchor="ctr" anchorCtr="0">
          <a:noAutofit/>
        </a:bodyPr>
        <a:lstStyle/>
        <a:p>
          <a:pPr marL="0" lvl="0" indent="0" algn="ctr" defTabSz="1866900" rtl="0">
            <a:lnSpc>
              <a:spcPct val="90000"/>
            </a:lnSpc>
            <a:spcBef>
              <a:spcPct val="0"/>
            </a:spcBef>
            <a:spcAft>
              <a:spcPct val="35000"/>
            </a:spcAft>
            <a:buNone/>
          </a:pPr>
          <a:r>
            <a:rPr lang="en-US" sz="4200" kern="1200" dirty="0">
              <a:solidFill>
                <a:srgbClr val="FF0000"/>
              </a:solidFill>
              <a:latin typeface="Arial" panose="020B0604020202020204" pitchFamily="34" charset="0"/>
              <a:cs typeface="Arial" panose="020B0604020202020204" pitchFamily="34" charset="0"/>
            </a:rPr>
            <a:t>High</a:t>
          </a:r>
        </a:p>
      </dsp:txBody>
      <dsp:txXfrm>
        <a:off x="5616661" y="0"/>
        <a:ext cx="2611933" cy="1340382"/>
      </dsp:txXfrm>
    </dsp:sp>
    <dsp:sp modelId="{644C816D-7B3E-4542-93C8-487904F413CD}">
      <dsp:nvSpPr>
        <dsp:cNvPr id="0" name=""/>
        <dsp:cNvSpPr/>
      </dsp:nvSpPr>
      <dsp:spPr>
        <a:xfrm>
          <a:off x="5877855" y="1340382"/>
          <a:ext cx="2089546" cy="290416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rtl="0">
            <a:lnSpc>
              <a:spcPct val="90000"/>
            </a:lnSpc>
            <a:spcBef>
              <a:spcPct val="0"/>
            </a:spcBef>
            <a:spcAft>
              <a:spcPct val="35000"/>
            </a:spcAft>
            <a:buNone/>
          </a:pPr>
          <a:r>
            <a:rPr lang="en-US" sz="1900" kern="1200">
              <a:latin typeface="Arial" panose="020B0604020202020204" pitchFamily="34" charset="0"/>
              <a:cs typeface="Arial" panose="020B0604020202020204" pitchFamily="34" charset="0"/>
            </a:rPr>
            <a:t>The loss could be expected to have a severe or catastrophic adverse effect on organizational operations, organizational assets, or individuals</a:t>
          </a:r>
        </a:p>
      </dsp:txBody>
      <dsp:txXfrm>
        <a:off x="5939056" y="1401583"/>
        <a:ext cx="1967144" cy="278176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3340E5-AA75-F540-9AC8-A428CCFAF6D3}">
      <dsp:nvSpPr>
        <dsp:cNvPr id="0" name=""/>
        <dsp:cNvSpPr/>
      </dsp:nvSpPr>
      <dsp:spPr>
        <a:xfrm>
          <a:off x="0" y="0"/>
          <a:ext cx="4511040" cy="972312"/>
        </a:xfrm>
        <a:prstGeom prst="roundRect">
          <a:avLst>
            <a:gd name="adj" fmla="val 10000"/>
          </a:avLst>
        </a:prstGeom>
        <a:solidFill>
          <a:schemeClr val="accent3">
            <a:lumMod val="75000"/>
          </a:schemeClr>
        </a:solidFill>
        <a:ln>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chemeClr val="bg1"/>
              </a:solidFill>
              <a:effectLst/>
              <a:latin typeface="Arial" panose="020B0604020202020204" pitchFamily="34" charset="0"/>
              <a:ea typeface="ＭＳ Ｐゴシック" pitchFamily="-1" charset="-128"/>
              <a:cs typeface="Arial" panose="020B0604020202020204" pitchFamily="34" charset="0"/>
            </a:rPr>
            <a:t>Attack prevention and preemption</a:t>
          </a:r>
        </a:p>
        <a:p>
          <a:pPr marL="114300" lvl="1" indent="-114300" algn="l" defTabSz="622300">
            <a:lnSpc>
              <a:spcPct val="90000"/>
            </a:lnSpc>
            <a:spcBef>
              <a:spcPct val="0"/>
            </a:spcBef>
            <a:spcAft>
              <a:spcPct val="15000"/>
            </a:spcAft>
            <a:buChar char="•"/>
          </a:pPr>
          <a:r>
            <a:rPr lang="en-US" sz="1400" b="0" kern="1200" dirty="0">
              <a:solidFill>
                <a:schemeClr val="bg1"/>
              </a:solidFill>
              <a:effectLst/>
              <a:latin typeface="Arial" panose="020B0604020202020204" pitchFamily="34" charset="0"/>
              <a:ea typeface="ＭＳ Ｐゴシック" pitchFamily="-1" charset="-128"/>
              <a:cs typeface="Arial" panose="020B0604020202020204" pitchFamily="34" charset="0"/>
            </a:rPr>
            <a:t>Before attack</a:t>
          </a:r>
        </a:p>
      </dsp:txBody>
      <dsp:txXfrm>
        <a:off x="28478" y="28478"/>
        <a:ext cx="3379679" cy="915356"/>
      </dsp:txXfrm>
    </dsp:sp>
    <dsp:sp modelId="{18164F88-DE1C-7E4B-A35B-CA51C5DF794C}">
      <dsp:nvSpPr>
        <dsp:cNvPr id="0" name=""/>
        <dsp:cNvSpPr/>
      </dsp:nvSpPr>
      <dsp:spPr>
        <a:xfrm>
          <a:off x="377799" y="1149096"/>
          <a:ext cx="4511040" cy="972312"/>
        </a:xfrm>
        <a:prstGeom prst="roundRect">
          <a:avLst>
            <a:gd name="adj" fmla="val 10000"/>
          </a:avLst>
        </a:prstGeom>
        <a:solidFill>
          <a:schemeClr val="accent1"/>
        </a:solidFill>
        <a:ln>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chemeClr val="bg1"/>
              </a:solidFill>
              <a:effectLst/>
              <a:latin typeface="Arial" panose="020B0604020202020204" pitchFamily="34" charset="0"/>
              <a:cs typeface="Arial" panose="020B0604020202020204" pitchFamily="34" charset="0"/>
            </a:rPr>
            <a:t>Attack detection and filtering</a:t>
          </a:r>
        </a:p>
        <a:p>
          <a:pPr marL="114300" lvl="1" indent="-114300" algn="l" defTabSz="622300">
            <a:lnSpc>
              <a:spcPct val="90000"/>
            </a:lnSpc>
            <a:spcBef>
              <a:spcPct val="0"/>
            </a:spcBef>
            <a:spcAft>
              <a:spcPct val="15000"/>
            </a:spcAft>
            <a:buChar char="•"/>
          </a:pPr>
          <a:r>
            <a:rPr lang="en-US" sz="1400" b="0" kern="1200" dirty="0">
              <a:solidFill>
                <a:schemeClr val="bg1"/>
              </a:solidFill>
              <a:effectLst/>
              <a:latin typeface="Arial" panose="020B0604020202020204" pitchFamily="34" charset="0"/>
              <a:ea typeface="ＭＳ Ｐゴシック" pitchFamily="-1" charset="-128"/>
              <a:cs typeface="Arial" panose="020B0604020202020204" pitchFamily="34" charset="0"/>
            </a:rPr>
            <a:t>During the attack</a:t>
          </a:r>
        </a:p>
      </dsp:txBody>
      <dsp:txXfrm>
        <a:off x="406277" y="1177574"/>
        <a:ext cx="3444281" cy="915356"/>
      </dsp:txXfrm>
    </dsp:sp>
    <dsp:sp modelId="{4FA33190-3A54-BC4A-AAEE-1A90F556FE85}">
      <dsp:nvSpPr>
        <dsp:cNvPr id="0" name=""/>
        <dsp:cNvSpPr/>
      </dsp:nvSpPr>
      <dsp:spPr>
        <a:xfrm>
          <a:off x="749960" y="2298192"/>
          <a:ext cx="4511040" cy="972312"/>
        </a:xfrm>
        <a:prstGeom prst="roundRect">
          <a:avLst>
            <a:gd name="adj" fmla="val 10000"/>
          </a:avLst>
        </a:prstGeom>
        <a:solidFill>
          <a:schemeClr val="accent5">
            <a:lumMod val="75000"/>
          </a:schemeClr>
        </a:solidFill>
        <a:ln>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chemeClr val="bg1"/>
              </a:solidFill>
              <a:effectLst/>
              <a:latin typeface="Arial" panose="020B0604020202020204" pitchFamily="34" charset="0"/>
              <a:ea typeface="ＭＳ Ｐゴシック" pitchFamily="-1" charset="-128"/>
              <a:cs typeface="Arial" panose="020B0604020202020204" pitchFamily="34" charset="0"/>
            </a:rPr>
            <a:t>Attack source </a:t>
          </a:r>
          <a:r>
            <a:rPr lang="en-US" sz="1800" b="1" kern="1200" dirty="0" err="1">
              <a:solidFill>
                <a:schemeClr val="bg1"/>
              </a:solidFill>
              <a:effectLst/>
              <a:latin typeface="Arial" panose="020B0604020202020204" pitchFamily="34" charset="0"/>
              <a:ea typeface="ＭＳ Ｐゴシック" pitchFamily="-1" charset="-128"/>
              <a:cs typeface="Arial" panose="020B0604020202020204" pitchFamily="34" charset="0"/>
            </a:rPr>
            <a:t>traceback</a:t>
          </a:r>
          <a:r>
            <a:rPr lang="en-US" sz="1800" b="1" kern="1200" dirty="0">
              <a:solidFill>
                <a:schemeClr val="bg1"/>
              </a:solidFill>
              <a:effectLst/>
              <a:latin typeface="Arial" panose="020B0604020202020204" pitchFamily="34" charset="0"/>
              <a:ea typeface="ＭＳ Ｐゴシック" pitchFamily="-1" charset="-128"/>
              <a:cs typeface="Arial" panose="020B0604020202020204" pitchFamily="34" charset="0"/>
            </a:rPr>
            <a:t> and identification</a:t>
          </a:r>
        </a:p>
        <a:p>
          <a:pPr marL="114300" lvl="1" indent="-114300" algn="l" defTabSz="622300">
            <a:lnSpc>
              <a:spcPct val="90000"/>
            </a:lnSpc>
            <a:spcBef>
              <a:spcPct val="0"/>
            </a:spcBef>
            <a:spcAft>
              <a:spcPct val="15000"/>
            </a:spcAft>
            <a:buChar char="•"/>
          </a:pPr>
          <a:r>
            <a:rPr lang="en-US" sz="1400" b="0" kern="1200" dirty="0">
              <a:solidFill>
                <a:schemeClr val="bg1"/>
              </a:solidFill>
              <a:effectLst/>
              <a:latin typeface="Arial" panose="020B0604020202020204" pitchFamily="34" charset="0"/>
              <a:ea typeface="ＭＳ Ｐゴシック" pitchFamily="-1" charset="-128"/>
              <a:cs typeface="Arial" panose="020B0604020202020204" pitchFamily="34" charset="0"/>
            </a:rPr>
            <a:t>During and after the attack</a:t>
          </a:r>
        </a:p>
      </dsp:txBody>
      <dsp:txXfrm>
        <a:off x="778438" y="2326670"/>
        <a:ext cx="3449920" cy="915356"/>
      </dsp:txXfrm>
    </dsp:sp>
    <dsp:sp modelId="{CBFDAD9E-3A53-1C4F-BBA6-BA2FFA1D3DB9}">
      <dsp:nvSpPr>
        <dsp:cNvPr id="0" name=""/>
        <dsp:cNvSpPr/>
      </dsp:nvSpPr>
      <dsp:spPr>
        <a:xfrm>
          <a:off x="1127759" y="3447288"/>
          <a:ext cx="4511040" cy="972312"/>
        </a:xfrm>
        <a:prstGeom prst="roundRect">
          <a:avLst>
            <a:gd name="adj" fmla="val 10000"/>
          </a:avLst>
        </a:prstGeom>
        <a:solidFill>
          <a:schemeClr val="accent1"/>
        </a:solidFill>
        <a:ln>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chemeClr val="bg1"/>
              </a:solidFill>
              <a:effectLst/>
              <a:latin typeface="Arial" panose="020B0604020202020204" pitchFamily="34" charset="0"/>
              <a:ea typeface="ＭＳ Ｐゴシック" pitchFamily="-1" charset="-128"/>
              <a:cs typeface="Arial" panose="020B0604020202020204" pitchFamily="34" charset="0"/>
            </a:rPr>
            <a:t>Attack reaction</a:t>
          </a:r>
        </a:p>
        <a:p>
          <a:pPr marL="114300" lvl="1" indent="-114300" algn="l" defTabSz="622300">
            <a:lnSpc>
              <a:spcPct val="90000"/>
            </a:lnSpc>
            <a:spcBef>
              <a:spcPct val="0"/>
            </a:spcBef>
            <a:spcAft>
              <a:spcPct val="15000"/>
            </a:spcAft>
            <a:buChar char="•"/>
          </a:pPr>
          <a:r>
            <a:rPr lang="en-US" sz="1400" b="0" kern="1200" dirty="0">
              <a:solidFill>
                <a:schemeClr val="bg1"/>
              </a:solidFill>
              <a:effectLst/>
              <a:latin typeface="Arial" panose="020B0604020202020204" pitchFamily="34" charset="0"/>
              <a:ea typeface="ＭＳ Ｐゴシック" pitchFamily="-1" charset="-128"/>
              <a:cs typeface="Arial" panose="020B0604020202020204" pitchFamily="34" charset="0"/>
            </a:rPr>
            <a:t>After the attack</a:t>
          </a:r>
        </a:p>
      </dsp:txBody>
      <dsp:txXfrm>
        <a:off x="1156237" y="3475766"/>
        <a:ext cx="3444281" cy="915356"/>
      </dsp:txXfrm>
    </dsp:sp>
    <dsp:sp modelId="{E94E7B59-EB68-4F49-88EA-2BF2FB91202C}">
      <dsp:nvSpPr>
        <dsp:cNvPr id="0" name=""/>
        <dsp:cNvSpPr/>
      </dsp:nvSpPr>
      <dsp:spPr>
        <a:xfrm>
          <a:off x="3879037" y="744702"/>
          <a:ext cx="632002" cy="632002"/>
        </a:xfrm>
        <a:prstGeom prst="downArrow">
          <a:avLst>
            <a:gd name="adj1" fmla="val 55000"/>
            <a:gd name="adj2" fmla="val 45000"/>
          </a:avLst>
        </a:prstGeom>
        <a:solidFill>
          <a:srgbClr val="FFC000"/>
        </a:solidFill>
        <a:ln w="9525" cap="flat" cmpd="sng" algn="ctr">
          <a:solidFill>
            <a:schemeClr val="tx2">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latin typeface="Arial" panose="020B0604020202020204" pitchFamily="34" charset="0"/>
            <a:cs typeface="Arial" panose="020B0604020202020204" pitchFamily="34" charset="0"/>
          </a:endParaRPr>
        </a:p>
      </dsp:txBody>
      <dsp:txXfrm>
        <a:off x="4021237" y="744702"/>
        <a:ext cx="347602" cy="475582"/>
      </dsp:txXfrm>
    </dsp:sp>
    <dsp:sp modelId="{AEF2102F-665D-3D42-97DB-A8D8233082D9}">
      <dsp:nvSpPr>
        <dsp:cNvPr id="0" name=""/>
        <dsp:cNvSpPr/>
      </dsp:nvSpPr>
      <dsp:spPr>
        <a:xfrm>
          <a:off x="4256836" y="1893798"/>
          <a:ext cx="632002" cy="632002"/>
        </a:xfrm>
        <a:prstGeom prst="downArrow">
          <a:avLst>
            <a:gd name="adj1" fmla="val 55000"/>
            <a:gd name="adj2" fmla="val 45000"/>
          </a:avLst>
        </a:prstGeom>
        <a:solidFill>
          <a:srgbClr val="FFC000"/>
        </a:solidFill>
        <a:ln w="9525"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latin typeface="Arial" panose="020B0604020202020204" pitchFamily="34" charset="0"/>
            <a:cs typeface="Arial" panose="020B0604020202020204" pitchFamily="34" charset="0"/>
          </a:endParaRPr>
        </a:p>
      </dsp:txBody>
      <dsp:txXfrm>
        <a:off x="4399036" y="1893798"/>
        <a:ext cx="347602" cy="475582"/>
      </dsp:txXfrm>
    </dsp:sp>
    <dsp:sp modelId="{951E9E9F-F451-FE43-B83A-AD1D756BF21E}">
      <dsp:nvSpPr>
        <dsp:cNvPr id="0" name=""/>
        <dsp:cNvSpPr/>
      </dsp:nvSpPr>
      <dsp:spPr>
        <a:xfrm>
          <a:off x="4628997" y="3042894"/>
          <a:ext cx="632002" cy="632002"/>
        </a:xfrm>
        <a:prstGeom prst="downArrow">
          <a:avLst>
            <a:gd name="adj1" fmla="val 55000"/>
            <a:gd name="adj2" fmla="val 45000"/>
          </a:avLst>
        </a:prstGeom>
        <a:solidFill>
          <a:srgbClr val="FFC000"/>
        </a:solidFill>
        <a:ln w="9525" cap="flat" cmpd="sng" algn="ctr">
          <a:solidFill>
            <a:schemeClr val="accent5">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latin typeface="Arial" panose="020B0604020202020204" pitchFamily="34" charset="0"/>
            <a:cs typeface="Arial" panose="020B0604020202020204" pitchFamily="34" charset="0"/>
          </a:endParaRPr>
        </a:p>
      </dsp:txBody>
      <dsp:txXfrm>
        <a:off x="4771197" y="3042894"/>
        <a:ext cx="347602" cy="47558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A2EE9-0B81-0249-BAE2-7E8ABAF95231}">
      <dsp:nvSpPr>
        <dsp:cNvPr id="0" name=""/>
        <dsp:cNvSpPr/>
      </dsp:nvSpPr>
      <dsp:spPr>
        <a:xfrm>
          <a:off x="0" y="6386"/>
          <a:ext cx="6908800" cy="806400"/>
        </a:xfrm>
        <a:prstGeom prst="rect">
          <a:avLst/>
        </a:prstGeom>
        <a:solidFill>
          <a:schemeClr val="accent3">
            <a:lumMod val="75000"/>
          </a:schemeClr>
        </a:solidFill>
        <a:ln w="9525" cap="flat" cmpd="sng" algn="ctr">
          <a:solidFill>
            <a:schemeClr val="accent3">
              <a:lumMod val="5000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1"/>
              </a:solidFill>
              <a:effectLst>
                <a:outerShdw blurRad="50800" dist="38100" dir="2700000" algn="tl" rotWithShape="0">
                  <a:srgbClr val="0000FF">
                    <a:alpha val="43000"/>
                  </a:srgbClr>
                </a:outerShdw>
              </a:effectLst>
              <a:latin typeface="Arial" panose="020B0604020202020204" pitchFamily="34" charset="0"/>
              <a:ea typeface="ＭＳ Ｐゴシック" pitchFamily="-1" charset="-128"/>
              <a:cs typeface="Arial" panose="020B0604020202020204" pitchFamily="34" charset="0"/>
            </a:rPr>
            <a:t> </a:t>
          </a:r>
          <a:r>
            <a:rPr lang="en-US" sz="2400" kern="1200" dirty="0">
              <a:solidFill>
                <a:schemeClr val="tx1"/>
              </a:solidFill>
              <a:effectLst>
                <a:outerShdw blurRad="50800" dist="38100" dir="2700000" algn="tl" rotWithShape="0">
                  <a:srgbClr val="0000FF">
                    <a:alpha val="43000"/>
                  </a:srgbClr>
                </a:outerShdw>
              </a:effectLst>
              <a:latin typeface="Arial" panose="020B0604020202020204" pitchFamily="34" charset="0"/>
              <a:ea typeface="ＭＳ Ｐゴシック" pitchFamily="-1" charset="-128"/>
              <a:cs typeface="Arial" panose="020B0604020202020204" pitchFamily="34" charset="0"/>
            </a:rPr>
            <a:t>Good Incident Response Plan</a:t>
          </a:r>
          <a:endParaRPr lang="en-US" sz="2400" kern="1200" dirty="0">
            <a:solidFill>
              <a:schemeClr val="tx1"/>
            </a:solidFill>
            <a:effectLst>
              <a:outerShdw blurRad="50800" dist="38100" dir="2700000" algn="tl" rotWithShape="0">
                <a:srgbClr val="0000FF">
                  <a:alpha val="43000"/>
                </a:srgbClr>
              </a:outerShdw>
            </a:effectLst>
            <a:latin typeface="Arial" panose="020B0604020202020204" pitchFamily="34" charset="0"/>
            <a:cs typeface="Arial" panose="020B0604020202020204" pitchFamily="34" charset="0"/>
          </a:endParaRPr>
        </a:p>
      </dsp:txBody>
      <dsp:txXfrm>
        <a:off x="0" y="6386"/>
        <a:ext cx="6908800" cy="806400"/>
      </dsp:txXfrm>
    </dsp:sp>
    <dsp:sp modelId="{74798D57-D32E-C046-8CAE-BF57114DE3E1}">
      <dsp:nvSpPr>
        <dsp:cNvPr id="0" name=""/>
        <dsp:cNvSpPr/>
      </dsp:nvSpPr>
      <dsp:spPr>
        <a:xfrm>
          <a:off x="0" y="812786"/>
          <a:ext cx="6908800" cy="1229759"/>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effectLst/>
              <a:latin typeface="Arial" panose="020B0604020202020204" pitchFamily="34" charset="0"/>
              <a:cs typeface="Arial" panose="020B0604020202020204" pitchFamily="34" charset="0"/>
            </a:rPr>
            <a:t>Details on how to contact technical personal for ISP </a:t>
          </a:r>
        </a:p>
        <a:p>
          <a:pPr marL="228600" lvl="1" indent="-228600" algn="l" defTabSz="889000">
            <a:lnSpc>
              <a:spcPct val="90000"/>
            </a:lnSpc>
            <a:spcBef>
              <a:spcPct val="0"/>
            </a:spcBef>
            <a:spcAft>
              <a:spcPct val="15000"/>
            </a:spcAft>
            <a:buChar char="•"/>
          </a:pPr>
          <a:r>
            <a:rPr lang="en-US" sz="2000" kern="1200" dirty="0">
              <a:effectLst/>
              <a:latin typeface="Arial" panose="020B0604020202020204" pitchFamily="34" charset="0"/>
              <a:cs typeface="Arial" panose="020B0604020202020204" pitchFamily="34" charset="0"/>
            </a:rPr>
            <a:t>Needed to impose traffic filtering upstream</a:t>
          </a:r>
        </a:p>
        <a:p>
          <a:pPr marL="228600" lvl="1" indent="-228600" algn="l" defTabSz="889000">
            <a:lnSpc>
              <a:spcPct val="90000"/>
            </a:lnSpc>
            <a:spcBef>
              <a:spcPct val="0"/>
            </a:spcBef>
            <a:spcAft>
              <a:spcPct val="15000"/>
            </a:spcAft>
            <a:buChar char="•"/>
          </a:pPr>
          <a:r>
            <a:rPr lang="en-US" sz="2000" kern="1200" dirty="0">
              <a:effectLst/>
              <a:latin typeface="Arial" panose="020B0604020202020204" pitchFamily="34" charset="0"/>
              <a:cs typeface="Arial" panose="020B0604020202020204" pitchFamily="34" charset="0"/>
            </a:rPr>
            <a:t>Details of how to respond to the attack</a:t>
          </a:r>
        </a:p>
      </dsp:txBody>
      <dsp:txXfrm>
        <a:off x="0" y="812786"/>
        <a:ext cx="6908800" cy="12297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7CFA68-B976-2A49-A3AB-9ABCA1DED13A}">
      <dsp:nvSpPr>
        <dsp:cNvPr id="0" name=""/>
        <dsp:cNvSpPr/>
      </dsp:nvSpPr>
      <dsp:spPr>
        <a:xfrm>
          <a:off x="0" y="0"/>
          <a:ext cx="8229600" cy="4968552"/>
        </a:xfrm>
        <a:prstGeom prst="roundRect">
          <a:avLst>
            <a:gd name="adj" fmla="val 8500"/>
          </a:avLst>
        </a:prstGeom>
        <a:solidFill>
          <a:schemeClr val="accent3">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3856148" numCol="1" spcCol="1270" anchor="t" anchorCtr="0">
          <a:noAutofit/>
        </a:bodyPr>
        <a:lstStyle/>
        <a:p>
          <a:pPr marL="0" lvl="0" indent="0" algn="l" defTabSz="1244600" rtl="0">
            <a:lnSpc>
              <a:spcPct val="90000"/>
            </a:lnSpc>
            <a:spcBef>
              <a:spcPct val="0"/>
            </a:spcBef>
            <a:spcAft>
              <a:spcPct val="35000"/>
            </a:spcAft>
            <a:buNone/>
          </a:pPr>
          <a:r>
            <a:rPr lang="en-US" sz="2800" kern="1200" dirty="0">
              <a:latin typeface="Arial" panose="020B0604020202020204" pitchFamily="34" charset="0"/>
              <a:cs typeface="Arial" panose="020B0604020202020204" pitchFamily="34" charset="0"/>
            </a:rPr>
            <a:t>Consist of the reachable and exploitable vulnerabilities in a system</a:t>
          </a:r>
        </a:p>
      </dsp:txBody>
      <dsp:txXfrm>
        <a:off x="123695" y="123695"/>
        <a:ext cx="7982210" cy="4721162"/>
      </dsp:txXfrm>
    </dsp:sp>
    <dsp:sp modelId="{2838DE06-4342-6445-9DD7-7B290D51E361}">
      <dsp:nvSpPr>
        <dsp:cNvPr id="0" name=""/>
        <dsp:cNvSpPr/>
      </dsp:nvSpPr>
      <dsp:spPr>
        <a:xfrm>
          <a:off x="205740" y="1242138"/>
          <a:ext cx="7818120" cy="3477986"/>
        </a:xfrm>
        <a:prstGeom prst="roundRect">
          <a:avLst>
            <a:gd name="adj" fmla="val 10500"/>
          </a:avLst>
        </a:prstGeom>
        <a:solidFill>
          <a:schemeClr val="accent3">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2208521" numCol="1" spcCol="1270" anchor="t" anchorCtr="0">
          <a:noAutofit/>
        </a:bodyPr>
        <a:lstStyle/>
        <a:p>
          <a:pPr marL="0" lvl="0" indent="0" algn="l" defTabSz="1244600" rtl="0">
            <a:lnSpc>
              <a:spcPct val="90000"/>
            </a:lnSpc>
            <a:spcBef>
              <a:spcPct val="0"/>
            </a:spcBef>
            <a:spcAft>
              <a:spcPct val="35000"/>
            </a:spcAft>
            <a:buNone/>
          </a:pPr>
          <a:r>
            <a:rPr lang="en-US" sz="2800" kern="1200" dirty="0">
              <a:latin typeface="Arial" panose="020B0604020202020204" pitchFamily="34" charset="0"/>
              <a:cs typeface="Arial" panose="020B0604020202020204" pitchFamily="34" charset="0"/>
            </a:rPr>
            <a:t>Examples:</a:t>
          </a:r>
        </a:p>
      </dsp:txBody>
      <dsp:txXfrm>
        <a:off x="312700" y="1349098"/>
        <a:ext cx="7604200" cy="3264066"/>
      </dsp:txXfrm>
    </dsp:sp>
    <dsp:sp modelId="{36D2E5FA-5779-2546-8D3D-708A30C558F1}">
      <dsp:nvSpPr>
        <dsp:cNvPr id="0" name=""/>
        <dsp:cNvSpPr/>
      </dsp:nvSpPr>
      <dsp:spPr>
        <a:xfrm>
          <a:off x="390682" y="1964647"/>
          <a:ext cx="1465134" cy="2178391"/>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i="1" kern="1200" dirty="0">
              <a:latin typeface="Arial" panose="020B0604020202020204" pitchFamily="34" charset="0"/>
              <a:cs typeface="Arial" panose="020B0604020202020204" pitchFamily="34" charset="0"/>
            </a:rPr>
            <a:t>Open ports on outward facing Web and other servers, and code listening on those ports</a:t>
          </a:r>
        </a:p>
      </dsp:txBody>
      <dsp:txXfrm>
        <a:off x="435740" y="2009705"/>
        <a:ext cx="1375018" cy="2088275"/>
      </dsp:txXfrm>
    </dsp:sp>
    <dsp:sp modelId="{12DBDAB8-4930-8246-9268-6B6F0F95CC4D}">
      <dsp:nvSpPr>
        <dsp:cNvPr id="0" name=""/>
        <dsp:cNvSpPr/>
      </dsp:nvSpPr>
      <dsp:spPr>
        <a:xfrm>
          <a:off x="1890678" y="2807231"/>
          <a:ext cx="1465134" cy="1565093"/>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i="1" kern="1200" dirty="0">
              <a:latin typeface="Arial" panose="020B0604020202020204" pitchFamily="34" charset="0"/>
              <a:cs typeface="Arial" panose="020B0604020202020204" pitchFamily="34" charset="0"/>
            </a:rPr>
            <a:t>Services available on the inside of a firewall</a:t>
          </a:r>
        </a:p>
      </dsp:txBody>
      <dsp:txXfrm>
        <a:off x="1935736" y="2852289"/>
        <a:ext cx="1375018" cy="1474977"/>
      </dsp:txXfrm>
    </dsp:sp>
    <dsp:sp modelId="{CA87D319-D7A3-814A-A6CA-4CC6B589B461}">
      <dsp:nvSpPr>
        <dsp:cNvPr id="0" name=""/>
        <dsp:cNvSpPr/>
      </dsp:nvSpPr>
      <dsp:spPr>
        <a:xfrm>
          <a:off x="3382233" y="1354949"/>
          <a:ext cx="1465134" cy="2514730"/>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i="1" kern="1200" dirty="0">
              <a:latin typeface="Arial" panose="020B0604020202020204" pitchFamily="34" charset="0"/>
              <a:cs typeface="Arial" panose="020B0604020202020204" pitchFamily="34" charset="0"/>
            </a:rPr>
            <a:t>Code that processes incoming data, email, XML, office documents, and industry-specific custom data exchange formats</a:t>
          </a:r>
        </a:p>
      </dsp:txBody>
      <dsp:txXfrm>
        <a:off x="3427291" y="1400007"/>
        <a:ext cx="1375018" cy="2424614"/>
      </dsp:txXfrm>
    </dsp:sp>
    <dsp:sp modelId="{D72EA0FA-53AD-CB47-99CE-3AFD700ACCAF}">
      <dsp:nvSpPr>
        <dsp:cNvPr id="0" name=""/>
        <dsp:cNvSpPr/>
      </dsp:nvSpPr>
      <dsp:spPr>
        <a:xfrm>
          <a:off x="4869648" y="2807231"/>
          <a:ext cx="1465134" cy="1565093"/>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i="1" kern="1200" dirty="0">
              <a:latin typeface="Arial" panose="020B0604020202020204" pitchFamily="34" charset="0"/>
              <a:cs typeface="Arial" panose="020B0604020202020204" pitchFamily="34" charset="0"/>
            </a:rPr>
            <a:t>Interfaces, SQL, and Web forms</a:t>
          </a:r>
        </a:p>
      </dsp:txBody>
      <dsp:txXfrm>
        <a:off x="4914706" y="2852289"/>
        <a:ext cx="1375018" cy="1474977"/>
      </dsp:txXfrm>
    </dsp:sp>
    <dsp:sp modelId="{E39960A6-9FDD-B449-80EE-E04874F6DE7F}">
      <dsp:nvSpPr>
        <dsp:cNvPr id="0" name=""/>
        <dsp:cNvSpPr/>
      </dsp:nvSpPr>
      <dsp:spPr>
        <a:xfrm>
          <a:off x="6359133" y="1431271"/>
          <a:ext cx="1465134" cy="2158937"/>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i="1" kern="1200" dirty="0">
              <a:latin typeface="Arial" panose="020B0604020202020204" pitchFamily="34" charset="0"/>
              <a:cs typeface="Arial" panose="020B0604020202020204" pitchFamily="34" charset="0"/>
            </a:rPr>
            <a:t>An employee with access to sensitive information vulnerable to a social engineering attack</a:t>
          </a:r>
        </a:p>
      </dsp:txBody>
      <dsp:txXfrm>
        <a:off x="6404191" y="1476329"/>
        <a:ext cx="1375018" cy="20688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3067EB-4F1D-B448-9A77-0795A8FA027E}">
      <dsp:nvSpPr>
        <dsp:cNvPr id="0" name=""/>
        <dsp:cNvSpPr/>
      </dsp:nvSpPr>
      <dsp:spPr>
        <a:xfrm>
          <a:off x="1004" y="0"/>
          <a:ext cx="2611933" cy="4251919"/>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1" kern="1200" dirty="0">
              <a:latin typeface="Arial" panose="020B0604020202020204" pitchFamily="34" charset="0"/>
              <a:cs typeface="Arial" panose="020B0604020202020204" pitchFamily="34" charset="0"/>
            </a:rPr>
            <a:t>Network Attack Surface</a:t>
          </a:r>
          <a:endParaRPr lang="en-US" sz="2000" kern="1200" dirty="0">
            <a:latin typeface="Arial" panose="020B0604020202020204" pitchFamily="34" charset="0"/>
            <a:cs typeface="Arial" panose="020B0604020202020204" pitchFamily="34" charset="0"/>
          </a:endParaRPr>
        </a:p>
      </dsp:txBody>
      <dsp:txXfrm>
        <a:off x="1004" y="0"/>
        <a:ext cx="2611933" cy="1275575"/>
      </dsp:txXfrm>
    </dsp:sp>
    <dsp:sp modelId="{7A4BD44D-6CE4-5347-9FEC-1A3685D77B89}">
      <dsp:nvSpPr>
        <dsp:cNvPr id="0" name=""/>
        <dsp:cNvSpPr/>
      </dsp:nvSpPr>
      <dsp:spPr>
        <a:xfrm>
          <a:off x="262197" y="1086519"/>
          <a:ext cx="2089546" cy="1072548"/>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rtl="0">
            <a:lnSpc>
              <a:spcPct val="90000"/>
            </a:lnSpc>
            <a:spcBef>
              <a:spcPct val="0"/>
            </a:spcBef>
            <a:spcAft>
              <a:spcPct val="35000"/>
            </a:spcAft>
            <a:buNone/>
          </a:pPr>
          <a:r>
            <a:rPr lang="en-US" sz="1600" b="0" kern="1200" dirty="0">
              <a:latin typeface="Arial" panose="020B0604020202020204" pitchFamily="34" charset="0"/>
              <a:cs typeface="Arial" panose="020B0604020202020204" pitchFamily="34" charset="0"/>
            </a:rPr>
            <a:t>Vulnerabilities over an enterprise network, wide-area network, or the Internet</a:t>
          </a:r>
        </a:p>
      </dsp:txBody>
      <dsp:txXfrm>
        <a:off x="293611" y="1117933"/>
        <a:ext cx="2026718" cy="1009720"/>
      </dsp:txXfrm>
    </dsp:sp>
    <dsp:sp modelId="{8247C684-645B-1644-B256-E95D7D0B78A4}">
      <dsp:nvSpPr>
        <dsp:cNvPr id="0" name=""/>
        <dsp:cNvSpPr/>
      </dsp:nvSpPr>
      <dsp:spPr>
        <a:xfrm>
          <a:off x="262197" y="2463538"/>
          <a:ext cx="2089546" cy="157518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rtl="0">
            <a:lnSpc>
              <a:spcPct val="90000"/>
            </a:lnSpc>
            <a:spcBef>
              <a:spcPct val="0"/>
            </a:spcBef>
            <a:spcAft>
              <a:spcPct val="35000"/>
            </a:spcAft>
            <a:buNone/>
          </a:pPr>
          <a:r>
            <a:rPr lang="en-US" sz="1600" b="0" kern="1200" dirty="0">
              <a:latin typeface="Arial" panose="020B0604020202020204" pitchFamily="34" charset="0"/>
              <a:cs typeface="Arial" panose="020B0604020202020204" pitchFamily="34" charset="0"/>
            </a:rPr>
            <a:t>Network protocol vulnerabilities, such as those used for a DoS attack, disruption of communications links</a:t>
          </a:r>
        </a:p>
      </dsp:txBody>
      <dsp:txXfrm>
        <a:off x="308332" y="2509673"/>
        <a:ext cx="1997276" cy="1482910"/>
      </dsp:txXfrm>
    </dsp:sp>
    <dsp:sp modelId="{9C7D5EC8-2DD1-F448-BA8E-DF12CE942EAF}">
      <dsp:nvSpPr>
        <dsp:cNvPr id="0" name=""/>
        <dsp:cNvSpPr/>
      </dsp:nvSpPr>
      <dsp:spPr>
        <a:xfrm>
          <a:off x="2808833" y="0"/>
          <a:ext cx="2611933" cy="4251919"/>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1" kern="1200" dirty="0">
              <a:latin typeface="Arial" panose="020B0604020202020204" pitchFamily="34" charset="0"/>
              <a:cs typeface="Arial" panose="020B0604020202020204" pitchFamily="34" charset="0"/>
            </a:rPr>
            <a:t>Software Attack Surface</a:t>
          </a:r>
          <a:endParaRPr lang="en-US" sz="2000" kern="1200" dirty="0">
            <a:latin typeface="Arial" panose="020B0604020202020204" pitchFamily="34" charset="0"/>
            <a:cs typeface="Arial" panose="020B0604020202020204" pitchFamily="34" charset="0"/>
          </a:endParaRPr>
        </a:p>
      </dsp:txBody>
      <dsp:txXfrm>
        <a:off x="2808833" y="0"/>
        <a:ext cx="2611933" cy="1275575"/>
      </dsp:txXfrm>
    </dsp:sp>
    <dsp:sp modelId="{42695345-8D29-D74B-BAC8-002DF12F6166}">
      <dsp:nvSpPr>
        <dsp:cNvPr id="0" name=""/>
        <dsp:cNvSpPr/>
      </dsp:nvSpPr>
      <dsp:spPr>
        <a:xfrm>
          <a:off x="3070026" y="1276821"/>
          <a:ext cx="2089546" cy="12820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rtl="0">
            <a:lnSpc>
              <a:spcPct val="90000"/>
            </a:lnSpc>
            <a:spcBef>
              <a:spcPct val="0"/>
            </a:spcBef>
            <a:spcAft>
              <a:spcPct val="35000"/>
            </a:spcAft>
            <a:buNone/>
          </a:pPr>
          <a:r>
            <a:rPr lang="en-US" sz="1600" b="0" kern="1200" dirty="0">
              <a:latin typeface="Arial" panose="020B0604020202020204" pitchFamily="34" charset="0"/>
              <a:cs typeface="Arial" panose="020B0604020202020204" pitchFamily="34" charset="0"/>
            </a:rPr>
            <a:t>Vulnerabilities in application, utility, or operating system code</a:t>
          </a:r>
        </a:p>
      </dsp:txBody>
      <dsp:txXfrm>
        <a:off x="3107575" y="1314370"/>
        <a:ext cx="2014448" cy="1206913"/>
      </dsp:txXfrm>
    </dsp:sp>
    <dsp:sp modelId="{011F6C54-FAC5-8946-9EC9-CB597C7FF91F}">
      <dsp:nvSpPr>
        <dsp:cNvPr id="0" name=""/>
        <dsp:cNvSpPr/>
      </dsp:nvSpPr>
      <dsp:spPr>
        <a:xfrm>
          <a:off x="3070026" y="2756065"/>
          <a:ext cx="2089546" cy="12820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rtl="0">
            <a:lnSpc>
              <a:spcPct val="90000"/>
            </a:lnSpc>
            <a:spcBef>
              <a:spcPct val="0"/>
            </a:spcBef>
            <a:spcAft>
              <a:spcPct val="35000"/>
            </a:spcAft>
            <a:buNone/>
          </a:pPr>
          <a:r>
            <a:rPr lang="en-US" sz="1600" b="0" kern="1200" dirty="0">
              <a:latin typeface="Arial" panose="020B0604020202020204" pitchFamily="34" charset="0"/>
              <a:cs typeface="Arial" panose="020B0604020202020204" pitchFamily="34" charset="0"/>
            </a:rPr>
            <a:t>Particular focus is Web server software</a:t>
          </a:r>
        </a:p>
      </dsp:txBody>
      <dsp:txXfrm>
        <a:off x="3107575" y="2793614"/>
        <a:ext cx="2014448" cy="1206913"/>
      </dsp:txXfrm>
    </dsp:sp>
    <dsp:sp modelId="{9BCA6787-FFE4-7C46-8C53-C6D43EFE6024}">
      <dsp:nvSpPr>
        <dsp:cNvPr id="0" name=""/>
        <dsp:cNvSpPr/>
      </dsp:nvSpPr>
      <dsp:spPr>
        <a:xfrm>
          <a:off x="5616661" y="0"/>
          <a:ext cx="2611933" cy="4251919"/>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1" kern="1200" dirty="0">
              <a:latin typeface="Arial" panose="020B0604020202020204" pitchFamily="34" charset="0"/>
              <a:cs typeface="Arial" panose="020B0604020202020204" pitchFamily="34" charset="0"/>
            </a:rPr>
            <a:t>Human Attack Surface</a:t>
          </a:r>
          <a:endParaRPr lang="en-US" sz="2000" kern="1200" dirty="0">
            <a:latin typeface="Arial" panose="020B0604020202020204" pitchFamily="34" charset="0"/>
            <a:cs typeface="Arial" panose="020B0604020202020204" pitchFamily="34" charset="0"/>
          </a:endParaRPr>
        </a:p>
      </dsp:txBody>
      <dsp:txXfrm>
        <a:off x="5616661" y="0"/>
        <a:ext cx="2611933" cy="1275575"/>
      </dsp:txXfrm>
    </dsp:sp>
    <dsp:sp modelId="{A3BBF5FA-65ED-2349-816D-13B311289DA7}">
      <dsp:nvSpPr>
        <dsp:cNvPr id="0" name=""/>
        <dsp:cNvSpPr/>
      </dsp:nvSpPr>
      <dsp:spPr>
        <a:xfrm>
          <a:off x="5877855" y="1275575"/>
          <a:ext cx="2089546" cy="2763747"/>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rtl="0">
            <a:lnSpc>
              <a:spcPct val="90000"/>
            </a:lnSpc>
            <a:spcBef>
              <a:spcPct val="0"/>
            </a:spcBef>
            <a:spcAft>
              <a:spcPct val="35000"/>
            </a:spcAft>
            <a:buNone/>
          </a:pPr>
          <a:r>
            <a:rPr lang="en-US" sz="1600" b="0" kern="1200" dirty="0">
              <a:latin typeface="Arial" panose="020B0604020202020204" pitchFamily="34" charset="0"/>
              <a:cs typeface="Arial" panose="020B0604020202020204" pitchFamily="34" charset="0"/>
            </a:rPr>
            <a:t>Vulnerabilities created by personnel or outsiders, such as social engineering, human error, and trusted insiders</a:t>
          </a:r>
        </a:p>
      </dsp:txBody>
      <dsp:txXfrm>
        <a:off x="5939056" y="1336776"/>
        <a:ext cx="1967144" cy="26413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1726A8-9358-0A43-B76F-85F36DACEEE9}">
      <dsp:nvSpPr>
        <dsp:cNvPr id="0" name=""/>
        <dsp:cNvSpPr/>
      </dsp:nvSpPr>
      <dsp:spPr>
        <a:xfrm>
          <a:off x="551313" y="367"/>
          <a:ext cx="1786593" cy="107195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Economy of mechanism</a:t>
          </a:r>
        </a:p>
      </dsp:txBody>
      <dsp:txXfrm>
        <a:off x="551313" y="367"/>
        <a:ext cx="1786593" cy="1071955"/>
      </dsp:txXfrm>
    </dsp:sp>
    <dsp:sp modelId="{261B0E67-5798-3B48-AF5D-FF04DD1FC352}">
      <dsp:nvSpPr>
        <dsp:cNvPr id="0" name=""/>
        <dsp:cNvSpPr/>
      </dsp:nvSpPr>
      <dsp:spPr>
        <a:xfrm>
          <a:off x="2516565" y="367"/>
          <a:ext cx="1786593" cy="107195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Fail-safe defaults</a:t>
          </a:r>
        </a:p>
      </dsp:txBody>
      <dsp:txXfrm>
        <a:off x="2516565" y="367"/>
        <a:ext cx="1786593" cy="1071955"/>
      </dsp:txXfrm>
    </dsp:sp>
    <dsp:sp modelId="{60F9DFD1-BC1F-7249-8C63-F30D0A764E7F}">
      <dsp:nvSpPr>
        <dsp:cNvPr id="0" name=""/>
        <dsp:cNvSpPr/>
      </dsp:nvSpPr>
      <dsp:spPr>
        <a:xfrm>
          <a:off x="4481817" y="367"/>
          <a:ext cx="1786593" cy="107195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Complete mediation</a:t>
          </a:r>
        </a:p>
      </dsp:txBody>
      <dsp:txXfrm>
        <a:off x="4481817" y="367"/>
        <a:ext cx="1786593" cy="1071955"/>
      </dsp:txXfrm>
    </dsp:sp>
    <dsp:sp modelId="{8AB866F8-93B3-154E-8C5A-E2CEC0C96E62}">
      <dsp:nvSpPr>
        <dsp:cNvPr id="0" name=""/>
        <dsp:cNvSpPr/>
      </dsp:nvSpPr>
      <dsp:spPr>
        <a:xfrm>
          <a:off x="6447069" y="367"/>
          <a:ext cx="1786593" cy="107195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Open design</a:t>
          </a:r>
        </a:p>
      </dsp:txBody>
      <dsp:txXfrm>
        <a:off x="6447069" y="367"/>
        <a:ext cx="1786593" cy="1071955"/>
      </dsp:txXfrm>
    </dsp:sp>
    <dsp:sp modelId="{AECCD729-44C3-8B48-8C82-1997BFB2D633}">
      <dsp:nvSpPr>
        <dsp:cNvPr id="0" name=""/>
        <dsp:cNvSpPr/>
      </dsp:nvSpPr>
      <dsp:spPr>
        <a:xfrm>
          <a:off x="551313" y="1250982"/>
          <a:ext cx="1786593" cy="107195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Separation of privilege</a:t>
          </a:r>
        </a:p>
      </dsp:txBody>
      <dsp:txXfrm>
        <a:off x="551313" y="1250982"/>
        <a:ext cx="1786593" cy="1071955"/>
      </dsp:txXfrm>
    </dsp:sp>
    <dsp:sp modelId="{34FB9B6E-2E7E-9245-9EF2-80839558FCD6}">
      <dsp:nvSpPr>
        <dsp:cNvPr id="0" name=""/>
        <dsp:cNvSpPr/>
      </dsp:nvSpPr>
      <dsp:spPr>
        <a:xfrm>
          <a:off x="2516565" y="1250982"/>
          <a:ext cx="1786593" cy="107195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Least privilege</a:t>
          </a:r>
        </a:p>
      </dsp:txBody>
      <dsp:txXfrm>
        <a:off x="2516565" y="1250982"/>
        <a:ext cx="1786593" cy="1071955"/>
      </dsp:txXfrm>
    </dsp:sp>
    <dsp:sp modelId="{52F98AC9-0F89-2D48-8798-491414A693F6}">
      <dsp:nvSpPr>
        <dsp:cNvPr id="0" name=""/>
        <dsp:cNvSpPr/>
      </dsp:nvSpPr>
      <dsp:spPr>
        <a:xfrm>
          <a:off x="4481817" y="1250982"/>
          <a:ext cx="1786593" cy="107195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Least common mechanism</a:t>
          </a:r>
        </a:p>
      </dsp:txBody>
      <dsp:txXfrm>
        <a:off x="4481817" y="1250982"/>
        <a:ext cx="1786593" cy="1071955"/>
      </dsp:txXfrm>
    </dsp:sp>
    <dsp:sp modelId="{E9792A33-4CAF-9044-A048-AEAEBD48F3B0}">
      <dsp:nvSpPr>
        <dsp:cNvPr id="0" name=""/>
        <dsp:cNvSpPr/>
      </dsp:nvSpPr>
      <dsp:spPr>
        <a:xfrm>
          <a:off x="6447069" y="1250982"/>
          <a:ext cx="1786593" cy="107195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Psychological acceptability</a:t>
          </a:r>
        </a:p>
      </dsp:txBody>
      <dsp:txXfrm>
        <a:off x="6447069" y="1250982"/>
        <a:ext cx="1786593" cy="1071955"/>
      </dsp:txXfrm>
    </dsp:sp>
    <dsp:sp modelId="{7474431D-58B3-DF42-926D-B237B2FCDD16}">
      <dsp:nvSpPr>
        <dsp:cNvPr id="0" name=""/>
        <dsp:cNvSpPr/>
      </dsp:nvSpPr>
      <dsp:spPr>
        <a:xfrm>
          <a:off x="551313" y="2501597"/>
          <a:ext cx="1786593" cy="107195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Isolation</a:t>
          </a:r>
        </a:p>
      </dsp:txBody>
      <dsp:txXfrm>
        <a:off x="551313" y="2501597"/>
        <a:ext cx="1786593" cy="1071955"/>
      </dsp:txXfrm>
    </dsp:sp>
    <dsp:sp modelId="{B1B04BD5-177B-994C-8DAA-F5E994C1AD6F}">
      <dsp:nvSpPr>
        <dsp:cNvPr id="0" name=""/>
        <dsp:cNvSpPr/>
      </dsp:nvSpPr>
      <dsp:spPr>
        <a:xfrm>
          <a:off x="2516565" y="2501597"/>
          <a:ext cx="1786593" cy="107195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Encapsulation</a:t>
          </a:r>
        </a:p>
      </dsp:txBody>
      <dsp:txXfrm>
        <a:off x="2516565" y="2501597"/>
        <a:ext cx="1786593" cy="1071955"/>
      </dsp:txXfrm>
    </dsp:sp>
    <dsp:sp modelId="{05F9D909-95AF-7842-B1A3-0A90F486004E}">
      <dsp:nvSpPr>
        <dsp:cNvPr id="0" name=""/>
        <dsp:cNvSpPr/>
      </dsp:nvSpPr>
      <dsp:spPr>
        <a:xfrm>
          <a:off x="4481817" y="2501597"/>
          <a:ext cx="1786593" cy="107195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Modularity</a:t>
          </a:r>
        </a:p>
      </dsp:txBody>
      <dsp:txXfrm>
        <a:off x="4481817" y="2501597"/>
        <a:ext cx="1786593" cy="1071955"/>
      </dsp:txXfrm>
    </dsp:sp>
    <dsp:sp modelId="{A0B7849D-961F-264D-A5CE-7438B67D1122}">
      <dsp:nvSpPr>
        <dsp:cNvPr id="0" name=""/>
        <dsp:cNvSpPr/>
      </dsp:nvSpPr>
      <dsp:spPr>
        <a:xfrm>
          <a:off x="6447069" y="2501597"/>
          <a:ext cx="1786593" cy="107195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Layering</a:t>
          </a:r>
        </a:p>
      </dsp:txBody>
      <dsp:txXfrm>
        <a:off x="6447069" y="2501597"/>
        <a:ext cx="1786593" cy="1071955"/>
      </dsp:txXfrm>
    </dsp:sp>
    <dsp:sp modelId="{37004563-4480-D546-AC4C-71146CE2D80C}">
      <dsp:nvSpPr>
        <dsp:cNvPr id="0" name=""/>
        <dsp:cNvSpPr/>
      </dsp:nvSpPr>
      <dsp:spPr>
        <a:xfrm>
          <a:off x="556369" y="3752580"/>
          <a:ext cx="1786593" cy="107195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Least astonishment</a:t>
          </a:r>
        </a:p>
      </dsp:txBody>
      <dsp:txXfrm>
        <a:off x="556369" y="3752580"/>
        <a:ext cx="1786593" cy="10719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6BA16E-AC4F-E04B-820B-E3B87DFBC5A9}">
      <dsp:nvSpPr>
        <dsp:cNvPr id="0" name=""/>
        <dsp:cNvSpPr/>
      </dsp:nvSpPr>
      <dsp:spPr>
        <a:xfrm>
          <a:off x="0" y="513056"/>
          <a:ext cx="2700300" cy="1620180"/>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chemeClr val="bg1"/>
              </a:solidFill>
              <a:latin typeface="Arial" panose="020B0604020202020204" pitchFamily="34" charset="0"/>
              <a:cs typeface="Arial" panose="020B0604020202020204" pitchFamily="34" charset="0"/>
            </a:rPr>
            <a:t>Target acquisition and information gathering</a:t>
          </a:r>
        </a:p>
      </dsp:txBody>
      <dsp:txXfrm>
        <a:off x="0" y="513056"/>
        <a:ext cx="2700300" cy="1620180"/>
      </dsp:txXfrm>
    </dsp:sp>
    <dsp:sp modelId="{BC544D0F-1EDE-9443-BA37-B40EB0DF35F8}">
      <dsp:nvSpPr>
        <dsp:cNvPr id="0" name=""/>
        <dsp:cNvSpPr/>
      </dsp:nvSpPr>
      <dsp:spPr>
        <a:xfrm>
          <a:off x="2970329" y="513056"/>
          <a:ext cx="2700300" cy="1620180"/>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chemeClr val="bg1"/>
              </a:solidFill>
              <a:latin typeface="Arial" panose="020B0604020202020204" pitchFamily="34" charset="0"/>
              <a:cs typeface="Arial" panose="020B0604020202020204" pitchFamily="34" charset="0"/>
            </a:rPr>
            <a:t>Initial access</a:t>
          </a:r>
        </a:p>
      </dsp:txBody>
      <dsp:txXfrm>
        <a:off x="2970329" y="513056"/>
        <a:ext cx="2700300" cy="1620180"/>
      </dsp:txXfrm>
    </dsp:sp>
    <dsp:sp modelId="{4B00634A-7EB6-4A48-B27F-677F606BAC24}">
      <dsp:nvSpPr>
        <dsp:cNvPr id="0" name=""/>
        <dsp:cNvSpPr/>
      </dsp:nvSpPr>
      <dsp:spPr>
        <a:xfrm>
          <a:off x="5940659" y="513056"/>
          <a:ext cx="2700300" cy="1620180"/>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chemeClr val="bg1"/>
              </a:solidFill>
              <a:latin typeface="Arial" panose="020B0604020202020204" pitchFamily="34" charset="0"/>
              <a:cs typeface="Arial" panose="020B0604020202020204" pitchFamily="34" charset="0"/>
            </a:rPr>
            <a:t>Privilege escalation</a:t>
          </a:r>
        </a:p>
      </dsp:txBody>
      <dsp:txXfrm>
        <a:off x="5940659" y="513056"/>
        <a:ext cx="2700300" cy="1620180"/>
      </dsp:txXfrm>
    </dsp:sp>
    <dsp:sp modelId="{22169D04-2360-A443-8CE5-0174128DF5E6}">
      <dsp:nvSpPr>
        <dsp:cNvPr id="0" name=""/>
        <dsp:cNvSpPr/>
      </dsp:nvSpPr>
      <dsp:spPr>
        <a:xfrm>
          <a:off x="0" y="2403266"/>
          <a:ext cx="2700300" cy="1620180"/>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chemeClr val="bg1"/>
              </a:solidFill>
              <a:latin typeface="Arial" panose="020B0604020202020204" pitchFamily="34" charset="0"/>
              <a:cs typeface="Arial" panose="020B0604020202020204" pitchFamily="34" charset="0"/>
            </a:rPr>
            <a:t>Information gathering or system exploit</a:t>
          </a:r>
        </a:p>
      </dsp:txBody>
      <dsp:txXfrm>
        <a:off x="0" y="2403266"/>
        <a:ext cx="2700300" cy="1620180"/>
      </dsp:txXfrm>
    </dsp:sp>
    <dsp:sp modelId="{14485093-1F1B-5D49-B8E1-02E45C547FDB}">
      <dsp:nvSpPr>
        <dsp:cNvPr id="0" name=""/>
        <dsp:cNvSpPr/>
      </dsp:nvSpPr>
      <dsp:spPr>
        <a:xfrm>
          <a:off x="2970329" y="2403267"/>
          <a:ext cx="2700300" cy="1620180"/>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1" kern="1200">
              <a:solidFill>
                <a:schemeClr val="bg1"/>
              </a:solidFill>
              <a:latin typeface="Arial" panose="020B0604020202020204" pitchFamily="34" charset="0"/>
              <a:cs typeface="Arial" panose="020B0604020202020204" pitchFamily="34" charset="0"/>
            </a:rPr>
            <a:t>Maintaining access</a:t>
          </a:r>
        </a:p>
      </dsp:txBody>
      <dsp:txXfrm>
        <a:off x="2970329" y="2403267"/>
        <a:ext cx="2700300" cy="1620180"/>
      </dsp:txXfrm>
    </dsp:sp>
    <dsp:sp modelId="{D278A66A-1C9D-964C-944D-320621A818BD}">
      <dsp:nvSpPr>
        <dsp:cNvPr id="0" name=""/>
        <dsp:cNvSpPr/>
      </dsp:nvSpPr>
      <dsp:spPr>
        <a:xfrm>
          <a:off x="5940659" y="2403267"/>
          <a:ext cx="2700300" cy="1620180"/>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chemeClr val="bg1"/>
              </a:solidFill>
              <a:latin typeface="Arial" panose="020B0604020202020204" pitchFamily="34" charset="0"/>
              <a:cs typeface="Arial" panose="020B0604020202020204" pitchFamily="34" charset="0"/>
            </a:rPr>
            <a:t>Covering tracks</a:t>
          </a:r>
        </a:p>
      </dsp:txBody>
      <dsp:txXfrm>
        <a:off x="5940659" y="2403267"/>
        <a:ext cx="2700300" cy="16201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98D718-DFE5-C244-B833-90A7F5ED6EE8}">
      <dsp:nvSpPr>
        <dsp:cNvPr id="0" name=""/>
        <dsp:cNvSpPr/>
      </dsp:nvSpPr>
      <dsp:spPr>
        <a:xfrm>
          <a:off x="0" y="13470"/>
          <a:ext cx="3188705" cy="1275482"/>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rtl="0">
            <a:lnSpc>
              <a:spcPct val="90000"/>
            </a:lnSpc>
            <a:spcBef>
              <a:spcPct val="0"/>
            </a:spcBef>
            <a:spcAft>
              <a:spcPct val="35000"/>
            </a:spcAft>
            <a:buNone/>
          </a:pPr>
          <a:r>
            <a:rPr lang="en-US" sz="2200" b="1" kern="1200" dirty="0">
              <a:solidFill>
                <a:schemeClr val="bg1"/>
              </a:solidFill>
              <a:latin typeface="Arial" panose="020B0604020202020204" pitchFamily="34" charset="0"/>
              <a:cs typeface="Arial" panose="020B0604020202020204" pitchFamily="34" charset="0"/>
            </a:rPr>
            <a:t>Comprises three logical components:</a:t>
          </a:r>
          <a:endParaRPr lang="en-US" sz="2200" kern="1200" dirty="0">
            <a:solidFill>
              <a:schemeClr val="bg1"/>
            </a:solidFill>
            <a:latin typeface="Arial" panose="020B0604020202020204" pitchFamily="34" charset="0"/>
            <a:cs typeface="Arial" panose="020B0604020202020204" pitchFamily="34" charset="0"/>
          </a:endParaRPr>
        </a:p>
      </dsp:txBody>
      <dsp:txXfrm>
        <a:off x="0" y="13470"/>
        <a:ext cx="3188705" cy="1275482"/>
      </dsp:txXfrm>
    </dsp:sp>
    <dsp:sp modelId="{E6C517A6-D3A6-FF4C-B4A7-4E1B0F119722}">
      <dsp:nvSpPr>
        <dsp:cNvPr id="0" name=""/>
        <dsp:cNvSpPr/>
      </dsp:nvSpPr>
      <dsp:spPr>
        <a:xfrm>
          <a:off x="0" y="1302422"/>
          <a:ext cx="3188705" cy="2723040"/>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rtl="0">
            <a:lnSpc>
              <a:spcPct val="90000"/>
            </a:lnSpc>
            <a:spcBef>
              <a:spcPct val="0"/>
            </a:spcBef>
            <a:spcAft>
              <a:spcPts val="1032"/>
            </a:spcAft>
            <a:buChar char="•"/>
          </a:pPr>
          <a:r>
            <a:rPr lang="en-US" sz="1600" b="1" kern="1200" dirty="0">
              <a:latin typeface="Arial" panose="020B0604020202020204" pitchFamily="34" charset="0"/>
              <a:cs typeface="Arial" panose="020B0604020202020204" pitchFamily="34" charset="0"/>
            </a:rPr>
            <a:t>Sensors – </a:t>
          </a:r>
          <a:r>
            <a:rPr lang="en-US" sz="1600" b="0" kern="1200" dirty="0">
              <a:latin typeface="Arial" panose="020B0604020202020204" pitchFamily="34" charset="0"/>
              <a:cs typeface="Arial" panose="020B0604020202020204" pitchFamily="34" charset="0"/>
            </a:rPr>
            <a:t>collect data (e.g., network packets, log files, and system call traces)</a:t>
          </a:r>
        </a:p>
        <a:p>
          <a:pPr marL="171450" lvl="1" indent="-171450" algn="l" defTabSz="711200" rtl="0">
            <a:lnSpc>
              <a:spcPct val="90000"/>
            </a:lnSpc>
            <a:spcBef>
              <a:spcPct val="0"/>
            </a:spcBef>
            <a:spcAft>
              <a:spcPts val="1032"/>
            </a:spcAft>
            <a:buChar char="•"/>
          </a:pPr>
          <a:r>
            <a:rPr lang="en-US" sz="1600" b="1" kern="1200" dirty="0">
              <a:latin typeface="Arial" panose="020B0604020202020204" pitchFamily="34" charset="0"/>
              <a:cs typeface="Arial" panose="020B0604020202020204" pitchFamily="34" charset="0"/>
            </a:rPr>
            <a:t>Analyzers – </a:t>
          </a:r>
          <a:r>
            <a:rPr lang="en-US" sz="1600" b="0" kern="1200" dirty="0">
              <a:latin typeface="Arial" panose="020B0604020202020204" pitchFamily="34" charset="0"/>
              <a:cs typeface="Arial" panose="020B0604020202020204" pitchFamily="34" charset="0"/>
            </a:rPr>
            <a:t>read sensor data and</a:t>
          </a:r>
          <a:r>
            <a:rPr lang="en-US" sz="1600" b="1" kern="1200" dirty="0">
              <a:latin typeface="Arial" panose="020B0604020202020204" pitchFamily="34" charset="0"/>
              <a:cs typeface="Arial" panose="020B0604020202020204" pitchFamily="34" charset="0"/>
            </a:rPr>
            <a:t> </a:t>
          </a:r>
          <a:r>
            <a:rPr lang="en-US" sz="1600" b="0" kern="1200" dirty="0">
              <a:latin typeface="Arial" panose="020B0604020202020204" pitchFamily="34" charset="0"/>
              <a:cs typeface="Arial" panose="020B0604020202020204" pitchFamily="34" charset="0"/>
            </a:rPr>
            <a:t>determine if intrusion has occurred, archive evidence for future analysis, and guide actions </a:t>
          </a:r>
        </a:p>
        <a:p>
          <a:pPr marL="171450" lvl="1" indent="-171450" algn="l" defTabSz="711200" rtl="0">
            <a:lnSpc>
              <a:spcPct val="90000"/>
            </a:lnSpc>
            <a:spcBef>
              <a:spcPct val="0"/>
            </a:spcBef>
            <a:spcAft>
              <a:spcPts val="1032"/>
            </a:spcAft>
            <a:buChar char="•"/>
          </a:pPr>
          <a:r>
            <a:rPr lang="en-US" sz="1600" b="1" kern="1200" dirty="0">
              <a:latin typeface="Arial" panose="020B0604020202020204" pitchFamily="34" charset="0"/>
              <a:cs typeface="Arial" panose="020B0604020202020204" pitchFamily="34" charset="0"/>
            </a:rPr>
            <a:t>User interface – </a:t>
          </a:r>
          <a:r>
            <a:rPr lang="en-US" sz="1600" b="0" kern="1200" dirty="0">
              <a:latin typeface="Arial" panose="020B0604020202020204" pitchFamily="34" charset="0"/>
              <a:cs typeface="Arial" panose="020B0604020202020204" pitchFamily="34" charset="0"/>
            </a:rPr>
            <a:t>view output or control system behavior</a:t>
          </a:r>
        </a:p>
      </dsp:txBody>
      <dsp:txXfrm>
        <a:off x="0" y="1302422"/>
        <a:ext cx="3188705" cy="272304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1B8927-92E9-E448-AC55-A1999D35A709}">
      <dsp:nvSpPr>
        <dsp:cNvPr id="0" name=""/>
        <dsp:cNvSpPr/>
      </dsp:nvSpPr>
      <dsp:spPr>
        <a:xfrm>
          <a:off x="2647" y="19172"/>
          <a:ext cx="2581751" cy="489600"/>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Statistical</a:t>
          </a:r>
        </a:p>
      </dsp:txBody>
      <dsp:txXfrm>
        <a:off x="2647" y="19172"/>
        <a:ext cx="2581751" cy="489600"/>
      </dsp:txXfrm>
    </dsp:sp>
    <dsp:sp modelId="{8F1AEFA8-7AB2-234A-AAE8-EE53294DDF6C}">
      <dsp:nvSpPr>
        <dsp:cNvPr id="0" name=""/>
        <dsp:cNvSpPr/>
      </dsp:nvSpPr>
      <dsp:spPr>
        <a:xfrm>
          <a:off x="2647" y="508772"/>
          <a:ext cx="2581751" cy="3718617"/>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Analysis of the observed behavior using univariate, multivariate, or time-series models of observed metrics</a:t>
          </a:r>
        </a:p>
        <a:p>
          <a:pPr marL="171450" lvl="1" indent="-171450" algn="l" defTabSz="755650">
            <a:lnSpc>
              <a:spcPct val="90000"/>
            </a:lnSpc>
            <a:spcBef>
              <a:spcPct val="0"/>
            </a:spcBef>
            <a:spcAft>
              <a:spcPct val="15000"/>
            </a:spcAft>
            <a:buChar char="•"/>
          </a:pPr>
          <a:endParaRPr lang="en-US" sz="1700" kern="1200" dirty="0">
            <a:latin typeface="Arial" panose="020B0604020202020204" pitchFamily="34" charset="0"/>
            <a:cs typeface="Arial" panose="020B0604020202020204" pitchFamily="34" charset="0"/>
          </a:endParaRPr>
        </a:p>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Change-detection principles are used</a:t>
          </a:r>
        </a:p>
      </dsp:txBody>
      <dsp:txXfrm>
        <a:off x="2647" y="508772"/>
        <a:ext cx="2581751" cy="3718617"/>
      </dsp:txXfrm>
    </dsp:sp>
    <dsp:sp modelId="{600A406A-E6CB-594A-B400-09FC87DD37D7}">
      <dsp:nvSpPr>
        <dsp:cNvPr id="0" name=""/>
        <dsp:cNvSpPr/>
      </dsp:nvSpPr>
      <dsp:spPr>
        <a:xfrm>
          <a:off x="2945844" y="19172"/>
          <a:ext cx="2581751" cy="489600"/>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Knowledge based</a:t>
          </a:r>
        </a:p>
      </dsp:txBody>
      <dsp:txXfrm>
        <a:off x="2945844" y="19172"/>
        <a:ext cx="2581751" cy="489600"/>
      </dsp:txXfrm>
    </dsp:sp>
    <dsp:sp modelId="{781D5E4B-F86D-924A-BC41-C7667655BD82}">
      <dsp:nvSpPr>
        <dsp:cNvPr id="0" name=""/>
        <dsp:cNvSpPr/>
      </dsp:nvSpPr>
      <dsp:spPr>
        <a:xfrm>
          <a:off x="2945844" y="508772"/>
          <a:ext cx="2581751" cy="3718617"/>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Approaches use an expert system that classifies observed behavior according to a set of rules that model legitimate behavior</a:t>
          </a:r>
        </a:p>
        <a:p>
          <a:pPr marL="171450" lvl="1" indent="-171450" algn="l" defTabSz="755650">
            <a:lnSpc>
              <a:spcPct val="90000"/>
            </a:lnSpc>
            <a:spcBef>
              <a:spcPct val="0"/>
            </a:spcBef>
            <a:spcAft>
              <a:spcPct val="15000"/>
            </a:spcAft>
            <a:buChar char="•"/>
          </a:pPr>
          <a:endParaRPr lang="en-US" sz="1700" kern="1200" dirty="0">
            <a:latin typeface="Arial" panose="020B0604020202020204" pitchFamily="34" charset="0"/>
            <a:cs typeface="Arial" panose="020B0604020202020204" pitchFamily="34" charset="0"/>
          </a:endParaRPr>
        </a:p>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Difficulty and time consuming to develop a high-quality knowledge from the data, and requires human experts to assist with the process</a:t>
          </a:r>
        </a:p>
      </dsp:txBody>
      <dsp:txXfrm>
        <a:off x="2945844" y="508772"/>
        <a:ext cx="2581751" cy="3718617"/>
      </dsp:txXfrm>
    </dsp:sp>
    <dsp:sp modelId="{6AB72217-9CC8-814A-89F2-9C29E0F7760E}">
      <dsp:nvSpPr>
        <dsp:cNvPr id="0" name=""/>
        <dsp:cNvSpPr/>
      </dsp:nvSpPr>
      <dsp:spPr>
        <a:xfrm>
          <a:off x="5889040" y="19172"/>
          <a:ext cx="2581751" cy="489600"/>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Machine-learning</a:t>
          </a:r>
        </a:p>
      </dsp:txBody>
      <dsp:txXfrm>
        <a:off x="5889040" y="19172"/>
        <a:ext cx="2581751" cy="489600"/>
      </dsp:txXfrm>
    </dsp:sp>
    <dsp:sp modelId="{7AD21AE2-02DA-6B47-91BB-A7BFD64D0D3D}">
      <dsp:nvSpPr>
        <dsp:cNvPr id="0" name=""/>
        <dsp:cNvSpPr/>
      </dsp:nvSpPr>
      <dsp:spPr>
        <a:xfrm>
          <a:off x="5889040" y="508772"/>
          <a:ext cx="2581751" cy="3718617"/>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Approaches automatically determine a suitable classification model from the training data using data mining techniques</a:t>
          </a:r>
        </a:p>
        <a:p>
          <a:pPr marL="171450" lvl="1" indent="-171450" algn="l" defTabSz="755650">
            <a:lnSpc>
              <a:spcPct val="90000"/>
            </a:lnSpc>
            <a:spcBef>
              <a:spcPct val="0"/>
            </a:spcBef>
            <a:spcAft>
              <a:spcPct val="15000"/>
            </a:spcAft>
            <a:buChar char="•"/>
          </a:pPr>
          <a:endParaRPr lang="en-US" sz="1700" kern="1200" dirty="0">
            <a:latin typeface="Arial" panose="020B0604020202020204" pitchFamily="34" charset="0"/>
            <a:cs typeface="Arial" panose="020B0604020202020204" pitchFamily="34" charset="0"/>
          </a:endParaRPr>
        </a:p>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Training process typically requires lots of sanitized data, and takes significant time and computational resources</a:t>
          </a:r>
        </a:p>
      </dsp:txBody>
      <dsp:txXfrm>
        <a:off x="5889040" y="508772"/>
        <a:ext cx="2581751" cy="371861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9EAEE1-B141-8149-B598-A2FC9726C17B}">
      <dsp:nvSpPr>
        <dsp:cNvPr id="0" name=""/>
        <dsp:cNvSpPr/>
      </dsp:nvSpPr>
      <dsp:spPr>
        <a:xfrm>
          <a:off x="1071" y="0"/>
          <a:ext cx="2784827" cy="3124200"/>
        </a:xfrm>
        <a:prstGeom prst="roundRect">
          <a:avLst>
            <a:gd name="adj" fmla="val 10000"/>
          </a:avLst>
        </a:prstGeom>
        <a:noFill/>
        <a:ln>
          <a:solidFill>
            <a:schemeClr val="accent1"/>
          </a:solid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1" i="0" kern="1200" dirty="0">
              <a:effectLst/>
              <a:latin typeface="Arial" panose="020B0604020202020204" pitchFamily="34" charset="0"/>
              <a:cs typeface="Arial" panose="020B0604020202020204" pitchFamily="34" charset="0"/>
            </a:rPr>
            <a:t>Network bandwidth</a:t>
          </a:r>
        </a:p>
      </dsp:txBody>
      <dsp:txXfrm>
        <a:off x="1071" y="0"/>
        <a:ext cx="2784827" cy="937260"/>
      </dsp:txXfrm>
    </dsp:sp>
    <dsp:sp modelId="{E1C9B790-AD02-DB4B-90E8-7BFEE9B60B8A}">
      <dsp:nvSpPr>
        <dsp:cNvPr id="0" name=""/>
        <dsp:cNvSpPr/>
      </dsp:nvSpPr>
      <dsp:spPr>
        <a:xfrm>
          <a:off x="279553" y="938175"/>
          <a:ext cx="2227862" cy="941989"/>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b="0" i="0" kern="1200" dirty="0">
              <a:solidFill>
                <a:schemeClr val="bg1"/>
              </a:solidFill>
              <a:effectLst/>
              <a:latin typeface="Arial" panose="020B0604020202020204" pitchFamily="34" charset="0"/>
              <a:cs typeface="Arial" panose="020B0604020202020204" pitchFamily="34" charset="0"/>
            </a:rPr>
            <a:t>Relates to the capacity of the network links connecting a server to the Internet</a:t>
          </a:r>
        </a:p>
      </dsp:txBody>
      <dsp:txXfrm>
        <a:off x="307143" y="965765"/>
        <a:ext cx="2172682" cy="886809"/>
      </dsp:txXfrm>
    </dsp:sp>
    <dsp:sp modelId="{9C0BB106-18F0-064A-9F7C-7245A6EA83E6}">
      <dsp:nvSpPr>
        <dsp:cNvPr id="0" name=""/>
        <dsp:cNvSpPr/>
      </dsp:nvSpPr>
      <dsp:spPr>
        <a:xfrm>
          <a:off x="279553" y="2025085"/>
          <a:ext cx="2227862" cy="941989"/>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b="0" i="0" kern="1200" dirty="0">
              <a:solidFill>
                <a:schemeClr val="bg1"/>
              </a:solidFill>
              <a:effectLst/>
              <a:latin typeface="Arial" panose="020B0604020202020204" pitchFamily="34" charset="0"/>
              <a:cs typeface="Arial" panose="020B0604020202020204" pitchFamily="34" charset="0"/>
            </a:rPr>
            <a:t>For most organizations this is their connection to their Internet Service Provider (ISP)</a:t>
          </a:r>
        </a:p>
      </dsp:txBody>
      <dsp:txXfrm>
        <a:off x="307143" y="2052675"/>
        <a:ext cx="2172682" cy="886809"/>
      </dsp:txXfrm>
    </dsp:sp>
    <dsp:sp modelId="{200D4077-F322-A54F-A959-16520676AF19}">
      <dsp:nvSpPr>
        <dsp:cNvPr id="0" name=""/>
        <dsp:cNvSpPr/>
      </dsp:nvSpPr>
      <dsp:spPr>
        <a:xfrm>
          <a:off x="2994760" y="0"/>
          <a:ext cx="2784827" cy="3124200"/>
        </a:xfrm>
        <a:prstGeom prst="roundRect">
          <a:avLst>
            <a:gd name="adj" fmla="val 10000"/>
          </a:avLst>
        </a:prstGeom>
        <a:noFill/>
        <a:ln>
          <a:solidFill>
            <a:schemeClr val="accent1"/>
          </a:solid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1" i="0" kern="1200" dirty="0">
              <a:effectLst/>
              <a:latin typeface="Arial" panose="020B0604020202020204" pitchFamily="34" charset="0"/>
              <a:cs typeface="Arial" panose="020B0604020202020204" pitchFamily="34" charset="0"/>
            </a:rPr>
            <a:t>System resources</a:t>
          </a:r>
        </a:p>
      </dsp:txBody>
      <dsp:txXfrm>
        <a:off x="2994760" y="0"/>
        <a:ext cx="2784827" cy="937260"/>
      </dsp:txXfrm>
    </dsp:sp>
    <dsp:sp modelId="{331622DA-667B-3D42-86F2-0516235F2E15}">
      <dsp:nvSpPr>
        <dsp:cNvPr id="0" name=""/>
        <dsp:cNvSpPr/>
      </dsp:nvSpPr>
      <dsp:spPr>
        <a:xfrm>
          <a:off x="3273243" y="937260"/>
          <a:ext cx="2227862" cy="2030730"/>
        </a:xfrm>
        <a:prstGeom prst="roundRect">
          <a:avLst>
            <a:gd name="adj" fmla="val 1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b="0" i="0" kern="1200" dirty="0">
              <a:solidFill>
                <a:schemeClr val="bg1"/>
              </a:solidFill>
              <a:effectLst/>
              <a:latin typeface="Arial" panose="020B0604020202020204" pitchFamily="34" charset="0"/>
              <a:cs typeface="Arial" panose="020B0604020202020204" pitchFamily="34" charset="0"/>
            </a:rPr>
            <a:t>Aims to overload or trigger a bug to crash the network handling software using ‘poison packets’</a:t>
          </a:r>
        </a:p>
      </dsp:txBody>
      <dsp:txXfrm>
        <a:off x="3332721" y="996738"/>
        <a:ext cx="2108906" cy="1911774"/>
      </dsp:txXfrm>
    </dsp:sp>
    <dsp:sp modelId="{1EA47F75-BED3-5244-AD77-D9664E47C6FF}">
      <dsp:nvSpPr>
        <dsp:cNvPr id="0" name=""/>
        <dsp:cNvSpPr/>
      </dsp:nvSpPr>
      <dsp:spPr>
        <a:xfrm>
          <a:off x="5988450" y="0"/>
          <a:ext cx="2784827" cy="3124200"/>
        </a:xfrm>
        <a:prstGeom prst="roundRect">
          <a:avLst>
            <a:gd name="adj" fmla="val 10000"/>
          </a:avLst>
        </a:prstGeom>
        <a:noFill/>
        <a:ln>
          <a:solidFill>
            <a:schemeClr val="accent1"/>
          </a:solid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1" i="0" kern="1200" dirty="0">
              <a:effectLst/>
              <a:latin typeface="Arial" panose="020B0604020202020204" pitchFamily="34" charset="0"/>
              <a:cs typeface="Arial" panose="020B0604020202020204" pitchFamily="34" charset="0"/>
            </a:rPr>
            <a:t>Application resources</a:t>
          </a:r>
        </a:p>
      </dsp:txBody>
      <dsp:txXfrm>
        <a:off x="5988450" y="0"/>
        <a:ext cx="2784827" cy="937260"/>
      </dsp:txXfrm>
    </dsp:sp>
    <dsp:sp modelId="{F711556B-CC33-6E40-9D5E-6524FC4A1052}">
      <dsp:nvSpPr>
        <dsp:cNvPr id="0" name=""/>
        <dsp:cNvSpPr/>
      </dsp:nvSpPr>
      <dsp:spPr>
        <a:xfrm>
          <a:off x="6266933" y="937260"/>
          <a:ext cx="2227862" cy="2030730"/>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b="0" i="0" kern="1200" dirty="0">
              <a:solidFill>
                <a:schemeClr val="bg1"/>
              </a:solidFill>
              <a:effectLst/>
              <a:latin typeface="Arial" panose="020B0604020202020204" pitchFamily="34" charset="0"/>
              <a:cs typeface="Arial" panose="020B0604020202020204" pitchFamily="34" charset="0"/>
            </a:rPr>
            <a:t>‘</a:t>
          </a:r>
          <a:r>
            <a:rPr lang="en-US" sz="1500" b="0" i="0" kern="1200" dirty="0" err="1">
              <a:solidFill>
                <a:schemeClr val="bg1"/>
              </a:solidFill>
              <a:effectLst/>
              <a:latin typeface="Arial" panose="020B0604020202020204" pitchFamily="34" charset="0"/>
              <a:cs typeface="Arial" panose="020B0604020202020204" pitchFamily="34" charset="0"/>
            </a:rPr>
            <a:t>Cyberslam</a:t>
          </a:r>
          <a:r>
            <a:rPr lang="en-US" sz="1500" b="0" i="0" kern="1200" dirty="0">
              <a:solidFill>
                <a:schemeClr val="bg1"/>
              </a:solidFill>
              <a:effectLst/>
              <a:latin typeface="Arial" panose="020B0604020202020204" pitchFamily="34" charset="0"/>
              <a:cs typeface="Arial" panose="020B0604020202020204" pitchFamily="34" charset="0"/>
            </a:rPr>
            <a:t>’ involving a number of valid requests (e.g., </a:t>
          </a:r>
          <a:r>
            <a:rPr lang="en-US" sz="1500" b="0" i="0" kern="1200" dirty="0" err="1">
              <a:solidFill>
                <a:schemeClr val="bg1"/>
              </a:solidFill>
              <a:effectLst/>
              <a:latin typeface="Arial" panose="020B0604020202020204" pitchFamily="34" charset="0"/>
              <a:cs typeface="Arial" panose="020B0604020202020204" pitchFamily="34" charset="0"/>
            </a:rPr>
            <a:t>db</a:t>
          </a:r>
          <a:r>
            <a:rPr lang="en-US" sz="1500" b="0" i="0" kern="1200" dirty="0">
              <a:solidFill>
                <a:schemeClr val="bg1"/>
              </a:solidFill>
              <a:effectLst/>
              <a:latin typeface="Arial" panose="020B0604020202020204" pitchFamily="34" charset="0"/>
              <a:cs typeface="Arial" panose="020B0604020202020204" pitchFamily="34" charset="0"/>
            </a:rPr>
            <a:t> query), each of which consumes significant resources, thus limiting the ability of the server to respond to requests from legitimate users</a:t>
          </a:r>
        </a:p>
      </dsp:txBody>
      <dsp:txXfrm>
        <a:off x="6326411" y="996738"/>
        <a:ext cx="2108906" cy="191177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5A0BC2-B705-7845-9587-D8A7832452F9}">
      <dsp:nvSpPr>
        <dsp:cNvPr id="0" name=""/>
        <dsp:cNvSpPr/>
      </dsp:nvSpPr>
      <dsp:spPr>
        <a:xfrm rot="5400000">
          <a:off x="4871901" y="-1984473"/>
          <a:ext cx="1033924" cy="5071872"/>
        </a:xfrm>
        <a:prstGeom prst="round2SameRect">
          <a:avLst/>
        </a:prstGeom>
        <a:solidFill>
          <a:schemeClr val="bg1"/>
        </a:solidFill>
        <a:ln w="25400" cap="flat" cmpd="sng" algn="ctr">
          <a:solidFill>
            <a:schemeClr val="tx2">
              <a:lumMod val="75000"/>
              <a:alpha val="9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4300" tIns="57150" rIns="114300" bIns="57150" numCol="1" spcCol="1270" anchor="ctr" anchorCtr="0">
          <a:noAutofit/>
        </a:bodyPr>
        <a:lstStyle/>
        <a:p>
          <a:pPr marL="171450" lvl="1" indent="-171450" algn="l" defTabSz="711200">
            <a:lnSpc>
              <a:spcPct val="90000"/>
            </a:lnSpc>
            <a:spcBef>
              <a:spcPct val="0"/>
            </a:spcBef>
            <a:spcAft>
              <a:spcPct val="15000"/>
            </a:spcAft>
            <a:buChar char="•"/>
          </a:pPr>
          <a:r>
            <a:rPr lang="en-US" sz="1600" b="0" i="0" kern="1200" dirty="0">
              <a:effectLst/>
              <a:latin typeface="Arial" panose="020B0604020202020204" pitchFamily="34" charset="0"/>
              <a:cs typeface="Arial" panose="020B0604020202020204" pitchFamily="34" charset="0"/>
            </a:rPr>
            <a:t>Ping flood using ICMP echo request packets</a:t>
          </a:r>
        </a:p>
        <a:p>
          <a:pPr marL="171450" lvl="1" indent="-171450" algn="l" defTabSz="711200">
            <a:lnSpc>
              <a:spcPct val="90000"/>
            </a:lnSpc>
            <a:spcBef>
              <a:spcPct val="0"/>
            </a:spcBef>
            <a:spcAft>
              <a:spcPct val="15000"/>
            </a:spcAft>
            <a:buChar char="•"/>
          </a:pPr>
          <a:r>
            <a:rPr lang="en-US" sz="1600" b="0" i="0" kern="1200" dirty="0">
              <a:effectLst/>
              <a:latin typeface="Arial" panose="020B0604020202020204" pitchFamily="34" charset="0"/>
              <a:cs typeface="Arial" panose="020B0604020202020204" pitchFamily="34" charset="0"/>
            </a:rPr>
            <a:t>Traditionally network administrators allow such packets into their networks because ping is a useful network diagnostic tool</a:t>
          </a:r>
        </a:p>
      </dsp:txBody>
      <dsp:txXfrm rot="-5400000">
        <a:off x="2852927" y="84973"/>
        <a:ext cx="5021400" cy="932980"/>
      </dsp:txXfrm>
    </dsp:sp>
    <dsp:sp modelId="{19357E6A-60B3-FC4E-9FC2-1ECE7041DD85}">
      <dsp:nvSpPr>
        <dsp:cNvPr id="0" name=""/>
        <dsp:cNvSpPr/>
      </dsp:nvSpPr>
      <dsp:spPr>
        <a:xfrm>
          <a:off x="0" y="1666"/>
          <a:ext cx="2852928" cy="1099591"/>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b="0" i="0" kern="1200" dirty="0">
              <a:solidFill>
                <a:schemeClr val="bg1"/>
              </a:solidFill>
              <a:effectLst/>
              <a:latin typeface="Arial" panose="020B0604020202020204" pitchFamily="34" charset="0"/>
              <a:ea typeface="ＭＳ Ｐゴシック" pitchFamily="-1" charset="-128"/>
              <a:cs typeface="Arial" panose="020B0604020202020204" pitchFamily="34" charset="0"/>
            </a:rPr>
            <a:t>ICMP flood</a:t>
          </a:r>
          <a:endParaRPr lang="en-US" sz="2800" b="0" i="0" kern="1200" dirty="0">
            <a:solidFill>
              <a:schemeClr val="bg1"/>
            </a:solidFill>
            <a:effectLst/>
            <a:latin typeface="Arial" panose="020B0604020202020204" pitchFamily="34" charset="0"/>
            <a:cs typeface="Arial" panose="020B0604020202020204" pitchFamily="34" charset="0"/>
          </a:endParaRPr>
        </a:p>
      </dsp:txBody>
      <dsp:txXfrm>
        <a:off x="53678" y="55344"/>
        <a:ext cx="2745572" cy="992235"/>
      </dsp:txXfrm>
    </dsp:sp>
    <dsp:sp modelId="{AE11C2D4-26A0-484C-A22E-4A33CEF07817}">
      <dsp:nvSpPr>
        <dsp:cNvPr id="0" name=""/>
        <dsp:cNvSpPr/>
      </dsp:nvSpPr>
      <dsp:spPr>
        <a:xfrm rot="5400000">
          <a:off x="4949027" y="-829902"/>
          <a:ext cx="879673" cy="5071872"/>
        </a:xfrm>
        <a:prstGeom prst="round2SameRect">
          <a:avLst/>
        </a:prstGeom>
        <a:solidFill>
          <a:schemeClr val="bg1"/>
        </a:solidFill>
        <a:ln w="25400" cap="flat" cmpd="sng" algn="ctr">
          <a:solidFill>
            <a:schemeClr val="tx2">
              <a:lumMod val="75000"/>
              <a:alpha val="9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b="0" i="0" kern="1200" dirty="0">
              <a:effectLst/>
              <a:latin typeface="Arial" panose="020B0604020202020204" pitchFamily="34" charset="0"/>
              <a:cs typeface="Arial" panose="020B0604020202020204" pitchFamily="34" charset="0"/>
            </a:rPr>
            <a:t>Uses UDP packets directed to some port number on the target system</a:t>
          </a:r>
        </a:p>
      </dsp:txBody>
      <dsp:txXfrm rot="-5400000">
        <a:off x="2852928" y="1309139"/>
        <a:ext cx="5028930" cy="793789"/>
      </dsp:txXfrm>
    </dsp:sp>
    <dsp:sp modelId="{5E105DE0-16B0-F645-ABF2-3DD1D6F6DDB8}">
      <dsp:nvSpPr>
        <dsp:cNvPr id="0" name=""/>
        <dsp:cNvSpPr/>
      </dsp:nvSpPr>
      <dsp:spPr>
        <a:xfrm>
          <a:off x="0" y="1156237"/>
          <a:ext cx="2852928" cy="1099591"/>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b="0" i="0" kern="1200" dirty="0">
              <a:solidFill>
                <a:schemeClr val="bg1"/>
              </a:solidFill>
              <a:effectLst/>
              <a:latin typeface="Arial" panose="020B0604020202020204" pitchFamily="34" charset="0"/>
              <a:ea typeface="ＭＳ Ｐゴシック" pitchFamily="-1" charset="-128"/>
              <a:cs typeface="Arial" panose="020B0604020202020204" pitchFamily="34" charset="0"/>
            </a:rPr>
            <a:t>UDP flood</a:t>
          </a:r>
        </a:p>
      </dsp:txBody>
      <dsp:txXfrm>
        <a:off x="53678" y="1209915"/>
        <a:ext cx="2745572" cy="992235"/>
      </dsp:txXfrm>
    </dsp:sp>
    <dsp:sp modelId="{4B1A1837-8231-6840-8D50-F6DB4B3D4684}">
      <dsp:nvSpPr>
        <dsp:cNvPr id="0" name=""/>
        <dsp:cNvSpPr/>
      </dsp:nvSpPr>
      <dsp:spPr>
        <a:xfrm rot="5400000">
          <a:off x="4851550" y="324668"/>
          <a:ext cx="1074626" cy="5071872"/>
        </a:xfrm>
        <a:prstGeom prst="round2SameRect">
          <a:avLst/>
        </a:prstGeom>
        <a:solidFill>
          <a:schemeClr val="bg1"/>
        </a:solidFill>
        <a:ln w="25400" cap="flat" cmpd="sng" algn="ctr">
          <a:solidFill>
            <a:schemeClr val="tx2">
              <a:lumMod val="75000"/>
              <a:alpha val="9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b="0" i="0" kern="1200" dirty="0">
              <a:effectLst/>
              <a:latin typeface="Arial" panose="020B0604020202020204" pitchFamily="34" charset="0"/>
              <a:cs typeface="Arial" panose="020B0604020202020204" pitchFamily="34" charset="0"/>
            </a:rPr>
            <a:t>Sends TCP packets to the target system</a:t>
          </a:r>
        </a:p>
        <a:p>
          <a:pPr marL="171450" lvl="1" indent="-171450" algn="l" defTabSz="711200">
            <a:lnSpc>
              <a:spcPct val="90000"/>
            </a:lnSpc>
            <a:spcBef>
              <a:spcPct val="0"/>
            </a:spcBef>
            <a:spcAft>
              <a:spcPct val="15000"/>
            </a:spcAft>
            <a:buChar char="•"/>
          </a:pPr>
          <a:r>
            <a:rPr lang="en-US" sz="1600" b="0" i="0" kern="1200" dirty="0">
              <a:effectLst/>
              <a:latin typeface="Arial" panose="020B0604020202020204" pitchFamily="34" charset="0"/>
              <a:cs typeface="Arial" panose="020B0604020202020204" pitchFamily="34" charset="0"/>
            </a:rPr>
            <a:t>High volume of packets to attack the network handling code in the operating system; denies legitimate user access</a:t>
          </a:r>
        </a:p>
      </dsp:txBody>
      <dsp:txXfrm rot="-5400000">
        <a:off x="2852928" y="2375750"/>
        <a:ext cx="5019413" cy="969708"/>
      </dsp:txXfrm>
    </dsp:sp>
    <dsp:sp modelId="{46E720AB-F321-FB41-8240-75830E95D297}">
      <dsp:nvSpPr>
        <dsp:cNvPr id="0" name=""/>
        <dsp:cNvSpPr/>
      </dsp:nvSpPr>
      <dsp:spPr>
        <a:xfrm>
          <a:off x="0" y="2310809"/>
          <a:ext cx="2852928" cy="1099591"/>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b="0" i="0" kern="1200" dirty="0">
              <a:solidFill>
                <a:schemeClr val="bg1"/>
              </a:solidFill>
              <a:effectLst/>
              <a:latin typeface="Arial" panose="020B0604020202020204" pitchFamily="34" charset="0"/>
              <a:ea typeface="ＭＳ Ｐゴシック" pitchFamily="-1" charset="-128"/>
              <a:cs typeface="Arial" panose="020B0604020202020204" pitchFamily="34" charset="0"/>
            </a:rPr>
            <a:t>TCP SYN flood</a:t>
          </a:r>
        </a:p>
      </dsp:txBody>
      <dsp:txXfrm>
        <a:off x="53678" y="2364487"/>
        <a:ext cx="2745572" cy="992235"/>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4">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AE49A57-252E-5856-0249-6E1EAAAF7E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35069BF-16CF-3C74-F2F3-606931B6C73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4CCDF5-1267-5645-AE4B-2A75F94B291A}" type="datetimeFigureOut">
              <a:rPr lang="en-US" smtClean="0"/>
              <a:t>2/20/2024</a:t>
            </a:fld>
            <a:endParaRPr lang="en-US"/>
          </a:p>
        </p:txBody>
      </p:sp>
      <p:sp>
        <p:nvSpPr>
          <p:cNvPr id="4" name="Footer Placeholder 3">
            <a:extLst>
              <a:ext uri="{FF2B5EF4-FFF2-40B4-BE49-F238E27FC236}">
                <a16:creationId xmlns:a16="http://schemas.microsoft.com/office/drawing/2014/main" id="{14C383E8-9CF2-B618-90AB-4456BAA66D0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D0A6E49-8BEC-E6BD-7A2D-565CDA1425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048DCE6-73C3-6547-87E9-607ADF5AB377}" type="slidenum">
              <a:rPr lang="en-US" smtClean="0"/>
              <a:t>‹#›</a:t>
            </a:fld>
            <a:endParaRPr lang="en-US"/>
          </a:p>
        </p:txBody>
      </p:sp>
    </p:spTree>
    <p:extLst>
      <p:ext uri="{BB962C8B-B14F-4D97-AF65-F5344CB8AC3E}">
        <p14:creationId xmlns:p14="http://schemas.microsoft.com/office/powerpoint/2010/main" val="3168460254"/>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DA04B2-5B56-1C46-8F9D-E0702B1A86A5}" type="datetimeFigureOut">
              <a:rPr lang="en-US" smtClean="0"/>
              <a:t>2/20/2024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060373-E21E-9E43-BB3A-0658B3FEE41A}" type="slidenum">
              <a:rPr lang="en-US" smtClean="0"/>
              <a:t>‹#›</a:t>
            </a:fld>
            <a:endParaRPr lang="en-US"/>
          </a:p>
        </p:txBody>
      </p:sp>
    </p:spTree>
    <p:extLst>
      <p:ext uri="{BB962C8B-B14F-4D97-AF65-F5344CB8AC3E}">
        <p14:creationId xmlns:p14="http://schemas.microsoft.com/office/powerpoint/2010/main" val="25856062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www.trendmicro.com/cloud-content/us/pdfs/security-intelligence/white-papers/wp_trends-in-targeted-attacks.pdf" TargetMode="External"/><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altLang="en-US" dirty="0">
              <a:latin typeface="Times New Roman" panose="02020603050405020304" pitchFamily="18" charset="0"/>
              <a:ea typeface="ＭＳ Ｐゴシック" panose="020B0600070205080204" pitchFamily="34" charset="-128"/>
            </a:endParaRPr>
          </a:p>
        </p:txBody>
      </p:sp>
      <p:sp>
        <p:nvSpPr>
          <p:cNvPr id="4" name="Slide Number Placeholder 3"/>
          <p:cNvSpPr>
            <a:spLocks noGrp="1"/>
          </p:cNvSpPr>
          <p:nvPr>
            <p:ph type="sldNum" sz="quarter" idx="5"/>
          </p:nvPr>
        </p:nvSpPr>
        <p:spPr/>
        <p:txBody>
          <a:bodyPr/>
          <a:lstStyle/>
          <a:p>
            <a:fld id="{715C8847-C870-FC49-BAC8-7739469A7F46}" type="slidenum">
              <a:rPr lang="en-US" smtClean="0"/>
              <a:t>6</a:t>
            </a:fld>
            <a:endParaRPr lang="en-US"/>
          </a:p>
        </p:txBody>
      </p:sp>
    </p:spTree>
    <p:extLst>
      <p:ext uri="{BB962C8B-B14F-4D97-AF65-F5344CB8AC3E}">
        <p14:creationId xmlns:p14="http://schemas.microsoft.com/office/powerpoint/2010/main" val="3265166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15</a:t>
            </a:fld>
            <a:endParaRPr lang="en-US"/>
          </a:p>
        </p:txBody>
      </p:sp>
    </p:spTree>
    <p:extLst>
      <p:ext uri="{BB962C8B-B14F-4D97-AF65-F5344CB8AC3E}">
        <p14:creationId xmlns:p14="http://schemas.microsoft.com/office/powerpoint/2010/main" val="55649258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8" name="Shape 22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dirty="0"/>
          </a:p>
        </p:txBody>
      </p:sp>
    </p:spTree>
    <p:extLst>
      <p:ext uri="{BB962C8B-B14F-4D97-AF65-F5344CB8AC3E}">
        <p14:creationId xmlns:p14="http://schemas.microsoft.com/office/powerpoint/2010/main" val="65463338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73761482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0" name="Shape 24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285750" indent="-285750"/>
            <a:r>
              <a:rPr lang="en-GB" b="1" dirty="0">
                <a:solidFill>
                  <a:schemeClr val="dk1"/>
                </a:solidFill>
              </a:rPr>
              <a:t>Attacks on user machines : </a:t>
            </a:r>
            <a:r>
              <a:rPr lang="en-GB" dirty="0">
                <a:solidFill>
                  <a:srgbClr val="000000"/>
                </a:solidFill>
              </a:rPr>
              <a:t>When the user machine sends out a DNS query to its local DNS server, attacker can immediately send a spoofed reply, using local DNS as its source IP address. Attackers can put any arbitrary IP address in the reply.</a:t>
            </a:r>
          </a:p>
          <a:p>
            <a:pPr marL="285750" indent="-285750"/>
            <a:r>
              <a:rPr lang="en-GB" b="1" dirty="0">
                <a:solidFill>
                  <a:srgbClr val="000000"/>
                </a:solidFill>
              </a:rPr>
              <a:t>Attacks on local DNS server : Cache Poisoning attack : </a:t>
            </a:r>
            <a:r>
              <a:rPr lang="en-GB" dirty="0">
                <a:solidFill>
                  <a:srgbClr val="000000"/>
                </a:solidFill>
              </a:rPr>
              <a:t>When the local DNS server sends out iterative queries to get an answer from the DNS servers on the Internet, attackers can send out spoofed replies to the local DNS server. They get accepted as long as they arrive before the actual replies. This is called DNS cache poisoning.</a:t>
            </a:r>
          </a:p>
          <a:p>
            <a:pPr marL="0" lvl="0" indent="0">
              <a:spcBef>
                <a:spcPts val="0"/>
              </a:spcBef>
              <a:buNone/>
            </a:pPr>
            <a:endParaRPr dirty="0"/>
          </a:p>
        </p:txBody>
      </p:sp>
    </p:spTree>
    <p:extLst>
      <p:ext uri="{BB962C8B-B14F-4D97-AF65-F5344CB8AC3E}">
        <p14:creationId xmlns:p14="http://schemas.microsoft.com/office/powerpoint/2010/main" val="227651129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d971ac212b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d971ac212b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f93a063f2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f93a063f2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f8fde5e7cf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f8fde5e7cf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16</a:t>
            </a:fld>
            <a:endParaRPr lang="en-US"/>
          </a:p>
        </p:txBody>
      </p:sp>
    </p:spTree>
    <p:extLst>
      <p:ext uri="{BB962C8B-B14F-4D97-AF65-F5344CB8AC3E}">
        <p14:creationId xmlns:p14="http://schemas.microsoft.com/office/powerpoint/2010/main" val="3560771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17</a:t>
            </a:fld>
            <a:endParaRPr lang="en-US"/>
          </a:p>
        </p:txBody>
      </p:sp>
    </p:spTree>
    <p:extLst>
      <p:ext uri="{BB962C8B-B14F-4D97-AF65-F5344CB8AC3E}">
        <p14:creationId xmlns:p14="http://schemas.microsoft.com/office/powerpoint/2010/main" val="1741131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18</a:t>
            </a:fld>
            <a:endParaRPr lang="en-US"/>
          </a:p>
        </p:txBody>
      </p:sp>
    </p:spTree>
    <p:extLst>
      <p:ext uri="{BB962C8B-B14F-4D97-AF65-F5344CB8AC3E}">
        <p14:creationId xmlns:p14="http://schemas.microsoft.com/office/powerpoint/2010/main" val="2936875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076195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28</a:t>
            </a:fld>
            <a:endParaRPr lang="en-US"/>
          </a:p>
        </p:txBody>
      </p:sp>
    </p:spTree>
    <p:extLst>
      <p:ext uri="{BB962C8B-B14F-4D97-AF65-F5344CB8AC3E}">
        <p14:creationId xmlns:p14="http://schemas.microsoft.com/office/powerpoint/2010/main" val="296442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29</a:t>
            </a:fld>
            <a:endParaRPr lang="en-US"/>
          </a:p>
        </p:txBody>
      </p:sp>
    </p:spTree>
    <p:extLst>
      <p:ext uri="{BB962C8B-B14F-4D97-AF65-F5344CB8AC3E}">
        <p14:creationId xmlns:p14="http://schemas.microsoft.com/office/powerpoint/2010/main" val="30922921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30</a:t>
            </a:fld>
            <a:endParaRPr lang="en-US"/>
          </a:p>
        </p:txBody>
      </p:sp>
    </p:spTree>
    <p:extLst>
      <p:ext uri="{BB962C8B-B14F-4D97-AF65-F5344CB8AC3E}">
        <p14:creationId xmlns:p14="http://schemas.microsoft.com/office/powerpoint/2010/main" val="18023499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31</a:t>
            </a:fld>
            <a:endParaRPr lang="en-US"/>
          </a:p>
        </p:txBody>
      </p:sp>
    </p:spTree>
    <p:extLst>
      <p:ext uri="{BB962C8B-B14F-4D97-AF65-F5344CB8AC3E}">
        <p14:creationId xmlns:p14="http://schemas.microsoft.com/office/powerpoint/2010/main" val="42060675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32</a:t>
            </a:fld>
            <a:endParaRPr lang="en-US"/>
          </a:p>
        </p:txBody>
      </p:sp>
    </p:spTree>
    <p:extLst>
      <p:ext uri="{BB962C8B-B14F-4D97-AF65-F5344CB8AC3E}">
        <p14:creationId xmlns:p14="http://schemas.microsoft.com/office/powerpoint/2010/main" val="2826089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00D50766-5B1A-5815-7DE4-0FB4EDE0A9A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B8292F-4B30-4512-B43B-F0B1AFCA7FA8}"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1987" name="Rectangle 2">
            <a:extLst>
              <a:ext uri="{FF2B5EF4-FFF2-40B4-BE49-F238E27FC236}">
                <a16:creationId xmlns:a16="http://schemas.microsoft.com/office/drawing/2014/main" id="{201B9748-EEA6-94A9-77AD-17306F34C94A}"/>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757216E2-0F37-15C6-8215-8031A8B6881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33</a:t>
            </a:fld>
            <a:endParaRPr lang="en-US"/>
          </a:p>
        </p:txBody>
      </p:sp>
    </p:spTree>
    <p:extLst>
      <p:ext uri="{BB962C8B-B14F-4D97-AF65-F5344CB8AC3E}">
        <p14:creationId xmlns:p14="http://schemas.microsoft.com/office/powerpoint/2010/main" val="27007501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34</a:t>
            </a:fld>
            <a:endParaRPr lang="en-US"/>
          </a:p>
        </p:txBody>
      </p:sp>
    </p:spTree>
    <p:extLst>
      <p:ext uri="{BB962C8B-B14F-4D97-AF65-F5344CB8AC3E}">
        <p14:creationId xmlns:p14="http://schemas.microsoft.com/office/powerpoint/2010/main" val="3303425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37</a:t>
            </a:fld>
            <a:endParaRPr lang="en-US"/>
          </a:p>
        </p:txBody>
      </p:sp>
    </p:spTree>
    <p:extLst>
      <p:ext uri="{BB962C8B-B14F-4D97-AF65-F5344CB8AC3E}">
        <p14:creationId xmlns:p14="http://schemas.microsoft.com/office/powerpoint/2010/main" val="35562064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38</a:t>
            </a:fld>
            <a:endParaRPr lang="en-US"/>
          </a:p>
        </p:txBody>
      </p:sp>
    </p:spTree>
    <p:extLst>
      <p:ext uri="{BB962C8B-B14F-4D97-AF65-F5344CB8AC3E}">
        <p14:creationId xmlns:p14="http://schemas.microsoft.com/office/powerpoint/2010/main" val="1797319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39</a:t>
            </a:fld>
            <a:endParaRPr lang="en-US"/>
          </a:p>
        </p:txBody>
      </p:sp>
    </p:spTree>
    <p:extLst>
      <p:ext uri="{BB962C8B-B14F-4D97-AF65-F5344CB8AC3E}">
        <p14:creationId xmlns:p14="http://schemas.microsoft.com/office/powerpoint/2010/main" val="40328399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40</a:t>
            </a:fld>
            <a:endParaRPr lang="en-US"/>
          </a:p>
        </p:txBody>
      </p:sp>
    </p:spTree>
    <p:extLst>
      <p:ext uri="{BB962C8B-B14F-4D97-AF65-F5344CB8AC3E}">
        <p14:creationId xmlns:p14="http://schemas.microsoft.com/office/powerpoint/2010/main" val="8313183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77059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729720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43</a:t>
            </a:fld>
            <a:endParaRPr lang="en-US"/>
          </a:p>
        </p:txBody>
      </p:sp>
    </p:spTree>
    <p:extLst>
      <p:ext uri="{BB962C8B-B14F-4D97-AF65-F5344CB8AC3E}">
        <p14:creationId xmlns:p14="http://schemas.microsoft.com/office/powerpoint/2010/main" val="31994588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53469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8</a:t>
            </a:fld>
            <a:endParaRPr lang="en-US"/>
          </a:p>
        </p:txBody>
      </p:sp>
    </p:spTree>
    <p:extLst>
      <p:ext uri="{BB962C8B-B14F-4D97-AF65-F5344CB8AC3E}">
        <p14:creationId xmlns:p14="http://schemas.microsoft.com/office/powerpoint/2010/main" val="3640932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383325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0173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51</a:t>
            </a:fld>
            <a:endParaRPr lang="en-US"/>
          </a:p>
        </p:txBody>
      </p:sp>
    </p:spTree>
    <p:extLst>
      <p:ext uri="{BB962C8B-B14F-4D97-AF65-F5344CB8AC3E}">
        <p14:creationId xmlns:p14="http://schemas.microsoft.com/office/powerpoint/2010/main" val="13621482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52</a:t>
            </a:fld>
            <a:endParaRPr lang="en-US"/>
          </a:p>
        </p:txBody>
      </p:sp>
    </p:spTree>
    <p:extLst>
      <p:ext uri="{BB962C8B-B14F-4D97-AF65-F5344CB8AC3E}">
        <p14:creationId xmlns:p14="http://schemas.microsoft.com/office/powerpoint/2010/main" val="27144623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53</a:t>
            </a:fld>
            <a:endParaRPr lang="en-US"/>
          </a:p>
        </p:txBody>
      </p:sp>
    </p:spTree>
    <p:extLst>
      <p:ext uri="{BB962C8B-B14F-4D97-AF65-F5344CB8AC3E}">
        <p14:creationId xmlns:p14="http://schemas.microsoft.com/office/powerpoint/2010/main" val="35066562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54</a:t>
            </a:fld>
            <a:endParaRPr lang="en-US"/>
          </a:p>
        </p:txBody>
      </p:sp>
    </p:spTree>
    <p:extLst>
      <p:ext uri="{BB962C8B-B14F-4D97-AF65-F5344CB8AC3E}">
        <p14:creationId xmlns:p14="http://schemas.microsoft.com/office/powerpoint/2010/main" val="16209089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48590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01450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22042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59</a:t>
            </a:fld>
            <a:endParaRPr lang="en-US"/>
          </a:p>
        </p:txBody>
      </p:sp>
    </p:spTree>
    <p:extLst>
      <p:ext uri="{BB962C8B-B14F-4D97-AF65-F5344CB8AC3E}">
        <p14:creationId xmlns:p14="http://schemas.microsoft.com/office/powerpoint/2010/main" val="2648427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9</a:t>
            </a:fld>
            <a:endParaRPr lang="en-US"/>
          </a:p>
        </p:txBody>
      </p:sp>
    </p:spTree>
    <p:extLst>
      <p:ext uri="{BB962C8B-B14F-4D97-AF65-F5344CB8AC3E}">
        <p14:creationId xmlns:p14="http://schemas.microsoft.com/office/powerpoint/2010/main" val="30975196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60</a:t>
            </a:fld>
            <a:endParaRPr lang="en-US"/>
          </a:p>
        </p:txBody>
      </p:sp>
    </p:spTree>
    <p:extLst>
      <p:ext uri="{BB962C8B-B14F-4D97-AF65-F5344CB8AC3E}">
        <p14:creationId xmlns:p14="http://schemas.microsoft.com/office/powerpoint/2010/main" val="24960221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61</a:t>
            </a:fld>
            <a:endParaRPr lang="en-US"/>
          </a:p>
        </p:txBody>
      </p:sp>
    </p:spTree>
    <p:extLst>
      <p:ext uri="{BB962C8B-B14F-4D97-AF65-F5344CB8AC3E}">
        <p14:creationId xmlns:p14="http://schemas.microsoft.com/office/powerpoint/2010/main" val="5482432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2451906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dirty="0"/>
              <a:t>TCP Sequence number # to maintain order of packets; flow/congestion control</a:t>
            </a:r>
          </a:p>
          <a:p>
            <a:pPr marL="0" lvl="0" indent="0">
              <a:spcBef>
                <a:spcPts val="0"/>
              </a:spcBef>
              <a:buNone/>
            </a:pPr>
            <a:r>
              <a:rPr lang="en-US" dirty="0"/>
              <a:t>Even if no data to send, I have to send ACK otherwise a resend will be required</a:t>
            </a:r>
          </a:p>
          <a:p>
            <a:pPr marL="0" lvl="0" indent="0">
              <a:spcBef>
                <a:spcPts val="0"/>
              </a:spcBef>
              <a:buNone/>
            </a:pPr>
            <a:endParaRPr lang="en-US" dirty="0"/>
          </a:p>
          <a:p>
            <a:pPr marL="0" lvl="0" indent="0">
              <a:spcBef>
                <a:spcPts val="0"/>
              </a:spcBef>
              <a:buNone/>
            </a:pPr>
            <a:r>
              <a:rPr lang="en-US" dirty="0"/>
              <a:t>TCP is bidirectional – sequence number will be different in both directions – acknowledgement is for received sequence number</a:t>
            </a:r>
          </a:p>
          <a:p>
            <a:pPr marL="0" lvl="0" indent="0">
              <a:spcBef>
                <a:spcPts val="0"/>
              </a:spcBef>
              <a:buNone/>
            </a:pPr>
            <a:endParaRPr lang="en-US" dirty="0"/>
          </a:p>
          <a:p>
            <a:pPr marL="0" lvl="0" indent="0">
              <a:spcBef>
                <a:spcPts val="0"/>
              </a:spcBef>
              <a:buNone/>
            </a:pPr>
            <a:r>
              <a:rPr lang="en-US" dirty="0"/>
              <a:t>6 standard bits; ACK – if turn ON/OFF it determines acknowledgement</a:t>
            </a:r>
          </a:p>
          <a:p>
            <a:pPr marL="0" lvl="0" indent="0">
              <a:spcBef>
                <a:spcPts val="0"/>
              </a:spcBef>
              <a:buNone/>
            </a:pPr>
            <a:endParaRPr lang="en-US" dirty="0"/>
          </a:p>
          <a:p>
            <a:pPr marL="0" lvl="0" indent="0">
              <a:spcBef>
                <a:spcPts val="0"/>
              </a:spcBef>
              <a:buNone/>
            </a:pPr>
            <a:r>
              <a:rPr lang="en-US" dirty="0"/>
              <a:t>If no options, header size is fixed</a:t>
            </a:r>
          </a:p>
          <a:p>
            <a:pPr marL="0" lvl="0" indent="0">
              <a:spcBef>
                <a:spcPts val="0"/>
              </a:spcBef>
              <a:buNone/>
            </a:pPr>
            <a:endParaRPr lang="en-US" dirty="0"/>
          </a:p>
          <a:p>
            <a:pPr marL="0" lvl="0" indent="0">
              <a:spcBef>
                <a:spcPts val="0"/>
              </a:spcBef>
              <a:buNone/>
            </a:pPr>
            <a:r>
              <a:rPr lang="en-US" dirty="0"/>
              <a:t>Urgent pointer – if data is urgent and do not want to put in end of header  - turn ON urgent pointer that points to urgent data in packet</a:t>
            </a:r>
            <a:endParaRPr dirty="0"/>
          </a:p>
        </p:txBody>
      </p:sp>
    </p:spTree>
    <p:extLst>
      <p:ext uri="{BB962C8B-B14F-4D97-AF65-F5344CB8AC3E}">
        <p14:creationId xmlns:p14="http://schemas.microsoft.com/office/powerpoint/2010/main" val="29083106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GB" dirty="0"/>
              <a:t>Flow Control : If one end of the connection sends data too fast, it may overwhelm the receive buffer of the other end and cause data being dropped.</a:t>
            </a:r>
          </a:p>
          <a:p>
            <a:pPr marL="0" lvl="0" indent="0">
              <a:spcBef>
                <a:spcPts val="0"/>
              </a:spcBef>
              <a:buNone/>
            </a:pPr>
            <a:r>
              <a:rPr lang="en-GB" dirty="0"/>
              <a:t>By putting a smaller window value, the receiver can tell the sender to slow down.</a:t>
            </a:r>
          </a:p>
        </p:txBody>
      </p:sp>
    </p:spTree>
    <p:extLst>
      <p:ext uri="{BB962C8B-B14F-4D97-AF65-F5344CB8AC3E}">
        <p14:creationId xmlns:p14="http://schemas.microsoft.com/office/powerpoint/2010/main" val="36768470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dirty="0"/>
              <a:t>Kernel establishes send and receive buffer on both sides</a:t>
            </a:r>
            <a:endParaRPr dirty="0"/>
          </a:p>
        </p:txBody>
      </p:sp>
    </p:spTree>
    <p:extLst>
      <p:ext uri="{BB962C8B-B14F-4D97-AF65-F5344CB8AC3E}">
        <p14:creationId xmlns:p14="http://schemas.microsoft.com/office/powerpoint/2010/main" val="42868184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dirty="0"/>
              <a:t>The queue is not large, there is a limit – that creates issues</a:t>
            </a:r>
          </a:p>
          <a:p>
            <a:pPr marL="0" lvl="0" indent="0">
              <a:spcBef>
                <a:spcPts val="0"/>
              </a:spcBef>
              <a:buNone/>
            </a:pPr>
            <a:r>
              <a:rPr lang="en-US" dirty="0"/>
              <a:t>DoS attack – brute force attack won’t work for powerful server – they find Achilles heel to attack i.e., exhaust the queue with many SYN flooding packets so that there is no space for half-open connection</a:t>
            </a:r>
            <a:endParaRPr dirty="0"/>
          </a:p>
        </p:txBody>
      </p:sp>
    </p:spTree>
    <p:extLst>
      <p:ext uri="{BB962C8B-B14F-4D97-AF65-F5344CB8AC3E}">
        <p14:creationId xmlns:p14="http://schemas.microsoft.com/office/powerpoint/2010/main" val="42066713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dirty="0"/>
              <a:t>Kernel establishes send and receive buffer on both sides</a:t>
            </a:r>
            <a:endParaRPr dirty="0"/>
          </a:p>
        </p:txBody>
      </p:sp>
    </p:spTree>
    <p:extLst>
      <p:ext uri="{BB962C8B-B14F-4D97-AF65-F5344CB8AC3E}">
        <p14:creationId xmlns:p14="http://schemas.microsoft.com/office/powerpoint/2010/main" val="42868184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dirty="0"/>
              <a:t>The queue is not large, there is a limit – that creates issues</a:t>
            </a:r>
          </a:p>
          <a:p>
            <a:pPr marL="0" lvl="0" indent="0">
              <a:spcBef>
                <a:spcPts val="0"/>
              </a:spcBef>
              <a:buNone/>
            </a:pPr>
            <a:r>
              <a:rPr lang="en-US" dirty="0"/>
              <a:t>DoS attack – brute force attack won’t work for powerful server – they find Achilles heel to attack i.e., exhaust the queue with many SYN flooding packets so that there is no space for half-open connection</a:t>
            </a:r>
            <a:endParaRPr dirty="0"/>
          </a:p>
        </p:txBody>
      </p:sp>
    </p:spTree>
    <p:extLst>
      <p:ext uri="{BB962C8B-B14F-4D97-AF65-F5344CB8AC3E}">
        <p14:creationId xmlns:p14="http://schemas.microsoft.com/office/powerpoint/2010/main" val="42066713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dirty="0"/>
          </a:p>
        </p:txBody>
      </p:sp>
    </p:spTree>
    <p:extLst>
      <p:ext uri="{BB962C8B-B14F-4D97-AF65-F5344CB8AC3E}">
        <p14:creationId xmlns:p14="http://schemas.microsoft.com/office/powerpoint/2010/main" val="833243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10</a:t>
            </a:fld>
            <a:endParaRPr lang="en-US"/>
          </a:p>
        </p:txBody>
      </p:sp>
    </p:spTree>
    <p:extLst>
      <p:ext uri="{BB962C8B-B14F-4D97-AF65-F5344CB8AC3E}">
        <p14:creationId xmlns:p14="http://schemas.microsoft.com/office/powerpoint/2010/main" val="6330397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lang="en-GB" dirty="0"/>
          </a:p>
        </p:txBody>
      </p:sp>
    </p:spTree>
    <p:extLst>
      <p:ext uri="{BB962C8B-B14F-4D97-AF65-F5344CB8AC3E}">
        <p14:creationId xmlns:p14="http://schemas.microsoft.com/office/powerpoint/2010/main" val="26580947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Shape 21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lang="en-GB" dirty="0"/>
          </a:p>
        </p:txBody>
      </p:sp>
    </p:spTree>
    <p:extLst>
      <p:ext uri="{BB962C8B-B14F-4D97-AF65-F5344CB8AC3E}">
        <p14:creationId xmlns:p14="http://schemas.microsoft.com/office/powerpoint/2010/main" val="31759335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6317753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1" name="Shape 27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dirty="0"/>
          </a:p>
        </p:txBody>
      </p:sp>
    </p:spTree>
    <p:extLst>
      <p:ext uri="{BB962C8B-B14F-4D97-AF65-F5344CB8AC3E}">
        <p14:creationId xmlns:p14="http://schemas.microsoft.com/office/powerpoint/2010/main" val="40707283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itchFamily="1" charset="0"/>
                <a:ea typeface="ＭＳ Ｐゴシック" pitchFamily="1" charset="-128"/>
                <a:cs typeface="ＭＳ Ｐゴシック" pitchFamily="1" charset="-128"/>
              </a:rPr>
              <a:t>From this definition, you can see that there are several categories of resources</a:t>
            </a:r>
          </a:p>
          <a:p>
            <a:r>
              <a:rPr lang="en-US" dirty="0">
                <a:latin typeface="Arial" pitchFamily="1" charset="0"/>
                <a:ea typeface="ＭＳ Ｐゴシック" pitchFamily="1" charset="-128"/>
                <a:cs typeface="ＭＳ Ｐゴシック" pitchFamily="1" charset="-128"/>
              </a:rPr>
              <a:t>that could be attacked:</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 Network bandwidth</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 System resources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 Application resources</a:t>
            </a:r>
          </a:p>
          <a:p>
            <a:endParaRPr lang="en-US" dirty="0">
              <a:latin typeface="Arial" pitchFamily="1" charset="0"/>
              <a:ea typeface="ＭＳ Ｐゴシック" pitchFamily="1" charset="-128"/>
              <a:cs typeface="ＭＳ Ｐゴシック" pitchFamily="1"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Network bandwidth relates to the capacity of the network links connecting a server</a:t>
            </a:r>
          </a:p>
          <a:p>
            <a:r>
              <a:rPr lang="en-US" sz="1200" kern="1200" baseline="0" dirty="0">
                <a:solidFill>
                  <a:schemeClr val="tx1"/>
                </a:solidFill>
                <a:latin typeface="Arial" pitchFamily="-110" charset="0"/>
                <a:ea typeface="ＭＳ Ｐゴシック" pitchFamily="-110" charset="-128"/>
                <a:cs typeface="ＭＳ Ｐゴシック" pitchFamily="-110" charset="-128"/>
              </a:rPr>
              <a:t>to the wider Internet. For most organizations, this is their connection to their Internet</a:t>
            </a:r>
          </a:p>
          <a:p>
            <a:r>
              <a:rPr lang="en-US" sz="1200" kern="1200" baseline="0" dirty="0">
                <a:solidFill>
                  <a:schemeClr val="tx1"/>
                </a:solidFill>
                <a:latin typeface="Arial" pitchFamily="-110" charset="0"/>
                <a:ea typeface="ＭＳ Ｐゴシック" pitchFamily="-110" charset="-128"/>
                <a:cs typeface="ＭＳ Ｐゴシック" pitchFamily="-110" charset="-128"/>
              </a:rPr>
              <a:t>service provider (ISP), as shown in the example network in Figure 7.1. Usually this</a:t>
            </a:r>
          </a:p>
          <a:p>
            <a:r>
              <a:rPr lang="en-US" sz="1200" kern="1200" baseline="0" dirty="0">
                <a:solidFill>
                  <a:schemeClr val="tx1"/>
                </a:solidFill>
                <a:latin typeface="Arial" pitchFamily="-110" charset="0"/>
                <a:ea typeface="ＭＳ Ｐゴシック" pitchFamily="-110" charset="-128"/>
                <a:cs typeface="ＭＳ Ｐゴシック" pitchFamily="-110" charset="-128"/>
              </a:rPr>
              <a:t>connection will have a lower capacity than the links within and between ISP routers.</a:t>
            </a:r>
          </a:p>
          <a:p>
            <a:r>
              <a:rPr lang="en-US" sz="1200" kern="1200" baseline="0" dirty="0">
                <a:solidFill>
                  <a:schemeClr val="tx1"/>
                </a:solidFill>
                <a:latin typeface="Arial" pitchFamily="-110" charset="0"/>
                <a:ea typeface="ＭＳ Ｐゴシック" pitchFamily="-110" charset="-128"/>
                <a:cs typeface="ＭＳ Ｐゴシック" pitchFamily="-110" charset="-128"/>
              </a:rPr>
              <a:t>This means it is possible for more traffic to arrive at the ISP’s routers over these</a:t>
            </a:r>
          </a:p>
          <a:p>
            <a:r>
              <a:rPr lang="en-US" sz="1200" kern="1200" baseline="0" dirty="0">
                <a:solidFill>
                  <a:schemeClr val="tx1"/>
                </a:solidFill>
                <a:latin typeface="Arial" pitchFamily="-110" charset="0"/>
                <a:ea typeface="ＭＳ Ｐゴシック" pitchFamily="-110" charset="-128"/>
                <a:cs typeface="ＭＳ Ｐゴシック" pitchFamily="-110" charset="-128"/>
              </a:rPr>
              <a:t>higher-capacity links than can be carried over the link to the organization. In this</a:t>
            </a:r>
          </a:p>
          <a:p>
            <a:r>
              <a:rPr lang="en-US" sz="1200" kern="1200" baseline="0" dirty="0">
                <a:solidFill>
                  <a:schemeClr val="tx1"/>
                </a:solidFill>
                <a:latin typeface="Arial" pitchFamily="-110" charset="0"/>
                <a:ea typeface="ＭＳ Ｐゴシック" pitchFamily="-110" charset="-128"/>
                <a:cs typeface="ＭＳ Ｐゴシック" pitchFamily="-110" charset="-128"/>
              </a:rPr>
              <a:t>circumstance, the router must discard some packets, delivering only as many as can</a:t>
            </a:r>
          </a:p>
          <a:p>
            <a:r>
              <a:rPr lang="en-US" sz="1200" kern="1200" baseline="0" dirty="0">
                <a:solidFill>
                  <a:schemeClr val="tx1"/>
                </a:solidFill>
                <a:latin typeface="Arial" pitchFamily="-110" charset="0"/>
                <a:ea typeface="ＭＳ Ｐゴシック" pitchFamily="-110" charset="-128"/>
                <a:cs typeface="ＭＳ Ｐゴシック" pitchFamily="-110" charset="-128"/>
              </a:rPr>
              <a:t>be handled by the link. In normal network operation such high loads might occur</a:t>
            </a:r>
          </a:p>
          <a:p>
            <a:r>
              <a:rPr lang="en-US" sz="1200" kern="1200" baseline="0" dirty="0">
                <a:solidFill>
                  <a:schemeClr val="tx1"/>
                </a:solidFill>
                <a:latin typeface="Arial" pitchFamily="-110" charset="0"/>
                <a:ea typeface="ＭＳ Ｐゴシック" pitchFamily="-110" charset="-128"/>
                <a:cs typeface="ＭＳ Ｐゴシック" pitchFamily="-110" charset="-128"/>
              </a:rPr>
              <a:t>to a popular server experiencing traffic from a large number of legitimate users. A</a:t>
            </a:r>
          </a:p>
          <a:p>
            <a:r>
              <a:rPr lang="en-US" sz="1200" kern="1200" baseline="0" dirty="0">
                <a:solidFill>
                  <a:schemeClr val="tx1"/>
                </a:solidFill>
                <a:latin typeface="Arial" pitchFamily="-110" charset="0"/>
                <a:ea typeface="ＭＳ Ｐゴシック" pitchFamily="-110" charset="-128"/>
                <a:cs typeface="ＭＳ Ｐゴシック" pitchFamily="-110" charset="-128"/>
              </a:rPr>
              <a:t>random portion of these users will experience a degraded or nonexistent service as</a:t>
            </a:r>
          </a:p>
          <a:p>
            <a:r>
              <a:rPr lang="en-US" sz="1200" kern="1200" baseline="0" dirty="0">
                <a:solidFill>
                  <a:schemeClr val="tx1"/>
                </a:solidFill>
                <a:latin typeface="Arial" pitchFamily="-110" charset="0"/>
                <a:ea typeface="ＭＳ Ｐゴシック" pitchFamily="-110" charset="-128"/>
                <a:cs typeface="ＭＳ Ｐゴシック" pitchFamily="-110" charset="-128"/>
              </a:rPr>
              <a:t>a consequence. This is expected behavior for an overloaded TCP/IP network link.</a:t>
            </a:r>
          </a:p>
          <a:p>
            <a:r>
              <a:rPr lang="en-US" sz="1200" kern="1200" baseline="0" dirty="0">
                <a:solidFill>
                  <a:schemeClr val="tx1"/>
                </a:solidFill>
                <a:latin typeface="Arial" pitchFamily="-110" charset="0"/>
                <a:ea typeface="ＭＳ Ｐゴシック" pitchFamily="-110" charset="-128"/>
                <a:cs typeface="ＭＳ Ｐゴシック" pitchFamily="-110" charset="-128"/>
              </a:rPr>
              <a:t>In a DoS attack, the vast majority of traffic directed at the target server is malicious,</a:t>
            </a:r>
          </a:p>
          <a:p>
            <a:r>
              <a:rPr lang="en-US" sz="1200" kern="1200" baseline="0" dirty="0">
                <a:solidFill>
                  <a:schemeClr val="tx1"/>
                </a:solidFill>
                <a:latin typeface="Arial" pitchFamily="-110" charset="0"/>
                <a:ea typeface="ＭＳ Ｐゴシック" pitchFamily="-110" charset="-128"/>
                <a:cs typeface="ＭＳ Ｐゴシック" pitchFamily="-110" charset="-128"/>
              </a:rPr>
              <a:t>generated either directly or indirectly by the attacker. This traffic overwhelms</a:t>
            </a:r>
          </a:p>
          <a:p>
            <a:r>
              <a:rPr lang="en-US" sz="1200" kern="1200" baseline="0" dirty="0">
                <a:solidFill>
                  <a:schemeClr val="tx1"/>
                </a:solidFill>
                <a:latin typeface="Arial" pitchFamily="-110" charset="0"/>
                <a:ea typeface="ＭＳ Ｐゴシック" pitchFamily="-110" charset="-128"/>
                <a:cs typeface="ＭＳ Ｐゴシック" pitchFamily="-110" charset="-128"/>
              </a:rPr>
              <a:t>any legitimate traffic, effectively denying legitimate users access to the server. Some</a:t>
            </a:r>
          </a:p>
          <a:p>
            <a:r>
              <a:rPr lang="en-US" sz="1200" kern="1200" baseline="0" dirty="0">
                <a:solidFill>
                  <a:schemeClr val="tx1"/>
                </a:solidFill>
                <a:latin typeface="Arial" pitchFamily="-110" charset="0"/>
                <a:ea typeface="ＭＳ Ｐゴシック" pitchFamily="-110" charset="-128"/>
                <a:cs typeface="ＭＳ Ｐゴシック" pitchFamily="-110" charset="-128"/>
              </a:rPr>
              <a:t>recent high volume attacks have even been directed at the ISP network supporting</a:t>
            </a:r>
          </a:p>
          <a:p>
            <a:r>
              <a:rPr lang="en-US" sz="1200" kern="1200" baseline="0" dirty="0">
                <a:solidFill>
                  <a:schemeClr val="tx1"/>
                </a:solidFill>
                <a:latin typeface="Arial" pitchFamily="-110" charset="0"/>
                <a:ea typeface="ＭＳ Ｐゴシック" pitchFamily="-110" charset="-128"/>
                <a:cs typeface="ＭＳ Ｐゴシック" pitchFamily="-110" charset="-128"/>
              </a:rPr>
              <a:t>the target organization, aiming to disrupt its connections to other networks. A number</a:t>
            </a:r>
          </a:p>
          <a:p>
            <a:r>
              <a:rPr lang="en-US" sz="1200" kern="1200" baseline="0" dirty="0">
                <a:solidFill>
                  <a:schemeClr val="tx1"/>
                </a:solidFill>
                <a:latin typeface="Arial" pitchFamily="-110" charset="0"/>
                <a:ea typeface="ＭＳ Ｐゴシック" pitchFamily="-110" charset="-128"/>
                <a:cs typeface="ＭＳ Ｐゴシック" pitchFamily="-110" charset="-128"/>
              </a:rPr>
              <a:t>of recent DDoS attacks are listed in [AROR11], with comments on their growth</a:t>
            </a:r>
          </a:p>
          <a:p>
            <a:r>
              <a:rPr lang="en-US" sz="1200" kern="1200" baseline="0" dirty="0">
                <a:solidFill>
                  <a:schemeClr val="tx1"/>
                </a:solidFill>
                <a:latin typeface="Arial" pitchFamily="-110" charset="0"/>
                <a:ea typeface="ＭＳ Ｐゴシック" pitchFamily="-110" charset="-128"/>
                <a:cs typeface="ＭＳ Ｐゴシック" pitchFamily="-110" charset="-128"/>
              </a:rPr>
              <a:t>in volume and impact.</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A DoS attack targeting system resources typically aims to overload or crash its</a:t>
            </a:r>
          </a:p>
          <a:p>
            <a:r>
              <a:rPr lang="en-US" sz="1200" kern="1200" baseline="0" dirty="0">
                <a:solidFill>
                  <a:schemeClr val="tx1"/>
                </a:solidFill>
                <a:latin typeface="Arial" pitchFamily="-110" charset="0"/>
                <a:ea typeface="ＭＳ Ｐゴシック" pitchFamily="-110" charset="-128"/>
                <a:cs typeface="ＭＳ Ｐゴシック" pitchFamily="-110" charset="-128"/>
              </a:rPr>
              <a:t>network handling software. Rather than consuming bandwidth with large volumes</a:t>
            </a:r>
          </a:p>
          <a:p>
            <a:r>
              <a:rPr lang="en-US" sz="1200" kern="1200" baseline="0" dirty="0">
                <a:solidFill>
                  <a:schemeClr val="tx1"/>
                </a:solidFill>
                <a:latin typeface="Arial" pitchFamily="-110" charset="0"/>
                <a:ea typeface="ＭＳ Ｐゴシック" pitchFamily="-110" charset="-128"/>
                <a:cs typeface="ＭＳ Ｐゴシック" pitchFamily="-110" charset="-128"/>
              </a:rPr>
              <a:t>of traffic, specific types of packets are sent that consume the limited resources available</a:t>
            </a:r>
          </a:p>
          <a:p>
            <a:r>
              <a:rPr lang="en-US" sz="1200" kern="1200" baseline="0" dirty="0">
                <a:solidFill>
                  <a:schemeClr val="tx1"/>
                </a:solidFill>
                <a:latin typeface="Arial" pitchFamily="-110" charset="0"/>
                <a:ea typeface="ＭＳ Ｐゴシック" pitchFamily="-110" charset="-128"/>
                <a:cs typeface="ＭＳ Ｐゴシック" pitchFamily="-110" charset="-128"/>
              </a:rPr>
              <a:t>on the system. These include temporary buffers used to hold arriving packets,</a:t>
            </a:r>
          </a:p>
          <a:p>
            <a:r>
              <a:rPr lang="en-US" sz="1200" kern="1200" baseline="0" dirty="0">
                <a:solidFill>
                  <a:schemeClr val="tx1"/>
                </a:solidFill>
                <a:latin typeface="Arial" pitchFamily="-110" charset="0"/>
                <a:ea typeface="ＭＳ Ｐゴシック" pitchFamily="-110" charset="-128"/>
                <a:cs typeface="ＭＳ Ｐゴシック" pitchFamily="-110" charset="-128"/>
              </a:rPr>
              <a:t>tables of open connections, and similar memory data structures. The </a:t>
            </a:r>
            <a:r>
              <a:rPr lang="en-US" sz="1200" b="1" kern="1200" baseline="0" dirty="0">
                <a:solidFill>
                  <a:schemeClr val="tx1"/>
                </a:solidFill>
                <a:latin typeface="Arial" pitchFamily="-110" charset="0"/>
                <a:ea typeface="ＭＳ Ｐゴシック" pitchFamily="-110" charset="-128"/>
                <a:cs typeface="ＭＳ Ｐゴシック" pitchFamily="-110" charset="-128"/>
              </a:rPr>
              <a:t>SYN spoofing</a:t>
            </a:r>
          </a:p>
          <a:p>
            <a:r>
              <a:rPr lang="en-US" sz="1200" kern="1200" baseline="0" dirty="0">
                <a:solidFill>
                  <a:schemeClr val="tx1"/>
                </a:solidFill>
                <a:latin typeface="Arial" pitchFamily="-110" charset="0"/>
                <a:ea typeface="ＭＳ Ｐゴシック" pitchFamily="-110" charset="-128"/>
                <a:cs typeface="ＭＳ Ｐゴシック" pitchFamily="-110" charset="-128"/>
              </a:rPr>
              <a:t> attack, which we discuss next, is of this type. It targets the table of TCP connections</a:t>
            </a:r>
          </a:p>
          <a:p>
            <a:r>
              <a:rPr lang="en-US" sz="1200" kern="1200" baseline="0" dirty="0">
                <a:solidFill>
                  <a:schemeClr val="tx1"/>
                </a:solidFill>
                <a:latin typeface="Arial" pitchFamily="-110" charset="0"/>
                <a:ea typeface="ＭＳ Ｐゴシック" pitchFamily="-110" charset="-128"/>
                <a:cs typeface="ＭＳ Ｐゴシック" pitchFamily="-110" charset="-128"/>
              </a:rPr>
              <a:t>on the server.</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Another form of system resource attack uses packets whose structure triggers</a:t>
            </a:r>
          </a:p>
          <a:p>
            <a:r>
              <a:rPr lang="en-US" sz="1200" kern="1200" baseline="0" dirty="0">
                <a:solidFill>
                  <a:schemeClr val="tx1"/>
                </a:solidFill>
                <a:latin typeface="Arial" pitchFamily="-110" charset="0"/>
                <a:ea typeface="ＭＳ Ｐゴシック" pitchFamily="-110" charset="-128"/>
                <a:cs typeface="ＭＳ Ｐゴシック" pitchFamily="-110" charset="-128"/>
              </a:rPr>
              <a:t>a bug in the system’s network handling software, causing it to crash. This means the</a:t>
            </a:r>
          </a:p>
          <a:p>
            <a:r>
              <a:rPr lang="en-US" sz="1200" kern="1200" baseline="0" dirty="0">
                <a:solidFill>
                  <a:schemeClr val="tx1"/>
                </a:solidFill>
                <a:latin typeface="Arial" pitchFamily="-110" charset="0"/>
                <a:ea typeface="ＭＳ Ｐゴシック" pitchFamily="-110" charset="-128"/>
                <a:cs typeface="ＭＳ Ｐゴシック" pitchFamily="-110" charset="-128"/>
              </a:rPr>
              <a:t>system can no longer communicate over the network until this software is reloaded,</a:t>
            </a:r>
          </a:p>
          <a:p>
            <a:r>
              <a:rPr lang="en-US" sz="1200" kern="1200" baseline="0" dirty="0">
                <a:solidFill>
                  <a:schemeClr val="tx1"/>
                </a:solidFill>
                <a:latin typeface="Arial" pitchFamily="-110" charset="0"/>
                <a:ea typeface="ＭＳ Ｐゴシック" pitchFamily="-110" charset="-128"/>
                <a:cs typeface="ＭＳ Ｐゴシック" pitchFamily="-110" charset="-128"/>
              </a:rPr>
              <a:t>generally by rebooting the target system. This is known as a </a:t>
            </a:r>
            <a:r>
              <a:rPr lang="en-US" sz="1200" b="1" kern="1200" baseline="0" dirty="0">
                <a:solidFill>
                  <a:schemeClr val="tx1"/>
                </a:solidFill>
                <a:latin typeface="Arial" pitchFamily="-110" charset="0"/>
                <a:ea typeface="ＭＳ Ｐゴシック" pitchFamily="-110" charset="-128"/>
                <a:cs typeface="ＭＳ Ｐゴシック" pitchFamily="-110" charset="-128"/>
              </a:rPr>
              <a:t>poison packet </a:t>
            </a:r>
            <a:r>
              <a:rPr lang="en-US" sz="1200" kern="1200" baseline="0" dirty="0">
                <a:solidFill>
                  <a:schemeClr val="tx1"/>
                </a:solidFill>
                <a:latin typeface="Arial" pitchFamily="-110" charset="0"/>
                <a:ea typeface="ＭＳ Ｐゴシック" pitchFamily="-110" charset="-128"/>
                <a:cs typeface="ＭＳ Ｐゴシック" pitchFamily="-110" charset="-128"/>
              </a:rPr>
              <a:t>. The</a:t>
            </a:r>
          </a:p>
          <a:p>
            <a:r>
              <a:rPr lang="en-US" sz="1200" kern="1200" baseline="0" dirty="0">
                <a:solidFill>
                  <a:schemeClr val="tx1"/>
                </a:solidFill>
                <a:latin typeface="Arial" pitchFamily="-110" charset="0"/>
                <a:ea typeface="ＭＳ Ｐゴシック" pitchFamily="-110" charset="-128"/>
                <a:cs typeface="ＭＳ Ｐゴシック" pitchFamily="-110" charset="-128"/>
              </a:rPr>
              <a:t>classic </a:t>
            </a:r>
            <a:r>
              <a:rPr lang="en-US" sz="1200" i="1" kern="1200" baseline="0" dirty="0">
                <a:solidFill>
                  <a:schemeClr val="tx1"/>
                </a:solidFill>
                <a:latin typeface="Arial" pitchFamily="-110" charset="0"/>
                <a:ea typeface="ＭＳ Ｐゴシック" pitchFamily="-110" charset="-128"/>
                <a:cs typeface="ＭＳ Ｐゴシック" pitchFamily="-110" charset="-128"/>
              </a:rPr>
              <a:t>ping of death</a:t>
            </a:r>
            <a:r>
              <a:rPr lang="en-US" sz="1200" kern="1200" baseline="0" dirty="0">
                <a:solidFill>
                  <a:schemeClr val="tx1"/>
                </a:solidFill>
                <a:latin typeface="Arial" pitchFamily="-110" charset="0"/>
                <a:ea typeface="ＭＳ Ｐゴシック" pitchFamily="-110" charset="-128"/>
                <a:cs typeface="ＭＳ Ｐゴシック" pitchFamily="-110" charset="-128"/>
              </a:rPr>
              <a:t> and </a:t>
            </a:r>
            <a:r>
              <a:rPr lang="en-US" sz="1200" i="1" kern="1200" baseline="0" dirty="0">
                <a:solidFill>
                  <a:schemeClr val="tx1"/>
                </a:solidFill>
                <a:latin typeface="Arial" pitchFamily="-110" charset="0"/>
                <a:ea typeface="ＭＳ Ｐゴシック" pitchFamily="-110" charset="-128"/>
                <a:cs typeface="ＭＳ Ｐゴシック" pitchFamily="-110" charset="-128"/>
              </a:rPr>
              <a:t>teardrop</a:t>
            </a:r>
            <a:r>
              <a:rPr lang="en-US" sz="1200" kern="1200" baseline="0" dirty="0">
                <a:solidFill>
                  <a:schemeClr val="tx1"/>
                </a:solidFill>
                <a:latin typeface="Arial" pitchFamily="-110" charset="0"/>
                <a:ea typeface="ＭＳ Ｐゴシック" pitchFamily="-110" charset="-128"/>
                <a:cs typeface="ＭＳ Ｐゴシック" pitchFamily="-110" charset="-128"/>
              </a:rPr>
              <a:t>  attacks, directed at older Windows 9x systems,</a:t>
            </a:r>
          </a:p>
          <a:p>
            <a:r>
              <a:rPr lang="en-US" sz="1200" kern="1200" baseline="0" dirty="0">
                <a:solidFill>
                  <a:schemeClr val="tx1"/>
                </a:solidFill>
                <a:latin typeface="Arial" pitchFamily="-110" charset="0"/>
                <a:ea typeface="ＭＳ Ｐゴシック" pitchFamily="-110" charset="-128"/>
                <a:cs typeface="ＭＳ Ｐゴシック" pitchFamily="-110" charset="-128"/>
              </a:rPr>
              <a:t>were of this form. These targeted bugs in the Windows network code that handled</a:t>
            </a:r>
          </a:p>
          <a:p>
            <a:r>
              <a:rPr lang="en-US" sz="1200" kern="1200" baseline="0" dirty="0">
                <a:solidFill>
                  <a:schemeClr val="tx1"/>
                </a:solidFill>
                <a:latin typeface="Arial" pitchFamily="-110" charset="0"/>
                <a:ea typeface="ＭＳ Ｐゴシック" pitchFamily="-110" charset="-128"/>
                <a:cs typeface="ＭＳ Ｐゴシック" pitchFamily="-110" charset="-128"/>
              </a:rPr>
              <a:t>ICMP (Internet Control Message Protocol) echo request packets and packet fragmentation,</a:t>
            </a:r>
          </a:p>
          <a:p>
            <a:r>
              <a:rPr lang="en-US" sz="1200" kern="1200" baseline="0" dirty="0">
                <a:solidFill>
                  <a:schemeClr val="tx1"/>
                </a:solidFill>
                <a:latin typeface="Arial" pitchFamily="-110" charset="0"/>
                <a:ea typeface="ＭＳ Ｐゴシック" pitchFamily="-110" charset="-128"/>
                <a:cs typeface="ＭＳ Ｐゴシック" pitchFamily="-110" charset="-128"/>
              </a:rPr>
              <a:t>respectively.</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An attack on a specific application, such as a Web server, typically involves a</a:t>
            </a:r>
          </a:p>
          <a:p>
            <a:r>
              <a:rPr lang="en-US" sz="1200" kern="1200" baseline="0" dirty="0">
                <a:solidFill>
                  <a:schemeClr val="tx1"/>
                </a:solidFill>
                <a:latin typeface="Arial" pitchFamily="-110" charset="0"/>
                <a:ea typeface="ＭＳ Ｐゴシック" pitchFamily="-110" charset="-128"/>
                <a:cs typeface="ＭＳ Ｐゴシック" pitchFamily="-110" charset="-128"/>
              </a:rPr>
              <a:t>number of valid requests, each of which consumes significant resources. This then</a:t>
            </a:r>
          </a:p>
          <a:p>
            <a:r>
              <a:rPr lang="en-US" sz="1200" kern="1200" baseline="0" dirty="0">
                <a:solidFill>
                  <a:schemeClr val="tx1"/>
                </a:solidFill>
                <a:latin typeface="Arial" pitchFamily="-110" charset="0"/>
                <a:ea typeface="ＭＳ Ｐゴシック" pitchFamily="-110" charset="-128"/>
                <a:cs typeface="ＭＳ Ｐゴシック" pitchFamily="-110" charset="-128"/>
              </a:rPr>
              <a:t>limits the ability of the server to respond to requests from other users. For example,</a:t>
            </a:r>
          </a:p>
          <a:p>
            <a:r>
              <a:rPr lang="en-US" sz="1200" kern="1200" baseline="0" dirty="0">
                <a:solidFill>
                  <a:schemeClr val="tx1"/>
                </a:solidFill>
                <a:latin typeface="Arial" pitchFamily="-110" charset="0"/>
                <a:ea typeface="ＭＳ Ｐゴシック" pitchFamily="-110" charset="-128"/>
                <a:cs typeface="ＭＳ Ｐゴシック" pitchFamily="-110" charset="-128"/>
              </a:rPr>
              <a:t>a Web server might include the ability to make database queries. If a large,</a:t>
            </a:r>
          </a:p>
          <a:p>
            <a:r>
              <a:rPr lang="en-US" sz="1200" kern="1200" baseline="0" dirty="0">
                <a:solidFill>
                  <a:schemeClr val="tx1"/>
                </a:solidFill>
                <a:latin typeface="Arial" pitchFamily="-110" charset="0"/>
                <a:ea typeface="ＭＳ Ｐゴシック" pitchFamily="-110" charset="-128"/>
                <a:cs typeface="ＭＳ Ｐゴシック" pitchFamily="-110" charset="-128"/>
              </a:rPr>
              <a:t>costly query can be constructed, then an attacker could generate a large number of</a:t>
            </a:r>
          </a:p>
          <a:p>
            <a:r>
              <a:rPr lang="en-US" sz="1200" kern="1200" baseline="0" dirty="0">
                <a:solidFill>
                  <a:schemeClr val="tx1"/>
                </a:solidFill>
                <a:latin typeface="Arial" pitchFamily="-110" charset="0"/>
                <a:ea typeface="ＭＳ Ｐゴシック" pitchFamily="-110" charset="-128"/>
                <a:cs typeface="ＭＳ Ｐゴシック" pitchFamily="-110" charset="-128"/>
              </a:rPr>
              <a:t>these that severely load the server. This limits its ability to respond to valid requests</a:t>
            </a:r>
          </a:p>
          <a:p>
            <a:r>
              <a:rPr lang="en-US" sz="1200" kern="1200" baseline="0" dirty="0">
                <a:solidFill>
                  <a:schemeClr val="tx1"/>
                </a:solidFill>
                <a:latin typeface="Arial" pitchFamily="-110" charset="0"/>
                <a:ea typeface="ＭＳ Ｐゴシック" pitchFamily="-110" charset="-128"/>
                <a:cs typeface="ＭＳ Ｐゴシック" pitchFamily="-110" charset="-128"/>
              </a:rPr>
              <a:t>from other users. This type of attack is known as a </a:t>
            </a:r>
            <a:r>
              <a:rPr lang="en-US" sz="1200" i="1" kern="1200" baseline="0" dirty="0" err="1">
                <a:solidFill>
                  <a:schemeClr val="tx1"/>
                </a:solidFill>
                <a:latin typeface="Arial" pitchFamily="-110" charset="0"/>
                <a:ea typeface="ＭＳ Ｐゴシック" pitchFamily="-110" charset="-128"/>
                <a:cs typeface="ＭＳ Ｐゴシック" pitchFamily="-110" charset="-128"/>
              </a:rPr>
              <a:t>cyberslam</a:t>
            </a:r>
            <a:r>
              <a:rPr lang="en-US" sz="1200" kern="1200" baseline="0" dirty="0">
                <a:solidFill>
                  <a:schemeClr val="tx1"/>
                </a:solidFill>
                <a:latin typeface="Arial" pitchFamily="-110" charset="0"/>
                <a:ea typeface="ＭＳ Ｐゴシック" pitchFamily="-110" charset="-128"/>
                <a:cs typeface="ＭＳ Ｐゴシック" pitchFamily="-110" charset="-128"/>
              </a:rPr>
              <a:t> . [KAND05] discusses</a:t>
            </a:r>
          </a:p>
          <a:p>
            <a:r>
              <a:rPr lang="en-US" sz="1200" kern="1200" baseline="0" dirty="0">
                <a:solidFill>
                  <a:schemeClr val="tx1"/>
                </a:solidFill>
                <a:latin typeface="Arial" pitchFamily="-110" charset="0"/>
                <a:ea typeface="ＭＳ Ｐゴシック" pitchFamily="-110" charset="-128"/>
                <a:cs typeface="ＭＳ Ｐゴシック" pitchFamily="-110" charset="-128"/>
              </a:rPr>
              <a:t>attacks of this kind, and suggests some possible countermeasures. Another</a:t>
            </a:r>
          </a:p>
          <a:p>
            <a:r>
              <a:rPr lang="en-US" sz="1200" kern="1200" baseline="0" dirty="0">
                <a:solidFill>
                  <a:schemeClr val="tx1"/>
                </a:solidFill>
                <a:latin typeface="Arial" pitchFamily="-110" charset="0"/>
                <a:ea typeface="ＭＳ Ｐゴシック" pitchFamily="-110" charset="-128"/>
                <a:cs typeface="ＭＳ Ｐゴシック" pitchFamily="-110" charset="-128"/>
              </a:rPr>
              <a:t>alternative is to construct a request that triggers a bug in the server program, causing</a:t>
            </a:r>
          </a:p>
          <a:p>
            <a:r>
              <a:rPr lang="en-US" sz="1200" kern="1200" baseline="0" dirty="0">
                <a:solidFill>
                  <a:schemeClr val="tx1"/>
                </a:solidFill>
                <a:latin typeface="Arial" pitchFamily="-110" charset="0"/>
                <a:ea typeface="ＭＳ Ｐゴシック" pitchFamily="-110" charset="-128"/>
                <a:cs typeface="ＭＳ Ｐゴシック" pitchFamily="-110" charset="-128"/>
              </a:rPr>
              <a:t>it to crash. This means the server is no longer able to respond to requests until</a:t>
            </a:r>
          </a:p>
          <a:p>
            <a:r>
              <a:rPr lang="en-US" sz="1200" kern="1200" baseline="0" dirty="0">
                <a:solidFill>
                  <a:schemeClr val="tx1"/>
                </a:solidFill>
                <a:latin typeface="Arial" pitchFamily="-110" charset="0"/>
                <a:ea typeface="ＭＳ Ｐゴシック" pitchFamily="-110" charset="-128"/>
                <a:cs typeface="ＭＳ Ｐゴシック" pitchFamily="-110" charset="-128"/>
              </a:rPr>
              <a:t>it is restarted.</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DoS attacks may also be characterized by how many systems are used to direct</a:t>
            </a:r>
          </a:p>
          <a:p>
            <a:r>
              <a:rPr lang="en-US" sz="1200" kern="1200" baseline="0" dirty="0">
                <a:solidFill>
                  <a:schemeClr val="tx1"/>
                </a:solidFill>
                <a:latin typeface="Arial" pitchFamily="-110" charset="0"/>
                <a:ea typeface="ＭＳ Ｐゴシック" pitchFamily="-110" charset="-128"/>
                <a:cs typeface="ＭＳ Ｐゴシック" pitchFamily="-110" charset="-128"/>
              </a:rPr>
              <a:t>traffic at the target system. Originally only one, or a small number of source systems</a:t>
            </a:r>
          </a:p>
          <a:p>
            <a:r>
              <a:rPr lang="en-US" sz="1200" kern="1200" baseline="0" dirty="0">
                <a:solidFill>
                  <a:schemeClr val="tx1"/>
                </a:solidFill>
                <a:latin typeface="Arial" pitchFamily="-110" charset="0"/>
                <a:ea typeface="ＭＳ Ｐゴシック" pitchFamily="-110" charset="-128"/>
                <a:cs typeface="ＭＳ Ｐゴシック" pitchFamily="-110" charset="-128"/>
              </a:rPr>
              <a:t>directly under the attacker’s control, was used. This is all that is required to send the</a:t>
            </a:r>
          </a:p>
          <a:p>
            <a:r>
              <a:rPr lang="en-US" sz="1200" kern="1200" baseline="0" dirty="0">
                <a:solidFill>
                  <a:schemeClr val="tx1"/>
                </a:solidFill>
                <a:latin typeface="Arial" pitchFamily="-110" charset="0"/>
                <a:ea typeface="ＭＳ Ｐゴシック" pitchFamily="-110" charset="-128"/>
                <a:cs typeface="ＭＳ Ｐゴシック" pitchFamily="-110" charset="-128"/>
              </a:rPr>
              <a:t>packets needed for any attack targeting a bug in a server’s network handling code or</a:t>
            </a:r>
          </a:p>
          <a:p>
            <a:r>
              <a:rPr lang="en-US" sz="1200" kern="1200" baseline="0" dirty="0">
                <a:solidFill>
                  <a:schemeClr val="tx1"/>
                </a:solidFill>
                <a:latin typeface="Arial" pitchFamily="-110" charset="0"/>
                <a:ea typeface="ＭＳ Ｐゴシック" pitchFamily="-110" charset="-128"/>
                <a:cs typeface="ＭＳ Ｐゴシック" pitchFamily="-110" charset="-128"/>
              </a:rPr>
              <a:t> some application. Attacks requiring high traffic volumes are more commonly sent</a:t>
            </a:r>
          </a:p>
          <a:p>
            <a:r>
              <a:rPr lang="en-US" sz="1200" kern="1200" baseline="0" dirty="0">
                <a:solidFill>
                  <a:schemeClr val="tx1"/>
                </a:solidFill>
                <a:latin typeface="Arial" pitchFamily="-110" charset="0"/>
                <a:ea typeface="ＭＳ Ｐゴシック" pitchFamily="-110" charset="-128"/>
                <a:cs typeface="ＭＳ Ｐゴシック" pitchFamily="-110" charset="-128"/>
              </a:rPr>
              <a:t>from multiple systems at the same time, using distributed or amplified forms of DoS</a:t>
            </a:r>
          </a:p>
          <a:p>
            <a:r>
              <a:rPr lang="en-US" sz="1200" kern="1200" baseline="0" dirty="0">
                <a:solidFill>
                  <a:schemeClr val="tx1"/>
                </a:solidFill>
                <a:latin typeface="Arial" pitchFamily="-110" charset="0"/>
                <a:ea typeface="ＭＳ Ｐゴシック" pitchFamily="-110" charset="-128"/>
                <a:cs typeface="ＭＳ Ｐゴシック" pitchFamily="-110" charset="-128"/>
              </a:rPr>
              <a:t>attacks. We discuss these later in this chapter.</a:t>
            </a:r>
            <a:endParaRPr lang="en-US" dirty="0">
              <a:latin typeface="Arial" pitchFamily="1" charset="0"/>
              <a:ea typeface="ＭＳ Ｐゴシック" pitchFamily="1" charset="-128"/>
              <a:cs typeface="ＭＳ Ｐゴシック" pitchFamily="1" charset="-128"/>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2793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itchFamily="1" charset="0"/>
                <a:ea typeface="ＭＳ Ｐゴシック" pitchFamily="1" charset="-128"/>
                <a:cs typeface="ＭＳ Ｐゴシック" pitchFamily="1" charset="-128"/>
              </a:rPr>
              <a:t>The simplest classical DoS attack is a flooding attack on an organization. The aim</a:t>
            </a:r>
          </a:p>
          <a:p>
            <a:r>
              <a:rPr lang="en-US" dirty="0">
                <a:latin typeface="Arial" pitchFamily="1" charset="0"/>
                <a:ea typeface="ＭＳ Ｐゴシック" pitchFamily="1" charset="-128"/>
                <a:cs typeface="ＭＳ Ｐゴシック" pitchFamily="1" charset="-128"/>
              </a:rPr>
              <a:t>of this attack is to overwhelm the capacity of the network connection to the target</a:t>
            </a:r>
          </a:p>
          <a:p>
            <a:r>
              <a:rPr lang="en-US" dirty="0">
                <a:latin typeface="Arial" pitchFamily="1" charset="0"/>
                <a:ea typeface="ＭＳ Ｐゴシック" pitchFamily="1" charset="-128"/>
                <a:cs typeface="ＭＳ Ｐゴシック" pitchFamily="1" charset="-128"/>
              </a:rPr>
              <a:t>organization. If the attacker has access to a system with a higher-capacity network</a:t>
            </a:r>
          </a:p>
          <a:p>
            <a:r>
              <a:rPr lang="en-US" dirty="0">
                <a:latin typeface="Arial" pitchFamily="1" charset="0"/>
                <a:ea typeface="ＭＳ Ｐゴシック" pitchFamily="1" charset="-128"/>
                <a:cs typeface="ＭＳ Ｐゴシック" pitchFamily="1" charset="-128"/>
              </a:rPr>
              <a:t>connection, then this system can likely generate a higher volume of traffic than the</a:t>
            </a:r>
          </a:p>
          <a:p>
            <a:r>
              <a:rPr lang="en-US" dirty="0">
                <a:latin typeface="Arial" pitchFamily="1" charset="0"/>
                <a:ea typeface="ＭＳ Ｐゴシック" pitchFamily="1" charset="-128"/>
                <a:cs typeface="ＭＳ Ｐゴシック" pitchFamily="1" charset="-128"/>
              </a:rPr>
              <a:t>lower-capacity target connection can handle. For example, in the network shown</a:t>
            </a:r>
          </a:p>
          <a:p>
            <a:r>
              <a:rPr lang="en-US" dirty="0">
                <a:latin typeface="Arial" pitchFamily="1" charset="0"/>
                <a:ea typeface="ＭＳ Ｐゴシック" pitchFamily="1" charset="-128"/>
                <a:cs typeface="ＭＳ Ｐゴシック" pitchFamily="1" charset="-128"/>
              </a:rPr>
              <a:t>in Figure 7.1 , the attacker might use the large company’s Web server to target the</a:t>
            </a:r>
          </a:p>
          <a:p>
            <a:r>
              <a:rPr lang="en-US" dirty="0">
                <a:latin typeface="Arial" pitchFamily="1" charset="0"/>
                <a:ea typeface="ＭＳ Ｐゴシック" pitchFamily="1" charset="-128"/>
                <a:cs typeface="ＭＳ Ｐゴシック" pitchFamily="1" charset="-128"/>
              </a:rPr>
              <a:t>medium-sized company with a lower-capacity network connection. The attack might</a:t>
            </a:r>
          </a:p>
          <a:p>
            <a:r>
              <a:rPr lang="en-US" dirty="0">
                <a:latin typeface="Arial" pitchFamily="1" charset="0"/>
                <a:ea typeface="ＭＳ Ｐゴシック" pitchFamily="1" charset="-128"/>
                <a:cs typeface="ＭＳ Ｐゴシック" pitchFamily="1" charset="-128"/>
              </a:rPr>
              <a:t>be as simple as using a flooding ping command directed at the Web server in the</a:t>
            </a:r>
          </a:p>
          <a:p>
            <a:r>
              <a:rPr lang="en-US" dirty="0">
                <a:latin typeface="Arial" pitchFamily="1" charset="0"/>
                <a:ea typeface="ＭＳ Ｐゴシック" pitchFamily="1" charset="-128"/>
                <a:cs typeface="ＭＳ Ｐゴシック" pitchFamily="1" charset="-128"/>
              </a:rPr>
              <a:t>target company. This traffic can be handled by the higher-capacity links on the path</a:t>
            </a:r>
          </a:p>
          <a:p>
            <a:r>
              <a:rPr lang="en-US" dirty="0">
                <a:latin typeface="Arial" pitchFamily="1" charset="0"/>
                <a:ea typeface="ＭＳ Ｐゴシック" pitchFamily="1" charset="-128"/>
                <a:cs typeface="ＭＳ Ｐゴシック" pitchFamily="1" charset="-128"/>
              </a:rPr>
              <a:t>between them, until the final router in the Internet cloud is reached. At this point</a:t>
            </a:r>
          </a:p>
          <a:p>
            <a:r>
              <a:rPr lang="en-US" dirty="0">
                <a:latin typeface="Arial" pitchFamily="1" charset="0"/>
                <a:ea typeface="ＭＳ Ｐゴシック" pitchFamily="1" charset="-128"/>
                <a:cs typeface="ＭＳ Ｐゴシック" pitchFamily="1" charset="-128"/>
              </a:rPr>
              <a:t>some packets must be discarded, with the remainder consuming most of the capacity</a:t>
            </a:r>
          </a:p>
          <a:p>
            <a:r>
              <a:rPr lang="en-US" dirty="0">
                <a:latin typeface="Arial" pitchFamily="1" charset="0"/>
                <a:ea typeface="ＭＳ Ｐゴシック" pitchFamily="1" charset="-128"/>
                <a:cs typeface="ＭＳ Ｐゴシック" pitchFamily="1" charset="-128"/>
              </a:rPr>
              <a:t>on the link to the medium-sized company. Other valid traffic will have little chance</a:t>
            </a:r>
          </a:p>
          <a:p>
            <a:r>
              <a:rPr lang="en-US" dirty="0">
                <a:latin typeface="Arial" pitchFamily="1" charset="0"/>
                <a:ea typeface="ＭＳ Ｐゴシック" pitchFamily="1" charset="-128"/>
                <a:cs typeface="ＭＳ Ｐゴシック" pitchFamily="1" charset="-128"/>
              </a:rPr>
              <a:t>of surviving discard as the router responds to the resulting congestion on this link.</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In this classic ping flood attack, the source of the attack is clearly identified</a:t>
            </a:r>
          </a:p>
          <a:p>
            <a:r>
              <a:rPr lang="en-US" dirty="0">
                <a:latin typeface="Arial" pitchFamily="1" charset="0"/>
                <a:ea typeface="ＭＳ Ｐゴシック" pitchFamily="1" charset="-128"/>
                <a:cs typeface="ＭＳ Ｐゴシック" pitchFamily="1" charset="-128"/>
              </a:rPr>
              <a:t>since its address is used as the source address in the ICMP echo request packets. This</a:t>
            </a:r>
          </a:p>
          <a:p>
            <a:r>
              <a:rPr lang="en-US" dirty="0">
                <a:latin typeface="Arial" pitchFamily="1" charset="0"/>
                <a:ea typeface="ＭＳ Ｐゴシック" pitchFamily="1" charset="-128"/>
                <a:cs typeface="ＭＳ Ｐゴシック" pitchFamily="1" charset="-128"/>
              </a:rPr>
              <a:t>has two disadvantages from the attacker’s perspective. First, the source of the attack</a:t>
            </a:r>
          </a:p>
          <a:p>
            <a:r>
              <a:rPr lang="en-US" dirty="0">
                <a:latin typeface="Arial" pitchFamily="1" charset="0"/>
                <a:ea typeface="ＭＳ Ｐゴシック" pitchFamily="1" charset="-128"/>
                <a:cs typeface="ＭＳ Ｐゴシック" pitchFamily="1" charset="-128"/>
              </a:rPr>
              <a:t>is explicitly identified, increasing the chance that the attacker can be identified and</a:t>
            </a:r>
          </a:p>
          <a:p>
            <a:r>
              <a:rPr lang="en-US" dirty="0">
                <a:latin typeface="Arial" pitchFamily="1" charset="0"/>
                <a:ea typeface="ＭＳ Ｐゴシック" pitchFamily="1" charset="-128"/>
                <a:cs typeface="ＭＳ Ｐゴシック" pitchFamily="1" charset="-128"/>
              </a:rPr>
              <a:t>legal action taken in response. Second, the targeted system will attempt to respond to</a:t>
            </a:r>
          </a:p>
          <a:p>
            <a:r>
              <a:rPr lang="en-US" dirty="0">
                <a:latin typeface="Arial" pitchFamily="1" charset="0"/>
                <a:ea typeface="ＭＳ Ｐゴシック" pitchFamily="1" charset="-128"/>
                <a:cs typeface="ＭＳ Ｐゴシック" pitchFamily="1" charset="-128"/>
              </a:rPr>
              <a:t>the packets being sent. In the case of any ICMP echo request packets received by the</a:t>
            </a:r>
          </a:p>
          <a:p>
            <a:r>
              <a:rPr lang="en-US" dirty="0">
                <a:latin typeface="Arial" pitchFamily="1" charset="0"/>
                <a:ea typeface="ＭＳ Ｐゴシック" pitchFamily="1" charset="-128"/>
                <a:cs typeface="ＭＳ Ｐゴシック" pitchFamily="1" charset="-128"/>
              </a:rPr>
              <a:t>server, it would respond to each with an ICMP echo response packet directed back</a:t>
            </a:r>
          </a:p>
          <a:p>
            <a:r>
              <a:rPr lang="en-US" dirty="0">
                <a:latin typeface="Arial" pitchFamily="1" charset="0"/>
                <a:ea typeface="ＭＳ Ｐゴシック" pitchFamily="1" charset="-128"/>
                <a:cs typeface="ＭＳ Ｐゴシック" pitchFamily="1" charset="-128"/>
              </a:rPr>
              <a:t>to the sender. This effectively reflects the attack back at the source system. Since</a:t>
            </a:r>
          </a:p>
          <a:p>
            <a:r>
              <a:rPr lang="en-US" dirty="0">
                <a:latin typeface="Arial" pitchFamily="1" charset="0"/>
                <a:ea typeface="ＭＳ Ｐゴシック" pitchFamily="1" charset="-128"/>
                <a:cs typeface="ＭＳ Ｐゴシック" pitchFamily="1" charset="-128"/>
              </a:rPr>
              <a:t>the source system has a higher network bandwidth, it is more likely to survive this</a:t>
            </a:r>
          </a:p>
          <a:p>
            <a:r>
              <a:rPr lang="en-US" dirty="0">
                <a:latin typeface="Arial" pitchFamily="1" charset="0"/>
                <a:ea typeface="ＭＳ Ｐゴシック" pitchFamily="1" charset="-128"/>
                <a:cs typeface="ＭＳ Ｐゴシック" pitchFamily="1" charset="-128"/>
              </a:rPr>
              <a:t>reflected attack. However, its network performance will be noticeably affected, again</a:t>
            </a:r>
          </a:p>
          <a:p>
            <a:r>
              <a:rPr lang="en-US" dirty="0">
                <a:latin typeface="Arial" pitchFamily="1" charset="0"/>
                <a:ea typeface="ＭＳ Ｐゴシック" pitchFamily="1" charset="-128"/>
                <a:cs typeface="ＭＳ Ｐゴシック" pitchFamily="1" charset="-128"/>
              </a:rPr>
              <a:t>increasing the chances of the attack being detected and action taken in response. For</a:t>
            </a:r>
          </a:p>
          <a:p>
            <a:r>
              <a:rPr lang="en-US" dirty="0">
                <a:latin typeface="Arial" pitchFamily="1" charset="0"/>
                <a:ea typeface="ＭＳ Ｐゴシック" pitchFamily="1" charset="-128"/>
                <a:cs typeface="ＭＳ Ｐゴシック" pitchFamily="1" charset="-128"/>
              </a:rPr>
              <a:t>both of these reasons the attacker would like to hide the identity of the source system.</a:t>
            </a:r>
          </a:p>
          <a:p>
            <a:r>
              <a:rPr lang="en-US" dirty="0">
                <a:latin typeface="Arial" pitchFamily="1" charset="0"/>
                <a:ea typeface="ＭＳ Ｐゴシック" pitchFamily="1" charset="-128"/>
                <a:cs typeface="ＭＳ Ｐゴシック" pitchFamily="1" charset="-128"/>
              </a:rPr>
              <a:t>This means that any such attack packets need to use a falsified, or spoofed, address.</a:t>
            </a:r>
            <a:endParaRPr lang="en-US" dirty="0">
              <a:latin typeface="Times" pitchFamily="1" charset="0"/>
              <a:ea typeface="ＭＳ Ｐゴシック" pitchFamily="1" charset="-128"/>
              <a:cs typeface="ＭＳ Ｐゴシック" pitchFamily="1" charset="-128"/>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92748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Arial" pitchFamily="1" charset="0"/>
                <a:ea typeface="ＭＳ Ｐゴシック" pitchFamily="1" charset="-128"/>
                <a:cs typeface="ＭＳ Ｐゴシック" pitchFamily="1" charset="-128"/>
              </a:rPr>
              <a:t>Flooding attacks </a:t>
            </a:r>
            <a:r>
              <a:rPr lang="en-US" dirty="0">
                <a:latin typeface="Arial" pitchFamily="1" charset="0"/>
                <a:ea typeface="ＭＳ Ｐゴシック" pitchFamily="1" charset="-128"/>
                <a:cs typeface="ＭＳ Ｐゴシック" pitchFamily="1" charset="-128"/>
              </a:rPr>
              <a:t>take a variety of forms, based on which network protocol is being</a:t>
            </a:r>
          </a:p>
          <a:p>
            <a:r>
              <a:rPr lang="en-US" dirty="0">
                <a:latin typeface="Arial" pitchFamily="1" charset="0"/>
                <a:ea typeface="ＭＳ Ｐゴシック" pitchFamily="1" charset="-128"/>
                <a:cs typeface="ＭＳ Ｐゴシック" pitchFamily="1" charset="-128"/>
              </a:rPr>
              <a:t>used to implement the attack. In all cases the intent is generally to overload the</a:t>
            </a:r>
          </a:p>
          <a:p>
            <a:r>
              <a:rPr lang="en-US" dirty="0">
                <a:latin typeface="Arial" pitchFamily="1" charset="0"/>
                <a:ea typeface="ＭＳ Ｐゴシック" pitchFamily="1" charset="-128"/>
                <a:cs typeface="ＭＳ Ｐゴシック" pitchFamily="1" charset="-128"/>
              </a:rPr>
              <a:t>network capacity on some link to a server. The attack may alternatively aim to</a:t>
            </a:r>
          </a:p>
          <a:p>
            <a:r>
              <a:rPr lang="en-US" dirty="0">
                <a:latin typeface="Arial" pitchFamily="1" charset="0"/>
                <a:ea typeface="ＭＳ Ｐゴシック" pitchFamily="1" charset="-128"/>
                <a:cs typeface="ＭＳ Ｐゴシック" pitchFamily="1" charset="-128"/>
              </a:rPr>
              <a:t>overload the server’s ability to handle and respond to this traffic. These attacks flood</a:t>
            </a:r>
          </a:p>
          <a:p>
            <a:r>
              <a:rPr lang="en-US" dirty="0">
                <a:latin typeface="Arial" pitchFamily="1" charset="0"/>
                <a:ea typeface="ＭＳ Ｐゴシック" pitchFamily="1" charset="-128"/>
                <a:cs typeface="ＭＳ Ｐゴシック" pitchFamily="1" charset="-128"/>
              </a:rPr>
              <a:t>the network link to the server with a torrent of malicious packets competing with, and</a:t>
            </a:r>
          </a:p>
          <a:p>
            <a:r>
              <a:rPr lang="en-US" dirty="0">
                <a:latin typeface="Arial" pitchFamily="1" charset="0"/>
                <a:ea typeface="ＭＳ Ｐゴシック" pitchFamily="1" charset="-128"/>
                <a:cs typeface="ＭＳ Ｐゴシック" pitchFamily="1" charset="-128"/>
              </a:rPr>
              <a:t>usually overwhelming, valid traffic flowing to the server. In response to the congestion</a:t>
            </a:r>
          </a:p>
          <a:p>
            <a:r>
              <a:rPr lang="en-US" dirty="0">
                <a:latin typeface="Arial" pitchFamily="1" charset="0"/>
                <a:ea typeface="ＭＳ Ｐゴシック" pitchFamily="1" charset="-128"/>
                <a:cs typeface="ＭＳ Ｐゴシック" pitchFamily="1" charset="-128"/>
              </a:rPr>
              <a:t>this causes in some routers on the path to the targeted server, many packets will be</a:t>
            </a:r>
          </a:p>
          <a:p>
            <a:r>
              <a:rPr lang="en-US" dirty="0">
                <a:latin typeface="Arial" pitchFamily="1" charset="0"/>
                <a:ea typeface="ＭＳ Ｐゴシック" pitchFamily="1" charset="-128"/>
                <a:cs typeface="ＭＳ Ｐゴシック" pitchFamily="1" charset="-128"/>
              </a:rPr>
              <a:t>dropped. Valid traffic has a low probability of surviving discard caused by this flood</a:t>
            </a:r>
          </a:p>
          <a:p>
            <a:r>
              <a:rPr lang="en-US" dirty="0">
                <a:latin typeface="Arial" pitchFamily="1" charset="0"/>
                <a:ea typeface="ＭＳ Ｐゴシック" pitchFamily="1" charset="-128"/>
                <a:cs typeface="ＭＳ Ｐゴシック" pitchFamily="1" charset="-128"/>
              </a:rPr>
              <a:t>and hence of accessing the server. This results in the server’s ability to respond to</a:t>
            </a:r>
          </a:p>
          <a:p>
            <a:r>
              <a:rPr lang="en-US" dirty="0">
                <a:latin typeface="Arial" pitchFamily="1" charset="0"/>
                <a:ea typeface="ＭＳ Ｐゴシック" pitchFamily="1" charset="-128"/>
                <a:cs typeface="ＭＳ Ｐゴシック" pitchFamily="1" charset="-128"/>
              </a:rPr>
              <a:t>network connection requests being either severely degraded or failing entirely.</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Virtually any type of network packet can be used in a flooding attack. It simply</a:t>
            </a:r>
          </a:p>
          <a:p>
            <a:r>
              <a:rPr lang="en-US" dirty="0">
                <a:latin typeface="Arial" pitchFamily="1" charset="0"/>
                <a:ea typeface="ＭＳ Ｐゴシック" pitchFamily="1" charset="-128"/>
                <a:cs typeface="ＭＳ Ｐゴシック" pitchFamily="1" charset="-128"/>
              </a:rPr>
              <a:t>needs to be of a type that is permitted to flow over the links toward the targeted system,</a:t>
            </a:r>
          </a:p>
          <a:p>
            <a:r>
              <a:rPr lang="en-US" dirty="0">
                <a:latin typeface="Arial" pitchFamily="1" charset="0"/>
                <a:ea typeface="ＭＳ Ｐゴシック" pitchFamily="1" charset="-128"/>
                <a:cs typeface="ＭＳ Ｐゴシック" pitchFamily="1" charset="-128"/>
              </a:rPr>
              <a:t>so that it can consume all available capacity on some link to the target server. Indeed,</a:t>
            </a:r>
          </a:p>
          <a:p>
            <a:r>
              <a:rPr lang="en-US" dirty="0">
                <a:latin typeface="Arial" pitchFamily="1" charset="0"/>
                <a:ea typeface="ＭＳ Ｐゴシック" pitchFamily="1" charset="-128"/>
                <a:cs typeface="ＭＳ Ｐゴシック" pitchFamily="1" charset="-128"/>
              </a:rPr>
              <a:t>the larger the packet, the more effective is the attack. Common flooding attacks use</a:t>
            </a:r>
          </a:p>
          <a:p>
            <a:r>
              <a:rPr lang="en-US" dirty="0">
                <a:latin typeface="Arial" pitchFamily="1" charset="0"/>
                <a:ea typeface="ＭＳ Ｐゴシック" pitchFamily="1" charset="-128"/>
                <a:cs typeface="ＭＳ Ｐゴシック" pitchFamily="1" charset="-128"/>
              </a:rPr>
              <a:t>any of the ICMP, UDP, or TCP SYN packet types. It is even possible to flood with</a:t>
            </a:r>
          </a:p>
          <a:p>
            <a:r>
              <a:rPr lang="en-US" dirty="0">
                <a:latin typeface="Arial" pitchFamily="1" charset="0"/>
                <a:ea typeface="ＭＳ Ｐゴシック" pitchFamily="1" charset="-128"/>
                <a:cs typeface="ＭＳ Ｐゴシック" pitchFamily="1" charset="-128"/>
              </a:rPr>
              <a:t>some other IP packet type. However, as these are less common and their usage more</a:t>
            </a:r>
          </a:p>
          <a:p>
            <a:r>
              <a:rPr lang="en-US" dirty="0">
                <a:latin typeface="Arial" pitchFamily="1" charset="0"/>
                <a:ea typeface="ＭＳ Ｐゴシック" pitchFamily="1" charset="-128"/>
                <a:cs typeface="ＭＳ Ｐゴシック" pitchFamily="1" charset="-128"/>
              </a:rPr>
              <a:t>targeted, it is easier to filter for them and hence hinder or block such attacks.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The ping flood using ICMP echo request packets we discuss in Section 7.1 is a classic</a:t>
            </a:r>
          </a:p>
          <a:p>
            <a:r>
              <a:rPr lang="en-US" dirty="0">
                <a:latin typeface="Arial" pitchFamily="1" charset="0"/>
                <a:ea typeface="ＭＳ Ｐゴシック" pitchFamily="1" charset="-128"/>
                <a:cs typeface="ＭＳ Ｐゴシック" pitchFamily="1" charset="-128"/>
              </a:rPr>
              <a:t>example of an </a:t>
            </a:r>
            <a:r>
              <a:rPr lang="en-US" b="1" dirty="0">
                <a:latin typeface="Arial" pitchFamily="1" charset="0"/>
                <a:ea typeface="ＭＳ Ｐゴシック" pitchFamily="1" charset="-128"/>
                <a:cs typeface="ＭＳ Ｐゴシック" pitchFamily="1" charset="-128"/>
              </a:rPr>
              <a:t>ICMP flooding attack</a:t>
            </a:r>
            <a:r>
              <a:rPr lang="en-US" dirty="0">
                <a:latin typeface="Arial" pitchFamily="1" charset="0"/>
                <a:ea typeface="ＭＳ Ｐゴシック" pitchFamily="1" charset="-128"/>
                <a:cs typeface="ＭＳ Ｐゴシック" pitchFamily="1" charset="-128"/>
              </a:rPr>
              <a:t>. This type of ICMP packet was chosen since</a:t>
            </a:r>
          </a:p>
          <a:p>
            <a:r>
              <a:rPr lang="en-US" dirty="0">
                <a:latin typeface="Arial" pitchFamily="1" charset="0"/>
                <a:ea typeface="ＭＳ Ｐゴシック" pitchFamily="1" charset="-128"/>
                <a:cs typeface="ＭＳ Ｐゴシック" pitchFamily="1" charset="-128"/>
              </a:rPr>
              <a:t>traditionally network administrators allowed such packets into their networks, as</a:t>
            </a:r>
          </a:p>
          <a:p>
            <a:r>
              <a:rPr lang="en-US" dirty="0">
                <a:latin typeface="Arial" pitchFamily="1" charset="0"/>
                <a:ea typeface="ＭＳ Ｐゴシック" pitchFamily="1" charset="-128"/>
                <a:cs typeface="ＭＳ Ｐゴシック" pitchFamily="1" charset="-128"/>
              </a:rPr>
              <a:t>ping is a useful network diagnostic tool. More recently, many organizations have</a:t>
            </a:r>
          </a:p>
          <a:p>
            <a:r>
              <a:rPr lang="en-US" dirty="0">
                <a:latin typeface="Arial" pitchFamily="1" charset="0"/>
                <a:ea typeface="ＭＳ Ｐゴシック" pitchFamily="1" charset="-128"/>
                <a:cs typeface="ＭＳ Ｐゴシック" pitchFamily="1" charset="-128"/>
              </a:rPr>
              <a:t>restricted the ability of these packets to pass through their firewalls. In response,</a:t>
            </a:r>
          </a:p>
          <a:p>
            <a:r>
              <a:rPr lang="en-US" dirty="0">
                <a:latin typeface="Arial" pitchFamily="1" charset="0"/>
                <a:ea typeface="ＭＳ Ｐゴシック" pitchFamily="1" charset="-128"/>
                <a:cs typeface="ＭＳ Ｐゴシック" pitchFamily="1" charset="-128"/>
              </a:rPr>
              <a:t>attackers have started using other ICMP packet types. Since some of these should</a:t>
            </a:r>
          </a:p>
          <a:p>
            <a:r>
              <a:rPr lang="en-US" dirty="0">
                <a:latin typeface="Arial" pitchFamily="1" charset="0"/>
                <a:ea typeface="ＭＳ Ｐゴシック" pitchFamily="1" charset="-128"/>
                <a:cs typeface="ＭＳ Ｐゴシック" pitchFamily="1" charset="-128"/>
              </a:rPr>
              <a:t>be handled to allow the correct operation of TCP/IP, they are much more likely to</a:t>
            </a:r>
          </a:p>
          <a:p>
            <a:r>
              <a:rPr lang="en-US" dirty="0">
                <a:latin typeface="Arial" pitchFamily="1" charset="0"/>
                <a:ea typeface="ＭＳ Ｐゴシック" pitchFamily="1" charset="-128"/>
                <a:cs typeface="ＭＳ Ｐゴシック" pitchFamily="1" charset="-128"/>
              </a:rPr>
              <a:t>be allowed through an organization’s firewall. Filtering some of these critical </a:t>
            </a:r>
            <a:r>
              <a:rPr lang="en-US" b="1" dirty="0">
                <a:latin typeface="Arial" pitchFamily="1" charset="0"/>
                <a:ea typeface="ＭＳ Ｐゴシック" pitchFamily="1" charset="-128"/>
                <a:cs typeface="ＭＳ Ｐゴシック" pitchFamily="1" charset="-128"/>
              </a:rPr>
              <a:t>ICMP</a:t>
            </a:r>
          </a:p>
          <a:p>
            <a:r>
              <a:rPr lang="en-US" dirty="0">
                <a:latin typeface="Arial" pitchFamily="1" charset="0"/>
                <a:ea typeface="ＭＳ Ｐゴシック" pitchFamily="1" charset="-128"/>
                <a:cs typeface="ＭＳ Ｐゴシック" pitchFamily="1" charset="-128"/>
              </a:rPr>
              <a:t>packet types would degrade or break normal TCP/IP network behavior. ICMP</a:t>
            </a:r>
          </a:p>
          <a:p>
            <a:r>
              <a:rPr lang="en-US" dirty="0">
                <a:latin typeface="Arial" pitchFamily="1" charset="0"/>
                <a:ea typeface="ＭＳ Ｐゴシック" pitchFamily="1" charset="-128"/>
                <a:cs typeface="ＭＳ Ｐゴシック" pitchFamily="1" charset="-128"/>
              </a:rPr>
              <a:t>destination unreachable and time exceeded packets are examples of such critical</a:t>
            </a:r>
          </a:p>
          <a:p>
            <a:r>
              <a:rPr lang="en-US" dirty="0">
                <a:latin typeface="Arial" pitchFamily="1" charset="0"/>
                <a:ea typeface="ＭＳ Ｐゴシック" pitchFamily="1" charset="-128"/>
                <a:cs typeface="ＭＳ Ｐゴシック" pitchFamily="1" charset="-128"/>
              </a:rPr>
              <a:t>packet types.</a:t>
            </a:r>
          </a:p>
          <a:p>
            <a:endParaRPr lang="en-US" dirty="0">
              <a:latin typeface="Arial" pitchFamily="1" charset="0"/>
              <a:ea typeface="ＭＳ Ｐゴシック" pitchFamily="1" charset="-128"/>
              <a:cs typeface="ＭＳ Ｐゴシック" pitchFamily="1"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An attacker can generate large volumes of one of these packet types. Because</a:t>
            </a:r>
          </a:p>
          <a:p>
            <a:r>
              <a:rPr lang="en-US" sz="1200" kern="1200" dirty="0">
                <a:solidFill>
                  <a:schemeClr val="tx1"/>
                </a:solidFill>
                <a:effectLst/>
                <a:latin typeface="Arial" pitchFamily="-110" charset="0"/>
                <a:ea typeface="ＭＳ Ｐゴシック" pitchFamily="-110" charset="-128"/>
                <a:cs typeface="ＭＳ Ｐゴシック" pitchFamily="-110" charset="-128"/>
              </a:rPr>
              <a:t>these packets include part of some notional erroneous packet that supposedly caused</a:t>
            </a:r>
          </a:p>
          <a:p>
            <a:r>
              <a:rPr lang="en-US" sz="1200" kern="1200" dirty="0">
                <a:solidFill>
                  <a:schemeClr val="tx1"/>
                </a:solidFill>
                <a:effectLst/>
                <a:latin typeface="Arial" pitchFamily="-110" charset="0"/>
                <a:ea typeface="ＭＳ Ｐゴシック" pitchFamily="-110" charset="-128"/>
                <a:cs typeface="ＭＳ Ｐゴシック" pitchFamily="-110" charset="-128"/>
              </a:rPr>
              <a:t>the error being reported, they can be made comparatively large, increasing their effectiveness</a:t>
            </a:r>
          </a:p>
          <a:p>
            <a:r>
              <a:rPr lang="en-US" sz="1200" kern="1200" dirty="0">
                <a:solidFill>
                  <a:schemeClr val="tx1"/>
                </a:solidFill>
                <a:effectLst/>
                <a:latin typeface="Arial" pitchFamily="-110" charset="0"/>
                <a:ea typeface="ＭＳ Ｐゴシック" pitchFamily="-110" charset="-128"/>
                <a:cs typeface="ＭＳ Ｐゴシック" pitchFamily="-110" charset="-128"/>
              </a:rPr>
              <a:t>in flooding the link. ICMP flood attacks remain one of the most common</a:t>
            </a:r>
          </a:p>
          <a:p>
            <a:r>
              <a:rPr lang="en-US" sz="1200" kern="1200" dirty="0">
                <a:solidFill>
                  <a:schemeClr val="tx1"/>
                </a:solidFill>
                <a:effectLst/>
                <a:latin typeface="Arial" pitchFamily="-110" charset="0"/>
                <a:ea typeface="ＭＳ Ｐゴシック" pitchFamily="-110" charset="-128"/>
                <a:cs typeface="ＭＳ Ｐゴシック" pitchFamily="-110" charset="-128"/>
              </a:rPr>
              <a:t>types of DDoS attacks [SYMA16].</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An alternative to using ICMP packets is to use UDP packets directed to some port</a:t>
            </a:r>
          </a:p>
          <a:p>
            <a:r>
              <a:rPr lang="en-US" dirty="0">
                <a:latin typeface="Arial" pitchFamily="1" charset="0"/>
                <a:ea typeface="ＭＳ Ｐゴシック" pitchFamily="1" charset="-128"/>
                <a:cs typeface="ＭＳ Ｐゴシック" pitchFamily="1" charset="-128"/>
              </a:rPr>
              <a:t>number, and hence potential service, on the target system. A common choice was a</a:t>
            </a:r>
          </a:p>
          <a:p>
            <a:r>
              <a:rPr lang="en-US" dirty="0">
                <a:latin typeface="Arial" pitchFamily="1" charset="0"/>
                <a:ea typeface="ＭＳ Ｐゴシック" pitchFamily="1" charset="-128"/>
                <a:cs typeface="ＭＳ Ｐゴシック" pitchFamily="1" charset="-128"/>
              </a:rPr>
              <a:t>packet directed at the diagnostic echo service, commonly enabled on many server</a:t>
            </a:r>
          </a:p>
          <a:p>
            <a:r>
              <a:rPr lang="en-US" dirty="0">
                <a:latin typeface="Arial" pitchFamily="1" charset="0"/>
                <a:ea typeface="ＭＳ Ｐゴシック" pitchFamily="1" charset="-128"/>
                <a:cs typeface="ＭＳ Ｐゴシック" pitchFamily="1" charset="-128"/>
              </a:rPr>
              <a:t>systems by default. If the server had this service running, it would respond with a</a:t>
            </a:r>
          </a:p>
          <a:p>
            <a:r>
              <a:rPr lang="en-US" dirty="0">
                <a:latin typeface="Arial" pitchFamily="1" charset="0"/>
                <a:ea typeface="ＭＳ Ｐゴシック" pitchFamily="1" charset="-128"/>
                <a:cs typeface="ＭＳ Ｐゴシック" pitchFamily="1" charset="-128"/>
              </a:rPr>
              <a:t>UDP packet back to the claimed source containing the original packet data contents.</a:t>
            </a:r>
          </a:p>
          <a:p>
            <a:r>
              <a:rPr lang="en-US" dirty="0">
                <a:latin typeface="Arial" pitchFamily="1" charset="0"/>
                <a:ea typeface="ＭＳ Ｐゴシック" pitchFamily="1" charset="-128"/>
                <a:cs typeface="ＭＳ Ｐゴシック" pitchFamily="1" charset="-128"/>
              </a:rPr>
              <a:t>If the service is not running, then the packet is discarded, and possibly an</a:t>
            </a:r>
          </a:p>
          <a:p>
            <a:r>
              <a:rPr lang="en-US" dirty="0">
                <a:latin typeface="Arial" pitchFamily="1" charset="0"/>
                <a:ea typeface="ＭＳ Ｐゴシック" pitchFamily="1" charset="-128"/>
                <a:cs typeface="ＭＳ Ｐゴシック" pitchFamily="1" charset="-128"/>
              </a:rPr>
              <a:t>ICMP destination unreachable packet is returned to the sender. By then the attack</a:t>
            </a:r>
          </a:p>
          <a:p>
            <a:r>
              <a:rPr lang="en-US" dirty="0">
                <a:latin typeface="Arial" pitchFamily="1" charset="0"/>
                <a:ea typeface="ＭＳ Ｐゴシック" pitchFamily="1" charset="-128"/>
                <a:cs typeface="ＭＳ Ｐゴシック" pitchFamily="1" charset="-128"/>
              </a:rPr>
              <a:t>has already achieved its goal of occupying capacity on the link to the server. Just</a:t>
            </a:r>
          </a:p>
          <a:p>
            <a:r>
              <a:rPr lang="en-US" dirty="0">
                <a:latin typeface="Arial" pitchFamily="1" charset="0"/>
                <a:ea typeface="ＭＳ Ｐゴシック" pitchFamily="1" charset="-128"/>
                <a:cs typeface="ＭＳ Ｐゴシック" pitchFamily="1" charset="-128"/>
              </a:rPr>
              <a:t>about any UDP port number can be used for this end. Any packets generated in</a:t>
            </a:r>
          </a:p>
          <a:p>
            <a:r>
              <a:rPr lang="en-US" dirty="0">
                <a:latin typeface="Arial" pitchFamily="1" charset="0"/>
                <a:ea typeface="ＭＳ Ｐゴシック" pitchFamily="1" charset="-128"/>
                <a:cs typeface="ＭＳ Ｐゴシック" pitchFamily="1" charset="-128"/>
              </a:rPr>
              <a:t>response only serve to increase the load on the server and its network links.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Spoofed source addresses are normally used if the attack is generated using</a:t>
            </a:r>
          </a:p>
          <a:p>
            <a:r>
              <a:rPr lang="en-US" dirty="0">
                <a:latin typeface="Arial" pitchFamily="1" charset="0"/>
                <a:ea typeface="ＭＳ Ｐゴシック" pitchFamily="1" charset="-128"/>
                <a:cs typeface="ＭＳ Ｐゴシック" pitchFamily="1" charset="-128"/>
              </a:rPr>
              <a:t>a single source system, for the same reasons as with ICMP attacks. If multiple systems</a:t>
            </a:r>
          </a:p>
          <a:p>
            <a:r>
              <a:rPr lang="en-US" dirty="0">
                <a:latin typeface="Arial" pitchFamily="1" charset="0"/>
                <a:ea typeface="ＭＳ Ｐゴシック" pitchFamily="1" charset="-128"/>
                <a:cs typeface="ＭＳ Ｐゴシック" pitchFamily="1" charset="-128"/>
              </a:rPr>
              <a:t>are used for the attack, often the real addresses of the compromised, zombie,</a:t>
            </a:r>
          </a:p>
          <a:p>
            <a:r>
              <a:rPr lang="en-US" dirty="0">
                <a:latin typeface="Arial" pitchFamily="1" charset="0"/>
                <a:ea typeface="ＭＳ Ｐゴシック" pitchFamily="1" charset="-128"/>
                <a:cs typeface="ＭＳ Ｐゴシック" pitchFamily="1" charset="-128"/>
              </a:rPr>
              <a:t>systems are used. When multiple systems are used, the consequences of both the</a:t>
            </a:r>
          </a:p>
          <a:p>
            <a:r>
              <a:rPr lang="en-US" dirty="0">
                <a:latin typeface="Arial" pitchFamily="1" charset="0"/>
                <a:ea typeface="ＭＳ Ｐゴシック" pitchFamily="1" charset="-128"/>
                <a:cs typeface="ＭＳ Ｐゴシック" pitchFamily="1" charset="-128"/>
              </a:rPr>
              <a:t>reflected flow of packets and the ability to identify the attacker are reduced.</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Another alternative is to send TCP packets to the target system. Most likely these</a:t>
            </a:r>
          </a:p>
          <a:p>
            <a:r>
              <a:rPr lang="en-US" dirty="0">
                <a:latin typeface="Arial" pitchFamily="1" charset="0"/>
                <a:ea typeface="ＭＳ Ｐゴシック" pitchFamily="1" charset="-128"/>
                <a:cs typeface="ＭＳ Ｐゴシック" pitchFamily="1" charset="-128"/>
              </a:rPr>
              <a:t>would be normal TCP connection requests, with either real or spoofed source</a:t>
            </a:r>
          </a:p>
          <a:p>
            <a:r>
              <a:rPr lang="en-US" dirty="0">
                <a:latin typeface="Arial" pitchFamily="1" charset="0"/>
                <a:ea typeface="ＭＳ Ｐゴシック" pitchFamily="1" charset="-128"/>
                <a:cs typeface="ＭＳ Ｐゴシック" pitchFamily="1" charset="-128"/>
              </a:rPr>
              <a:t>addresses. They would have an effect similar to the SYN spoofing attack we’ve</a:t>
            </a:r>
          </a:p>
          <a:p>
            <a:r>
              <a:rPr lang="en-US" dirty="0">
                <a:latin typeface="Arial" pitchFamily="1" charset="0"/>
                <a:ea typeface="ＭＳ Ｐゴシック" pitchFamily="1" charset="-128"/>
                <a:cs typeface="ＭＳ Ｐゴシック" pitchFamily="1" charset="-128"/>
              </a:rPr>
              <a:t>described. In this case, though, it is the total volume of packets that is the aim of the</a:t>
            </a:r>
          </a:p>
          <a:p>
            <a:r>
              <a:rPr lang="en-US" dirty="0">
                <a:latin typeface="Arial" pitchFamily="1" charset="0"/>
                <a:ea typeface="ＭＳ Ｐゴシック" pitchFamily="1" charset="-128"/>
                <a:cs typeface="ＭＳ Ｐゴシック" pitchFamily="1" charset="-128"/>
              </a:rPr>
              <a:t>attack rather than the system code. This is the difference between a SYN spoofing</a:t>
            </a:r>
          </a:p>
          <a:p>
            <a:r>
              <a:rPr lang="en-US" dirty="0">
                <a:latin typeface="Arial" pitchFamily="1" charset="0"/>
                <a:ea typeface="ＭＳ Ｐゴシック" pitchFamily="1" charset="-128"/>
                <a:cs typeface="ＭＳ Ｐゴシック" pitchFamily="1" charset="-128"/>
              </a:rPr>
              <a:t>attack and a </a:t>
            </a:r>
            <a:r>
              <a:rPr lang="en-US" b="1" dirty="0">
                <a:latin typeface="Arial" pitchFamily="1" charset="0"/>
                <a:ea typeface="ＭＳ Ｐゴシック" pitchFamily="1" charset="-128"/>
                <a:cs typeface="ＭＳ Ｐゴシック" pitchFamily="1" charset="-128"/>
              </a:rPr>
              <a:t>SYN flooding</a:t>
            </a:r>
            <a:r>
              <a:rPr lang="en-US" dirty="0">
                <a:latin typeface="Arial" pitchFamily="1" charset="0"/>
                <a:ea typeface="ＭＳ Ｐゴシック" pitchFamily="1" charset="-128"/>
                <a:cs typeface="ＭＳ Ｐゴシック" pitchFamily="1" charset="-128"/>
              </a:rPr>
              <a:t> attack.</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This attack could also use TCP data packets, which would be rejected by the</a:t>
            </a:r>
          </a:p>
          <a:p>
            <a:r>
              <a:rPr lang="en-US" dirty="0">
                <a:latin typeface="Arial" pitchFamily="1" charset="0"/>
                <a:ea typeface="ＭＳ Ｐゴシック" pitchFamily="1" charset="-128"/>
                <a:cs typeface="ＭＳ Ｐゴシック" pitchFamily="1" charset="-128"/>
              </a:rPr>
              <a:t>server as not belonging to any known connection. But again, by this time the attack</a:t>
            </a:r>
          </a:p>
          <a:p>
            <a:r>
              <a:rPr lang="en-US" dirty="0">
                <a:latin typeface="Arial" pitchFamily="1" charset="0"/>
                <a:ea typeface="ＭＳ Ｐゴシック" pitchFamily="1" charset="-128"/>
                <a:cs typeface="ＭＳ Ｐゴシック" pitchFamily="1" charset="-128"/>
              </a:rPr>
              <a:t>has already succeeded in flooding the links to the server.</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All of these flooding attack variants are limited in the total volume of traffic</a:t>
            </a:r>
          </a:p>
          <a:p>
            <a:r>
              <a:rPr lang="en-US" dirty="0">
                <a:latin typeface="Arial" pitchFamily="1" charset="0"/>
                <a:ea typeface="ＭＳ Ｐゴシック" pitchFamily="1" charset="-128"/>
                <a:cs typeface="ＭＳ Ｐゴシック" pitchFamily="1" charset="-128"/>
              </a:rPr>
              <a:t>that can be generated if just a single system is used to launch the attack. The use</a:t>
            </a:r>
          </a:p>
          <a:p>
            <a:r>
              <a:rPr lang="en-US" dirty="0">
                <a:latin typeface="Arial" pitchFamily="1" charset="0"/>
                <a:ea typeface="ＭＳ Ｐゴシック" pitchFamily="1" charset="-128"/>
                <a:cs typeface="ＭＳ Ｐゴシック" pitchFamily="1" charset="-128"/>
              </a:rPr>
              <a:t>of a single system also means the attacker is easier to trace. For these reasons, a</a:t>
            </a:r>
          </a:p>
          <a:p>
            <a:r>
              <a:rPr lang="en-US" dirty="0">
                <a:latin typeface="Arial" pitchFamily="1" charset="0"/>
                <a:ea typeface="ＭＳ Ｐゴシック" pitchFamily="1" charset="-128"/>
                <a:cs typeface="ＭＳ Ｐゴシック" pitchFamily="1" charset="-128"/>
              </a:rPr>
              <a:t>variety of more sophisticated attacks, involving multiple attacking systems, have</a:t>
            </a:r>
          </a:p>
          <a:p>
            <a:r>
              <a:rPr lang="en-US" dirty="0">
                <a:latin typeface="Arial" pitchFamily="1" charset="0"/>
                <a:ea typeface="ＭＳ Ｐゴシック" pitchFamily="1" charset="-128"/>
                <a:cs typeface="ＭＳ Ｐゴシック" pitchFamily="1" charset="-128"/>
              </a:rPr>
              <a:t>been developed. By using multiple systems, the attacker can significantly scale up</a:t>
            </a:r>
          </a:p>
          <a:p>
            <a:r>
              <a:rPr lang="en-US" dirty="0">
                <a:latin typeface="Arial" pitchFamily="1" charset="0"/>
                <a:ea typeface="ＭＳ Ｐゴシック" pitchFamily="1" charset="-128"/>
                <a:cs typeface="ＭＳ Ｐゴシック" pitchFamily="1" charset="-128"/>
              </a:rPr>
              <a:t>the volume of traffic that can be generated. Each of these systems need not be particularly</a:t>
            </a:r>
          </a:p>
          <a:p>
            <a:r>
              <a:rPr lang="en-US" dirty="0">
                <a:latin typeface="Arial" pitchFamily="1" charset="0"/>
                <a:ea typeface="ＭＳ Ｐゴシック" pitchFamily="1" charset="-128"/>
                <a:cs typeface="ＭＳ Ｐゴシック" pitchFamily="1" charset="-128"/>
              </a:rPr>
              <a:t>powerful or on a high-capacity link. But what they don’t have individually,</a:t>
            </a:r>
          </a:p>
          <a:p>
            <a:r>
              <a:rPr lang="en-US" dirty="0">
                <a:latin typeface="Arial" pitchFamily="1" charset="0"/>
                <a:ea typeface="ＭＳ Ｐゴシック" pitchFamily="1" charset="-128"/>
                <a:cs typeface="ＭＳ Ｐゴシック" pitchFamily="1" charset="-128"/>
              </a:rPr>
              <a:t>they more than compensate for in large numbers. Also, by directing the attack</a:t>
            </a:r>
          </a:p>
          <a:p>
            <a:r>
              <a:rPr lang="en-US" dirty="0">
                <a:latin typeface="Arial" pitchFamily="1" charset="0"/>
                <a:ea typeface="ＭＳ Ｐゴシック" pitchFamily="1" charset="-128"/>
                <a:cs typeface="ＭＳ Ｐゴシック" pitchFamily="1" charset="-128"/>
              </a:rPr>
              <a:t>through intermediaries, the attacker is further distanced from the target and significantly</a:t>
            </a:r>
          </a:p>
          <a:p>
            <a:r>
              <a:rPr lang="en-US" dirty="0">
                <a:latin typeface="Arial" pitchFamily="1" charset="0"/>
                <a:ea typeface="ＭＳ Ｐゴシック" pitchFamily="1" charset="-128"/>
                <a:cs typeface="ＭＳ Ｐゴシック" pitchFamily="1" charset="-128"/>
              </a:rPr>
              <a:t>harder to locate and identify. Indirect attack types that utilize multiple</a:t>
            </a:r>
          </a:p>
          <a:p>
            <a:r>
              <a:rPr lang="en-US" dirty="0">
                <a:latin typeface="Arial" pitchFamily="1" charset="0"/>
                <a:ea typeface="ＭＳ Ｐゴシック" pitchFamily="1" charset="-128"/>
                <a:cs typeface="ＭＳ Ｐゴシック" pitchFamily="1" charset="-128"/>
              </a:rPr>
              <a:t>systems include</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 Distributed denial-of-service attacks</a:t>
            </a:r>
          </a:p>
          <a:p>
            <a:r>
              <a:rPr lang="en-US" dirty="0">
                <a:latin typeface="Arial" pitchFamily="1" charset="0"/>
                <a:ea typeface="ＭＳ Ｐゴシック" pitchFamily="1" charset="-128"/>
                <a:cs typeface="ＭＳ Ｐゴシック" pitchFamily="1" charset="-128"/>
              </a:rPr>
              <a:t>• Reflector attacks</a:t>
            </a:r>
          </a:p>
          <a:p>
            <a:r>
              <a:rPr lang="en-US" dirty="0">
                <a:latin typeface="Arial" pitchFamily="1" charset="0"/>
                <a:ea typeface="ＭＳ Ｐゴシック" pitchFamily="1" charset="-128"/>
                <a:cs typeface="ＭＳ Ｐゴシック" pitchFamily="1" charset="-128"/>
              </a:rPr>
              <a:t>• Amplifier attacks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We consider each of these in turn.</a:t>
            </a:r>
            <a:endParaRPr lang="en-US" dirty="0">
              <a:latin typeface="Times" pitchFamily="1" charset="0"/>
              <a:ea typeface="ＭＳ Ｐゴシック" pitchFamily="1" charset="-128"/>
              <a:cs typeface="ＭＳ Ｐゴシック" pitchFamily="1" charset="-128"/>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45472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10" charset="0"/>
                <a:ea typeface="ＭＳ Ｐゴシック" pitchFamily="-110" charset="-128"/>
                <a:cs typeface="ＭＳ Ｐゴシック" pitchFamily="-110" charset="-128"/>
              </a:rPr>
              <a:t> Recognizing the limitations of flooding attacks generated by a single system, one</a:t>
            </a:r>
          </a:p>
          <a:p>
            <a:r>
              <a:rPr lang="en-US" sz="1200" kern="1200" dirty="0">
                <a:solidFill>
                  <a:schemeClr val="tx1"/>
                </a:solidFill>
                <a:effectLst/>
                <a:latin typeface="Arial" pitchFamily="-110" charset="0"/>
                <a:ea typeface="ＭＳ Ｐゴシック" pitchFamily="-110" charset="-128"/>
                <a:cs typeface="ＭＳ Ｐゴシック" pitchFamily="-110" charset="-128"/>
              </a:rPr>
              <a:t>of the earlier significant developments in DoS attack tools was the use of multiple</a:t>
            </a:r>
          </a:p>
          <a:p>
            <a:r>
              <a:rPr lang="en-US" sz="1200" kern="1200" dirty="0">
                <a:solidFill>
                  <a:schemeClr val="tx1"/>
                </a:solidFill>
                <a:effectLst/>
                <a:latin typeface="Arial" pitchFamily="-110" charset="0"/>
                <a:ea typeface="ＭＳ Ｐゴシック" pitchFamily="-110" charset="-128"/>
                <a:cs typeface="ＭＳ Ｐゴシック" pitchFamily="-110" charset="-128"/>
              </a:rPr>
              <a:t>systems to generate attacks. These systems were typically compromised user workstations</a:t>
            </a:r>
          </a:p>
          <a:p>
            <a:r>
              <a:rPr lang="en-US" sz="1200" kern="1200" dirty="0">
                <a:solidFill>
                  <a:schemeClr val="tx1"/>
                </a:solidFill>
                <a:effectLst/>
                <a:latin typeface="Arial" pitchFamily="-110" charset="0"/>
                <a:ea typeface="ＭＳ Ｐゴシック" pitchFamily="-110" charset="-128"/>
                <a:cs typeface="ＭＳ Ｐゴシック" pitchFamily="-110" charset="-128"/>
              </a:rPr>
              <a:t>or PCs. The attacker uses malware to subvert the system and to install an attack</a:t>
            </a:r>
          </a:p>
          <a:p>
            <a:r>
              <a:rPr lang="en-US" sz="1200" kern="1200" dirty="0">
                <a:solidFill>
                  <a:schemeClr val="tx1"/>
                </a:solidFill>
                <a:effectLst/>
                <a:latin typeface="Arial" pitchFamily="-110" charset="0"/>
                <a:ea typeface="ＭＳ Ｐゴシック" pitchFamily="-110" charset="-128"/>
                <a:cs typeface="ＭＳ Ｐゴシック" pitchFamily="-110" charset="-128"/>
              </a:rPr>
              <a:t> agent, which they can control. Such systems are known as </a:t>
            </a:r>
            <a:r>
              <a:rPr lang="en-US" sz="1200" b="1" kern="1200" dirty="0">
                <a:solidFill>
                  <a:schemeClr val="tx1"/>
                </a:solidFill>
                <a:effectLst/>
                <a:latin typeface="Arial" pitchFamily="-110" charset="0"/>
                <a:ea typeface="ＭＳ Ｐゴシック" pitchFamily="-110" charset="-128"/>
                <a:cs typeface="ＭＳ Ｐゴシック" pitchFamily="-110" charset="-128"/>
              </a:rPr>
              <a:t>zombies</a:t>
            </a:r>
            <a:r>
              <a:rPr lang="en-US" sz="1200" kern="1200" dirty="0">
                <a:solidFill>
                  <a:schemeClr val="tx1"/>
                </a:solidFill>
                <a:effectLst/>
                <a:latin typeface="Arial" pitchFamily="-110" charset="0"/>
                <a:ea typeface="ＭＳ Ｐゴシック" pitchFamily="-110" charset="-128"/>
                <a:cs typeface="ＭＳ Ｐゴシック" pitchFamily="-110" charset="-128"/>
              </a:rPr>
              <a:t>. Large collections</a:t>
            </a:r>
          </a:p>
          <a:p>
            <a:r>
              <a:rPr lang="en-US" sz="1200" kern="1200" dirty="0">
                <a:solidFill>
                  <a:schemeClr val="tx1"/>
                </a:solidFill>
                <a:effectLst/>
                <a:latin typeface="Arial" pitchFamily="-110" charset="0"/>
                <a:ea typeface="ＭＳ Ｐゴシック" pitchFamily="-110" charset="-128"/>
                <a:cs typeface="ＭＳ Ｐゴシック" pitchFamily="-110" charset="-128"/>
              </a:rPr>
              <a:t>of such systems under the control of one attacker can be created, collectively forming</a:t>
            </a:r>
          </a:p>
          <a:p>
            <a:r>
              <a:rPr lang="en-US" sz="1200" kern="1200" dirty="0">
                <a:solidFill>
                  <a:schemeClr val="tx1"/>
                </a:solidFill>
                <a:effectLst/>
                <a:latin typeface="Arial" pitchFamily="-110" charset="0"/>
                <a:ea typeface="ＭＳ Ｐゴシック" pitchFamily="-110" charset="-128"/>
                <a:cs typeface="ＭＳ Ｐゴシック" pitchFamily="-110" charset="-128"/>
              </a:rPr>
              <a:t>a botnet , as we discussed in Chapter 6. Such networks of compromised systems</a:t>
            </a:r>
          </a:p>
          <a:p>
            <a:r>
              <a:rPr lang="en-US" sz="1200" kern="1200" dirty="0">
                <a:solidFill>
                  <a:schemeClr val="tx1"/>
                </a:solidFill>
                <a:effectLst/>
                <a:latin typeface="Arial" pitchFamily="-110" charset="0"/>
                <a:ea typeface="ＭＳ Ｐゴシック" pitchFamily="-110" charset="-128"/>
                <a:cs typeface="ＭＳ Ｐゴシック" pitchFamily="-110" charset="-128"/>
              </a:rPr>
              <a:t>are a favorite tool of attackers, and can be used for a variety of purposes, including</a:t>
            </a:r>
          </a:p>
          <a:p>
            <a:r>
              <a:rPr lang="en-US" sz="1200" b="1" kern="1200" dirty="0">
                <a:solidFill>
                  <a:schemeClr val="tx1"/>
                </a:solidFill>
                <a:effectLst/>
                <a:latin typeface="Arial" pitchFamily="-110" charset="0"/>
                <a:ea typeface="ＭＳ Ｐゴシック" pitchFamily="-110" charset="-128"/>
                <a:cs typeface="ＭＳ Ｐゴシック" pitchFamily="-110" charset="-128"/>
              </a:rPr>
              <a:t>distributed denial-of-service </a:t>
            </a:r>
            <a:r>
              <a:rPr lang="en-US" sz="1200" kern="1200" dirty="0">
                <a:solidFill>
                  <a:schemeClr val="tx1"/>
                </a:solidFill>
                <a:effectLst/>
                <a:latin typeface="Arial" pitchFamily="-110" charset="0"/>
                <a:ea typeface="ＭＳ Ｐゴシック" pitchFamily="-110" charset="-128"/>
                <a:cs typeface="ＭＳ Ｐゴシック" pitchFamily="-110" charset="-128"/>
              </a:rPr>
              <a:t>(DDoS)  attacks. Indeed, there is an underground</a:t>
            </a:r>
          </a:p>
          <a:p>
            <a:r>
              <a:rPr lang="en-US" sz="1200" kern="1200" dirty="0">
                <a:solidFill>
                  <a:schemeClr val="tx1"/>
                </a:solidFill>
                <a:effectLst/>
                <a:latin typeface="Arial" pitchFamily="-110" charset="0"/>
                <a:ea typeface="ＭＳ Ｐゴシック" pitchFamily="-110" charset="-128"/>
                <a:cs typeface="ＭＳ Ｐゴシック" pitchFamily="-110" charset="-128"/>
              </a:rPr>
              <a:t>economy that creates and hires out botnets for use in such attacks. [SYMA16] report</a:t>
            </a:r>
          </a:p>
          <a:p>
            <a:r>
              <a:rPr lang="en-US" sz="1200" kern="1200" dirty="0">
                <a:solidFill>
                  <a:schemeClr val="tx1"/>
                </a:solidFill>
                <a:effectLst/>
                <a:latin typeface="Arial" pitchFamily="-110" charset="0"/>
                <a:ea typeface="ＭＳ Ｐゴシック" pitchFamily="-110" charset="-128"/>
                <a:cs typeface="ＭＳ Ｐゴシック" pitchFamily="-110" charset="-128"/>
              </a:rPr>
              <a:t>evidence that 40% of DDoS attacks in 2015 were from such botnets for hire. In the</a:t>
            </a:r>
          </a:p>
          <a:p>
            <a:r>
              <a:rPr lang="en-US" sz="1200" kern="1200" dirty="0">
                <a:solidFill>
                  <a:schemeClr val="tx1"/>
                </a:solidFill>
                <a:effectLst/>
                <a:latin typeface="Arial" pitchFamily="-110" charset="0"/>
                <a:ea typeface="ＭＳ Ｐゴシック" pitchFamily="-110" charset="-128"/>
                <a:cs typeface="ＭＳ Ｐゴシック" pitchFamily="-110" charset="-128"/>
              </a:rPr>
              <a:t>example network shown in Figure 7.1, some of the broadband user systems may be</a:t>
            </a:r>
          </a:p>
          <a:p>
            <a:r>
              <a:rPr lang="en-US" sz="1200" kern="1200" dirty="0">
                <a:solidFill>
                  <a:schemeClr val="tx1"/>
                </a:solidFill>
                <a:effectLst/>
                <a:latin typeface="Arial" pitchFamily="-110" charset="0"/>
                <a:ea typeface="ＭＳ Ｐゴシック" pitchFamily="-110" charset="-128"/>
                <a:cs typeface="ＭＳ Ｐゴシック" pitchFamily="-110" charset="-128"/>
              </a:rPr>
              <a:t>compromised and used as zombies to attack any of the company or other links shown.</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Many other DDoS tools have been developed since. Instead of using dedicated</a:t>
            </a:r>
          </a:p>
          <a:p>
            <a:r>
              <a:rPr lang="en-US" dirty="0">
                <a:latin typeface="Arial" pitchFamily="1" charset="0"/>
                <a:ea typeface="ＭＳ Ｐゴシック" pitchFamily="1" charset="-128"/>
                <a:cs typeface="ＭＳ Ｐゴシック" pitchFamily="1" charset="-128"/>
              </a:rPr>
              <a:t>handler programs, many now use an IRC</a:t>
            </a:r>
            <a:r>
              <a:rPr lang="en-US" baseline="0" dirty="0">
                <a:latin typeface="Arial" pitchFamily="1" charset="0"/>
                <a:ea typeface="ＭＳ Ｐゴシック" pitchFamily="1" charset="-128"/>
                <a:cs typeface="ＭＳ Ｐゴシック" pitchFamily="1" charset="-128"/>
              </a:rPr>
              <a:t> </a:t>
            </a:r>
            <a:r>
              <a:rPr lang="en-US" dirty="0">
                <a:latin typeface="Arial" pitchFamily="1" charset="0"/>
                <a:ea typeface="ＭＳ Ｐゴシック" pitchFamily="1" charset="-128"/>
                <a:cs typeface="ＭＳ Ｐゴシック" pitchFamily="1" charset="-128"/>
              </a:rPr>
              <a:t>or similar instant messaging server</a:t>
            </a:r>
          </a:p>
          <a:p>
            <a:r>
              <a:rPr lang="en-US" dirty="0">
                <a:latin typeface="Arial" pitchFamily="1" charset="0"/>
                <a:ea typeface="ＭＳ Ｐゴシック" pitchFamily="1" charset="-128"/>
                <a:cs typeface="ＭＳ Ｐゴシック" pitchFamily="1" charset="-128"/>
              </a:rPr>
              <a:t>program to manage communications with the agents. Many of these more recent</a:t>
            </a:r>
          </a:p>
          <a:p>
            <a:r>
              <a:rPr lang="en-US" dirty="0">
                <a:latin typeface="Arial" pitchFamily="1" charset="0"/>
                <a:ea typeface="ＭＳ Ｐゴシック" pitchFamily="1" charset="-128"/>
                <a:cs typeface="ＭＳ Ｐゴシック" pitchFamily="1" charset="-128"/>
              </a:rPr>
              <a:t>tools also use cryptographic mechanisms to authenticate the agents to the handlers,</a:t>
            </a:r>
          </a:p>
          <a:p>
            <a:r>
              <a:rPr lang="en-US" dirty="0">
                <a:latin typeface="Arial" pitchFamily="1" charset="0"/>
                <a:ea typeface="ＭＳ Ｐゴシック" pitchFamily="1" charset="-128"/>
                <a:cs typeface="ＭＳ Ｐゴシック" pitchFamily="1" charset="-128"/>
              </a:rPr>
              <a:t>in order to hinder analysis of command traffic.</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The best defense against being an unwitting participant in a DDoS attack is to</a:t>
            </a:r>
          </a:p>
          <a:p>
            <a:r>
              <a:rPr lang="en-US" dirty="0">
                <a:latin typeface="Arial" pitchFamily="1" charset="0"/>
                <a:ea typeface="ＭＳ Ｐゴシック" pitchFamily="1" charset="-128"/>
                <a:cs typeface="ＭＳ Ｐゴシック" pitchFamily="1" charset="-128"/>
              </a:rPr>
              <a:t>prevent your systems from being compromised. This requires good system security</a:t>
            </a:r>
          </a:p>
          <a:p>
            <a:r>
              <a:rPr lang="en-US" dirty="0">
                <a:latin typeface="Arial" pitchFamily="1" charset="0"/>
                <a:ea typeface="ＭＳ Ｐゴシック" pitchFamily="1" charset="-128"/>
                <a:cs typeface="ＭＳ Ｐゴシック" pitchFamily="1" charset="-128"/>
              </a:rPr>
              <a:t>practices and keeping the operating systems and applications on such systems current</a:t>
            </a:r>
          </a:p>
          <a:p>
            <a:r>
              <a:rPr lang="en-US" dirty="0">
                <a:latin typeface="Arial" pitchFamily="1" charset="0"/>
                <a:ea typeface="ＭＳ Ｐゴシック" pitchFamily="1" charset="-128"/>
                <a:cs typeface="ＭＳ Ｐゴシック" pitchFamily="1" charset="-128"/>
              </a:rPr>
              <a:t>and patched.</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For the target of a DDoS attack, the response is the same as for any flooding</a:t>
            </a:r>
          </a:p>
          <a:p>
            <a:r>
              <a:rPr lang="en-US" dirty="0">
                <a:latin typeface="Arial" pitchFamily="1" charset="0"/>
                <a:ea typeface="ＭＳ Ｐゴシック" pitchFamily="1" charset="-128"/>
                <a:cs typeface="ＭＳ Ｐゴシック" pitchFamily="1" charset="-128"/>
              </a:rPr>
              <a:t>attack, but with greater volume and complexity. We discuss appropriate defenses</a:t>
            </a:r>
          </a:p>
          <a:p>
            <a:r>
              <a:rPr lang="en-US" dirty="0">
                <a:latin typeface="Arial" pitchFamily="1" charset="0"/>
                <a:ea typeface="ＭＳ Ｐゴシック" pitchFamily="1" charset="-128"/>
                <a:cs typeface="ＭＳ Ｐゴシック" pitchFamily="1" charset="-128"/>
              </a:rPr>
              <a:t>and responses in Sections 7.6 and 7.7.</a:t>
            </a:r>
            <a:endParaRPr lang="en-US" dirty="0">
              <a:latin typeface="Times" pitchFamily="1" charset="0"/>
              <a:ea typeface="ＭＳ Ｐゴシック" pitchFamily="1" charset="-128"/>
              <a:cs typeface="ＭＳ Ｐゴシック" pitchFamily="1" charset="-128"/>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8174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We consider two different approaches to exploiting the Hypertext Transfer Protocol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(HTTP) to deny service.</a:t>
            </a:r>
            <a:endParaRPr lang="en-US" dirty="0"/>
          </a:p>
          <a:p>
            <a:pPr>
              <a:defRPr/>
            </a:pPr>
            <a:endParaRPr lang="en-US" dirty="0"/>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An HTTP flood refers to an attack that bombards Web servers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with HTTP requests. Typically, this is a DDoS attack, with HTTP requests coming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from many different bots. The requests can be designed to consume considerable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resources. For example, an HTTP request to download a large file from the target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causes the Web server to read the file from hard disk, store it in memory, convert it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into a packet stream, and then transmit the packets. This process consumes memory,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processing, and transmission resources.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 variant of this attack is known as a recursive HTTP flood. In this case,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bots start from a given HTTP link and then follows all links on the provided Web</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site in a recursive way. This is also called spidering.</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 intriguing and unusual form of HTTP-based attack is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[SOUR12], [DAMO12].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exploits the common server technique of using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multiple threads to support multiple requests to the same server application. It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attempts to monopolize all of the available request handling threads on the Web</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server by sending HTTP requests that never complete. Since each request consumes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thread, the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eventually consumes all of the Web server’s connection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capacity, effectively denying access to legitimate users.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HTTP protocol specification (RFC2616) states that a blank line must be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used to indicate the end of the request headers and the beginning of the payload,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if any. Once the entire request is received, the Web server may then respond. The</a:t>
            </a: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operates by establishing multiple connections to the Web server.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On each connection, it sends an incomplete request that does not include the terminating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newline sequence. The attacker sends additional header lines periodically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keep the connection alive, but never sends the terminating newline sequence.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Web server keeps the connection open, expecting more information to complete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request. As the attack continues, the volume of long-standing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connections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increases, eventually consuming all available Web server connections, thus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rendering the Web server unavailable to respond to legitimate requests.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is different from typical denials of service in that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traffic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utilizes legitimate HTTP traffic, and does not rely on using special “bad” HTTP</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requests that exploit bugs in specific HTTP servers. Because of this, existing intrusion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detection and intrusion prevention solutions that rely on signatures to detect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attacks will generally not recognize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means that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is capable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being effective even when standard enterprise-grade intrusion detection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intrusion prevention systems are in place.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There are a number of countermeasures that can be taken against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type attacks, including limiting the rate of incoming connections from a particular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host; varying the timeout on connections as a function of the number of connections;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delayed binding. Delayed binding is performed by load balancing software. 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essence, the load balancer performs an HTTP request header completeness check,</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which means that the HTTP request will not be sent to the appropriate Web server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until the final two carriage return and line feeds are sent by the HTTP client. This 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key bit of information. Basically, delayed binding ensures that your Web server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or proxy will never see any of the incomplete requests being sent out by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44606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 further variation of the reflector attack establishes a self-contained loop</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between the intermediary and the target system. Both systems act as reflectors.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Figure 7.6 shows this type of attack. The upper part of the figure shows normal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Domain Name System operation.  The DNS client sends a query from its UDP</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port 1792 to the server’s DNS port 53 to obtain the IP address of a domain name.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DNS server sends a UDP response packet including the IP address. The lower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part of the figure shows a reflection attack using DNS. The attacker sends a query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the DNS server with a spoofed IP source address of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j.k.l.m</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is the IP address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the target. The attacker uses port 7, which is usually associated with echo,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reflector service. The DNS server then sends a response to the victim of the attack,</a:t>
            </a: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j.k.l.m</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addressed to port 7. If the victim is offering the echo service, it may create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packet that echoes the received data back to the DNS server. This can cause a loop</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between the DNS server and the victim if the DNS server responds to the packets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sent by the victim. Most reflector attacks can be prevented through network-based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host-based firewall rulesets that reject suspicious combinations of source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destination ports.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While very effective if possible, this type of attack is fairly easy to filter for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because the combinations of service ports used should never occur in normal network</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operation.</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When implementing any of these reflection attacks, the attacker could use just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one system as the original source of packets. This suffices, particularly if a service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is used that generates larger response packets than those originally sent to the intermediary.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Alternatively, multiple systems might be used to generate higher volumes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traffic to be reflected and to further obscure the path back to the attacker. Typically a botnet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would be used in this case.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Another characteristic of reflection attacks is the lack of backscatter traffic.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 both direct flooding attacks and SYN spoofing attacks, the use of spoofed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source addresses results in response packets being scattered across the Internet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thus detectable. This allows security researchers to estimate the volumes of such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attacks. In reflection attacks, the spoofed source address directs all the packets 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desired target and any responses to the intermediary. There is no generally visible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side effect of these attacks, making them much harder to quantify. Evidence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them is only available from either the targeted systems and their ISPs or the intermediary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systems. In either case, specific instrumentation and monitoring would be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needed to collect this evidence.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Fundamental to the success of reflection attacks is the ability to create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spoofed-source packets. If filters are in place that block spoofed-source packets, as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described in (RFC 2827), then these attacks are simply not possible. This is the most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basic, fundamental defense against such attacks. This is not the case with either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SYN spoofing or flooding attacks (distributed or not). They can succeed using real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source addresses, with the consequences already noted.</a:t>
            </a:r>
            <a:endParaRPr lang="en-US" dirty="0">
              <a:latin typeface="Times" pitchFamily="1" charset="0"/>
              <a:ea typeface="ＭＳ Ｐゴシック" pitchFamily="1" charset="-128"/>
              <a:cs typeface="ＭＳ Ｐゴシック" pitchFamily="1" charset="-128"/>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2348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11</a:t>
            </a:fld>
            <a:endParaRPr lang="en-US"/>
          </a:p>
        </p:txBody>
      </p:sp>
    </p:spTree>
    <p:extLst>
      <p:ext uri="{BB962C8B-B14F-4D97-AF65-F5344CB8AC3E}">
        <p14:creationId xmlns:p14="http://schemas.microsoft.com/office/powerpoint/2010/main" val="29084916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Arial" pitchFamily="1" charset="0"/>
                <a:ea typeface="ＭＳ Ｐゴシック" pitchFamily="1" charset="-128"/>
                <a:cs typeface="ＭＳ Ｐゴシック" pitchFamily="1" charset="-128"/>
              </a:rPr>
              <a:t>Amplification attacks </a:t>
            </a:r>
            <a:r>
              <a:rPr lang="en-US" dirty="0">
                <a:latin typeface="Arial" pitchFamily="1" charset="0"/>
                <a:ea typeface="ＭＳ Ｐゴシック" pitchFamily="1" charset="-128"/>
                <a:cs typeface="ＭＳ Ｐゴシック" pitchFamily="1" charset="-128"/>
              </a:rPr>
              <a:t>are a variant of reflector attacks and also involve sending a</a:t>
            </a:r>
          </a:p>
          <a:p>
            <a:r>
              <a:rPr lang="en-US" dirty="0">
                <a:latin typeface="Arial" pitchFamily="1" charset="0"/>
                <a:ea typeface="ＭＳ Ｐゴシック" pitchFamily="1" charset="-128"/>
                <a:cs typeface="ＭＳ Ｐゴシック" pitchFamily="1" charset="-128"/>
              </a:rPr>
              <a:t>packet with a spoofed source address for the target system to intermediaries. They</a:t>
            </a:r>
          </a:p>
          <a:p>
            <a:r>
              <a:rPr lang="en-US" dirty="0">
                <a:latin typeface="Arial" pitchFamily="1" charset="0"/>
                <a:ea typeface="ＭＳ Ｐゴシック" pitchFamily="1" charset="-128"/>
                <a:cs typeface="ＭＳ Ｐゴシック" pitchFamily="1" charset="-128"/>
              </a:rPr>
              <a:t>differ in generating multiple response packets for each original packet sent. This can</a:t>
            </a:r>
          </a:p>
          <a:p>
            <a:r>
              <a:rPr lang="en-US" dirty="0">
                <a:latin typeface="Arial" pitchFamily="1" charset="0"/>
                <a:ea typeface="ＭＳ Ｐゴシック" pitchFamily="1" charset="-128"/>
                <a:cs typeface="ＭＳ Ｐゴシック" pitchFamily="1" charset="-128"/>
              </a:rPr>
              <a:t>be achieved by directing the original request to the broadcast address for some network.</a:t>
            </a:r>
          </a:p>
          <a:p>
            <a:r>
              <a:rPr lang="en-US" dirty="0">
                <a:latin typeface="Arial" pitchFamily="1" charset="0"/>
                <a:ea typeface="ＭＳ Ｐゴシック" pitchFamily="1" charset="-128"/>
                <a:cs typeface="ＭＳ Ｐゴシック" pitchFamily="1" charset="-128"/>
              </a:rPr>
              <a:t>As a result, all hosts on that network can potentially respond to the request,</a:t>
            </a:r>
          </a:p>
          <a:p>
            <a:r>
              <a:rPr lang="en-US" dirty="0">
                <a:latin typeface="Arial" pitchFamily="1" charset="0"/>
                <a:ea typeface="ＭＳ Ｐゴシック" pitchFamily="1" charset="-128"/>
                <a:cs typeface="ＭＳ Ｐゴシック" pitchFamily="1" charset="-128"/>
              </a:rPr>
              <a:t>generating a flood of responses as shown in Figure 7.7 . It is only necessary to use</a:t>
            </a:r>
          </a:p>
          <a:p>
            <a:r>
              <a:rPr lang="en-US" dirty="0">
                <a:latin typeface="Arial" pitchFamily="1" charset="0"/>
                <a:ea typeface="ＭＳ Ｐゴシック" pitchFamily="1" charset="-128"/>
                <a:cs typeface="ＭＳ Ｐゴシック" pitchFamily="1" charset="-128"/>
              </a:rPr>
              <a:t>a service handled by large numbers of hosts on the intermediate network. A ping</a:t>
            </a:r>
          </a:p>
          <a:p>
            <a:r>
              <a:rPr lang="en-US" dirty="0">
                <a:latin typeface="Arial" pitchFamily="1" charset="0"/>
                <a:ea typeface="ＭＳ Ｐゴシック" pitchFamily="1" charset="-128"/>
                <a:cs typeface="ＭＳ Ｐゴシック" pitchFamily="1" charset="-128"/>
              </a:rPr>
              <a:t>flood using ICMP echo request packets was a common choice, since this service</a:t>
            </a:r>
          </a:p>
          <a:p>
            <a:r>
              <a:rPr lang="en-US" dirty="0">
                <a:latin typeface="Arial" pitchFamily="1" charset="0"/>
                <a:ea typeface="ＭＳ Ｐゴシック" pitchFamily="1" charset="-128"/>
                <a:cs typeface="ＭＳ Ｐゴシック" pitchFamily="1" charset="-128"/>
              </a:rPr>
              <a:t>is a fundamental component of TCP/IP implementations and was often allowed</a:t>
            </a:r>
          </a:p>
          <a:p>
            <a:r>
              <a:rPr lang="en-US" dirty="0">
                <a:latin typeface="Arial" pitchFamily="1" charset="0"/>
                <a:ea typeface="ＭＳ Ｐゴシック" pitchFamily="1" charset="-128"/>
                <a:cs typeface="ＭＳ Ｐゴシック" pitchFamily="1" charset="-128"/>
              </a:rPr>
              <a:t>into networks. The well-known </a:t>
            </a:r>
            <a:r>
              <a:rPr lang="en-US" i="1" dirty="0" err="1">
                <a:latin typeface="Arial" pitchFamily="1" charset="0"/>
                <a:ea typeface="ＭＳ Ｐゴシック" pitchFamily="1" charset="-128"/>
                <a:cs typeface="ＭＳ Ｐゴシック" pitchFamily="1" charset="-128"/>
              </a:rPr>
              <a:t>smurf</a:t>
            </a:r>
            <a:r>
              <a:rPr lang="en-US" i="1" dirty="0">
                <a:latin typeface="Arial" pitchFamily="1" charset="0"/>
                <a:ea typeface="ＭＳ Ｐゴシック" pitchFamily="1" charset="-128"/>
                <a:cs typeface="ＭＳ Ｐゴシック" pitchFamily="1" charset="-128"/>
              </a:rPr>
              <a:t> </a:t>
            </a:r>
            <a:r>
              <a:rPr lang="en-US" i="0" dirty="0">
                <a:latin typeface="Arial" pitchFamily="1" charset="0"/>
                <a:ea typeface="ＭＳ Ｐゴシック" pitchFamily="1" charset="-128"/>
                <a:cs typeface="ＭＳ Ｐゴシック" pitchFamily="1" charset="-128"/>
              </a:rPr>
              <a:t>DoS program used this mechanism and was</a:t>
            </a:r>
          </a:p>
          <a:p>
            <a:r>
              <a:rPr lang="en-US" dirty="0">
                <a:latin typeface="Arial" pitchFamily="1" charset="0"/>
                <a:ea typeface="ＭＳ Ｐゴシック" pitchFamily="1" charset="-128"/>
                <a:cs typeface="ＭＳ Ｐゴシック" pitchFamily="1" charset="-128"/>
              </a:rPr>
              <a:t>widely popular for some time. Another possibility is to use a suitable UDP service,</a:t>
            </a:r>
          </a:p>
          <a:p>
            <a:r>
              <a:rPr lang="en-US" dirty="0">
                <a:latin typeface="Arial" pitchFamily="1" charset="0"/>
                <a:ea typeface="ＭＳ Ｐゴシック" pitchFamily="1" charset="-128"/>
                <a:cs typeface="ＭＳ Ｐゴシック" pitchFamily="1" charset="-128"/>
              </a:rPr>
              <a:t>such as the echo service. The </a:t>
            </a:r>
            <a:r>
              <a:rPr lang="en-US" i="1" dirty="0" err="1">
                <a:latin typeface="Arial" pitchFamily="1" charset="0"/>
                <a:ea typeface="ＭＳ Ｐゴシック" pitchFamily="1" charset="-128"/>
                <a:cs typeface="ＭＳ Ｐゴシック" pitchFamily="1" charset="-128"/>
              </a:rPr>
              <a:t>fraggle</a:t>
            </a:r>
            <a:r>
              <a:rPr lang="en-US" i="1" dirty="0">
                <a:latin typeface="Arial" pitchFamily="1" charset="0"/>
                <a:ea typeface="ＭＳ Ｐゴシック" pitchFamily="1" charset="-128"/>
                <a:cs typeface="ＭＳ Ｐゴシック" pitchFamily="1" charset="-128"/>
              </a:rPr>
              <a:t> </a:t>
            </a:r>
            <a:r>
              <a:rPr lang="en-US" i="0" dirty="0">
                <a:latin typeface="Arial" pitchFamily="1" charset="0"/>
                <a:ea typeface="ＭＳ Ｐゴシック" pitchFamily="1" charset="-128"/>
                <a:cs typeface="ＭＳ Ｐゴシック" pitchFamily="1" charset="-128"/>
              </a:rPr>
              <a:t>program implemented this variant. Note that</a:t>
            </a:r>
          </a:p>
          <a:p>
            <a:r>
              <a:rPr lang="en-US" dirty="0">
                <a:latin typeface="Arial" pitchFamily="1" charset="0"/>
                <a:ea typeface="ＭＳ Ｐゴシック" pitchFamily="1" charset="-128"/>
                <a:cs typeface="ＭＳ Ｐゴシック" pitchFamily="1" charset="-128"/>
              </a:rPr>
              <a:t>TCP services cannot be used in this type of attack; because they are connection</a:t>
            </a:r>
          </a:p>
          <a:p>
            <a:r>
              <a:rPr lang="en-US" dirty="0">
                <a:latin typeface="Arial" pitchFamily="1" charset="0"/>
                <a:ea typeface="ＭＳ Ｐゴシック" pitchFamily="1" charset="-128"/>
                <a:cs typeface="ＭＳ Ｐゴシック" pitchFamily="1" charset="-128"/>
              </a:rPr>
              <a:t>oriented, they cannot be directed at a broadcast address. Broadcasts are inherently</a:t>
            </a:r>
          </a:p>
          <a:p>
            <a:r>
              <a:rPr lang="en-US" dirty="0">
                <a:latin typeface="Arial" pitchFamily="1" charset="0"/>
                <a:ea typeface="ＭＳ Ｐゴシック" pitchFamily="1" charset="-128"/>
                <a:cs typeface="ＭＳ Ｐゴシック" pitchFamily="1" charset="-128"/>
              </a:rPr>
              <a:t>connectionless.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The best additional defense against this form of attack is to not allow directed</a:t>
            </a:r>
          </a:p>
          <a:p>
            <a:r>
              <a:rPr lang="en-US" dirty="0">
                <a:latin typeface="Arial" pitchFamily="1" charset="0"/>
                <a:ea typeface="ＭＳ Ｐゴシック" pitchFamily="1" charset="-128"/>
                <a:cs typeface="ＭＳ Ｐゴシック" pitchFamily="1" charset="-128"/>
              </a:rPr>
              <a:t>broadcasts to be routed into a network from outside. Indeed, this is another longstanding</a:t>
            </a:r>
          </a:p>
          <a:p>
            <a:r>
              <a:rPr lang="en-US" dirty="0">
                <a:latin typeface="Arial" pitchFamily="1" charset="0"/>
                <a:ea typeface="ＭＳ Ｐゴシック" pitchFamily="1" charset="-128"/>
                <a:cs typeface="ＭＳ Ｐゴシック" pitchFamily="1" charset="-128"/>
              </a:rPr>
              <a:t>security recommendation, unfortunately about as widely implemented as</a:t>
            </a:r>
          </a:p>
          <a:p>
            <a:r>
              <a:rPr lang="en-US" dirty="0">
                <a:latin typeface="Arial" pitchFamily="1" charset="0"/>
                <a:ea typeface="ＭＳ Ｐゴシック" pitchFamily="1" charset="-128"/>
                <a:cs typeface="ＭＳ Ｐゴシック" pitchFamily="1" charset="-128"/>
              </a:rPr>
              <a:t>that for blocking spoofed source addresses. If these forms of filtering are in place,</a:t>
            </a:r>
          </a:p>
          <a:p>
            <a:r>
              <a:rPr lang="en-US" dirty="0">
                <a:latin typeface="Arial" pitchFamily="1" charset="0"/>
                <a:ea typeface="ＭＳ Ｐゴシック" pitchFamily="1" charset="-128"/>
                <a:cs typeface="ＭＳ Ｐゴシック" pitchFamily="1" charset="-128"/>
              </a:rPr>
              <a:t>these attacks cannot succeed. Another defense is to limit network services like echo</a:t>
            </a:r>
          </a:p>
          <a:p>
            <a:r>
              <a:rPr lang="en-US" dirty="0">
                <a:latin typeface="Arial" pitchFamily="1" charset="0"/>
                <a:ea typeface="ＭＳ Ｐゴシック" pitchFamily="1" charset="-128"/>
                <a:cs typeface="ＭＳ Ｐゴシック" pitchFamily="1" charset="-128"/>
              </a:rPr>
              <a:t>and ping from being accessed from outside an organization. This restricts which</a:t>
            </a:r>
          </a:p>
          <a:p>
            <a:r>
              <a:rPr lang="en-US" dirty="0">
                <a:latin typeface="Arial" pitchFamily="1" charset="0"/>
                <a:ea typeface="ＭＳ Ｐゴシック" pitchFamily="1" charset="-128"/>
                <a:cs typeface="ＭＳ Ｐゴシック" pitchFamily="1" charset="-128"/>
              </a:rPr>
              <a:t>services could be used in these attacks, at a cost in ease of analyzing some legitimate</a:t>
            </a:r>
          </a:p>
          <a:p>
            <a:r>
              <a:rPr lang="en-US" dirty="0">
                <a:latin typeface="Arial" pitchFamily="1" charset="0"/>
                <a:ea typeface="ＭＳ Ｐゴシック" pitchFamily="1" charset="-128"/>
                <a:cs typeface="ＭＳ Ｐゴシック" pitchFamily="1" charset="-128"/>
              </a:rPr>
              <a:t>network problems.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Attackers scan the Internet looking for well-connected networks that do allow</a:t>
            </a:r>
          </a:p>
          <a:p>
            <a:r>
              <a:rPr lang="en-US" dirty="0">
                <a:latin typeface="Arial" pitchFamily="1" charset="0"/>
                <a:ea typeface="ＭＳ Ｐゴシック" pitchFamily="1" charset="-128"/>
                <a:cs typeface="ＭＳ Ｐゴシック" pitchFamily="1" charset="-128"/>
              </a:rPr>
              <a:t>directed broadcasts and that implement suitable services attackers can reflect off.</a:t>
            </a:r>
          </a:p>
          <a:p>
            <a:r>
              <a:rPr lang="en-US" dirty="0">
                <a:latin typeface="Arial" pitchFamily="1" charset="0"/>
                <a:ea typeface="ＭＳ Ｐゴシック" pitchFamily="1" charset="-128"/>
                <a:cs typeface="ＭＳ Ｐゴシック" pitchFamily="1" charset="-128"/>
              </a:rPr>
              <a:t>These lists are traded and used to implement such attacks.</a:t>
            </a:r>
            <a:endParaRPr lang="en-US" dirty="0">
              <a:latin typeface="Times" pitchFamily="1" charset="0"/>
              <a:ea typeface="ＭＳ Ｐゴシック" pitchFamily="1" charset="-128"/>
              <a:cs typeface="ＭＳ Ｐゴシック" pitchFamily="1" charset="-128"/>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18941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Arial" pitchFamily="1" charset="0"/>
                <a:ea typeface="ＭＳ Ｐゴシック" pitchFamily="1" charset="-128"/>
                <a:cs typeface="ＭＳ Ｐゴシック" pitchFamily="1" charset="-128"/>
              </a:rPr>
              <a:t>Amplification attacks </a:t>
            </a:r>
            <a:r>
              <a:rPr lang="en-US" dirty="0">
                <a:latin typeface="Arial" pitchFamily="1" charset="0"/>
                <a:ea typeface="ＭＳ Ｐゴシック" pitchFamily="1" charset="-128"/>
                <a:cs typeface="ＭＳ Ｐゴシック" pitchFamily="1" charset="-128"/>
              </a:rPr>
              <a:t>are a variant of reflector attacks and also involve sending a</a:t>
            </a:r>
          </a:p>
          <a:p>
            <a:r>
              <a:rPr lang="en-US" dirty="0">
                <a:latin typeface="Arial" pitchFamily="1" charset="0"/>
                <a:ea typeface="ＭＳ Ｐゴシック" pitchFamily="1" charset="-128"/>
                <a:cs typeface="ＭＳ Ｐゴシック" pitchFamily="1" charset="-128"/>
              </a:rPr>
              <a:t>packet with a spoofed source address for the target system to intermediaries. They</a:t>
            </a:r>
          </a:p>
          <a:p>
            <a:r>
              <a:rPr lang="en-US" dirty="0">
                <a:latin typeface="Arial" pitchFamily="1" charset="0"/>
                <a:ea typeface="ＭＳ Ｐゴシック" pitchFamily="1" charset="-128"/>
                <a:cs typeface="ＭＳ Ｐゴシック" pitchFamily="1" charset="-128"/>
              </a:rPr>
              <a:t>differ in generating multiple response packets for each original packet sent. This can</a:t>
            </a:r>
          </a:p>
          <a:p>
            <a:r>
              <a:rPr lang="en-US" dirty="0">
                <a:latin typeface="Arial" pitchFamily="1" charset="0"/>
                <a:ea typeface="ＭＳ Ｐゴシック" pitchFamily="1" charset="-128"/>
                <a:cs typeface="ＭＳ Ｐゴシック" pitchFamily="1" charset="-128"/>
              </a:rPr>
              <a:t>be achieved by directing the original request to the broadcast address for some network.</a:t>
            </a:r>
          </a:p>
          <a:p>
            <a:r>
              <a:rPr lang="en-US" dirty="0">
                <a:latin typeface="Arial" pitchFamily="1" charset="0"/>
                <a:ea typeface="ＭＳ Ｐゴシック" pitchFamily="1" charset="-128"/>
                <a:cs typeface="ＭＳ Ｐゴシック" pitchFamily="1" charset="-128"/>
              </a:rPr>
              <a:t>As a result, all hosts on that network can potentially respond to the request,</a:t>
            </a:r>
          </a:p>
          <a:p>
            <a:r>
              <a:rPr lang="en-US" dirty="0">
                <a:latin typeface="Arial" pitchFamily="1" charset="0"/>
                <a:ea typeface="ＭＳ Ｐゴシック" pitchFamily="1" charset="-128"/>
                <a:cs typeface="ＭＳ Ｐゴシック" pitchFamily="1" charset="-128"/>
              </a:rPr>
              <a:t>generating a flood of responses as shown in Figure 7.7 . It is only necessary to use</a:t>
            </a:r>
          </a:p>
          <a:p>
            <a:r>
              <a:rPr lang="en-US" dirty="0">
                <a:latin typeface="Arial" pitchFamily="1" charset="0"/>
                <a:ea typeface="ＭＳ Ｐゴシック" pitchFamily="1" charset="-128"/>
                <a:cs typeface="ＭＳ Ｐゴシック" pitchFamily="1" charset="-128"/>
              </a:rPr>
              <a:t>a service handled by large numbers of hosts on the intermediate network. A ping</a:t>
            </a:r>
          </a:p>
          <a:p>
            <a:r>
              <a:rPr lang="en-US" dirty="0">
                <a:latin typeface="Arial" pitchFamily="1" charset="0"/>
                <a:ea typeface="ＭＳ Ｐゴシック" pitchFamily="1" charset="-128"/>
                <a:cs typeface="ＭＳ Ｐゴシック" pitchFamily="1" charset="-128"/>
              </a:rPr>
              <a:t>flood using ICMP echo request packets was a common choice, since this service</a:t>
            </a:r>
          </a:p>
          <a:p>
            <a:r>
              <a:rPr lang="en-US" dirty="0">
                <a:latin typeface="Arial" pitchFamily="1" charset="0"/>
                <a:ea typeface="ＭＳ Ｐゴシック" pitchFamily="1" charset="-128"/>
                <a:cs typeface="ＭＳ Ｐゴシック" pitchFamily="1" charset="-128"/>
              </a:rPr>
              <a:t>is a fundamental component of TCP/IP implementations and was often allowed</a:t>
            </a:r>
          </a:p>
          <a:p>
            <a:r>
              <a:rPr lang="en-US" dirty="0">
                <a:latin typeface="Arial" pitchFamily="1" charset="0"/>
                <a:ea typeface="ＭＳ Ｐゴシック" pitchFamily="1" charset="-128"/>
                <a:cs typeface="ＭＳ Ｐゴシック" pitchFamily="1" charset="-128"/>
              </a:rPr>
              <a:t>into networks. The well-known </a:t>
            </a:r>
            <a:r>
              <a:rPr lang="en-US" i="1" dirty="0" err="1">
                <a:latin typeface="Arial" pitchFamily="1" charset="0"/>
                <a:ea typeface="ＭＳ Ｐゴシック" pitchFamily="1" charset="-128"/>
                <a:cs typeface="ＭＳ Ｐゴシック" pitchFamily="1" charset="-128"/>
              </a:rPr>
              <a:t>smurf</a:t>
            </a:r>
            <a:r>
              <a:rPr lang="en-US" i="1" dirty="0">
                <a:latin typeface="Arial" pitchFamily="1" charset="0"/>
                <a:ea typeface="ＭＳ Ｐゴシック" pitchFamily="1" charset="-128"/>
                <a:cs typeface="ＭＳ Ｐゴシック" pitchFamily="1" charset="-128"/>
              </a:rPr>
              <a:t> </a:t>
            </a:r>
            <a:r>
              <a:rPr lang="en-US" i="0" dirty="0">
                <a:latin typeface="Arial" pitchFamily="1" charset="0"/>
                <a:ea typeface="ＭＳ Ｐゴシック" pitchFamily="1" charset="-128"/>
                <a:cs typeface="ＭＳ Ｐゴシック" pitchFamily="1" charset="-128"/>
              </a:rPr>
              <a:t>DoS program used this mechanism and was</a:t>
            </a:r>
          </a:p>
          <a:p>
            <a:r>
              <a:rPr lang="en-US" dirty="0">
                <a:latin typeface="Arial" pitchFamily="1" charset="0"/>
                <a:ea typeface="ＭＳ Ｐゴシック" pitchFamily="1" charset="-128"/>
                <a:cs typeface="ＭＳ Ｐゴシック" pitchFamily="1" charset="-128"/>
              </a:rPr>
              <a:t>widely popular for some time. Another possibility is to use a suitable UDP service,</a:t>
            </a:r>
          </a:p>
          <a:p>
            <a:r>
              <a:rPr lang="en-US" dirty="0">
                <a:latin typeface="Arial" pitchFamily="1" charset="0"/>
                <a:ea typeface="ＭＳ Ｐゴシック" pitchFamily="1" charset="-128"/>
                <a:cs typeface="ＭＳ Ｐゴシック" pitchFamily="1" charset="-128"/>
              </a:rPr>
              <a:t>such as the echo service. The </a:t>
            </a:r>
            <a:r>
              <a:rPr lang="en-US" i="1" dirty="0" err="1">
                <a:latin typeface="Arial" pitchFamily="1" charset="0"/>
                <a:ea typeface="ＭＳ Ｐゴシック" pitchFamily="1" charset="-128"/>
                <a:cs typeface="ＭＳ Ｐゴシック" pitchFamily="1" charset="-128"/>
              </a:rPr>
              <a:t>fraggle</a:t>
            </a:r>
            <a:r>
              <a:rPr lang="en-US" i="1" dirty="0">
                <a:latin typeface="Arial" pitchFamily="1" charset="0"/>
                <a:ea typeface="ＭＳ Ｐゴシック" pitchFamily="1" charset="-128"/>
                <a:cs typeface="ＭＳ Ｐゴシック" pitchFamily="1" charset="-128"/>
              </a:rPr>
              <a:t> </a:t>
            </a:r>
            <a:r>
              <a:rPr lang="en-US" i="0" dirty="0">
                <a:latin typeface="Arial" pitchFamily="1" charset="0"/>
                <a:ea typeface="ＭＳ Ｐゴシック" pitchFamily="1" charset="-128"/>
                <a:cs typeface="ＭＳ Ｐゴシック" pitchFamily="1" charset="-128"/>
              </a:rPr>
              <a:t>program implemented this variant. Note that</a:t>
            </a:r>
          </a:p>
          <a:p>
            <a:r>
              <a:rPr lang="en-US" dirty="0">
                <a:latin typeface="Arial" pitchFamily="1" charset="0"/>
                <a:ea typeface="ＭＳ Ｐゴシック" pitchFamily="1" charset="-128"/>
                <a:cs typeface="ＭＳ Ｐゴシック" pitchFamily="1" charset="-128"/>
              </a:rPr>
              <a:t>TCP services cannot be used in this type of attack; because they are connection</a:t>
            </a:r>
          </a:p>
          <a:p>
            <a:r>
              <a:rPr lang="en-US" dirty="0">
                <a:latin typeface="Arial" pitchFamily="1" charset="0"/>
                <a:ea typeface="ＭＳ Ｐゴシック" pitchFamily="1" charset="-128"/>
                <a:cs typeface="ＭＳ Ｐゴシック" pitchFamily="1" charset="-128"/>
              </a:rPr>
              <a:t>oriented, they cannot be directed at a broadcast address. Broadcasts are inherently</a:t>
            </a:r>
          </a:p>
          <a:p>
            <a:r>
              <a:rPr lang="en-US" dirty="0">
                <a:latin typeface="Arial" pitchFamily="1" charset="0"/>
                <a:ea typeface="ＭＳ Ｐゴシック" pitchFamily="1" charset="-128"/>
                <a:cs typeface="ＭＳ Ｐゴシック" pitchFamily="1" charset="-128"/>
              </a:rPr>
              <a:t>connectionless.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The best additional defense against this form of attack is to not allow directed</a:t>
            </a:r>
          </a:p>
          <a:p>
            <a:r>
              <a:rPr lang="en-US" dirty="0">
                <a:latin typeface="Arial" pitchFamily="1" charset="0"/>
                <a:ea typeface="ＭＳ Ｐゴシック" pitchFamily="1" charset="-128"/>
                <a:cs typeface="ＭＳ Ｐゴシック" pitchFamily="1" charset="-128"/>
              </a:rPr>
              <a:t>broadcasts to be routed into a network from outside. Indeed, this is another longstanding</a:t>
            </a:r>
          </a:p>
          <a:p>
            <a:r>
              <a:rPr lang="en-US" dirty="0">
                <a:latin typeface="Arial" pitchFamily="1" charset="0"/>
                <a:ea typeface="ＭＳ Ｐゴシック" pitchFamily="1" charset="-128"/>
                <a:cs typeface="ＭＳ Ｐゴシック" pitchFamily="1" charset="-128"/>
              </a:rPr>
              <a:t>security recommendation, unfortunately about as widely implemented as</a:t>
            </a:r>
          </a:p>
          <a:p>
            <a:r>
              <a:rPr lang="en-US" dirty="0">
                <a:latin typeface="Arial" pitchFamily="1" charset="0"/>
                <a:ea typeface="ＭＳ Ｐゴシック" pitchFamily="1" charset="-128"/>
                <a:cs typeface="ＭＳ Ｐゴシック" pitchFamily="1" charset="-128"/>
              </a:rPr>
              <a:t>that for blocking spoofed source addresses. If these forms of filtering are in place,</a:t>
            </a:r>
          </a:p>
          <a:p>
            <a:r>
              <a:rPr lang="en-US" dirty="0">
                <a:latin typeface="Arial" pitchFamily="1" charset="0"/>
                <a:ea typeface="ＭＳ Ｐゴシック" pitchFamily="1" charset="-128"/>
                <a:cs typeface="ＭＳ Ｐゴシック" pitchFamily="1" charset="-128"/>
              </a:rPr>
              <a:t>these attacks cannot succeed. Another defense is to limit network services like echo</a:t>
            </a:r>
          </a:p>
          <a:p>
            <a:r>
              <a:rPr lang="en-US" dirty="0">
                <a:latin typeface="Arial" pitchFamily="1" charset="0"/>
                <a:ea typeface="ＭＳ Ｐゴシック" pitchFamily="1" charset="-128"/>
                <a:cs typeface="ＭＳ Ｐゴシック" pitchFamily="1" charset="-128"/>
              </a:rPr>
              <a:t>and ping from being accessed from outside an organization. This restricts which</a:t>
            </a:r>
          </a:p>
          <a:p>
            <a:r>
              <a:rPr lang="en-US" dirty="0">
                <a:latin typeface="Arial" pitchFamily="1" charset="0"/>
                <a:ea typeface="ＭＳ Ｐゴシック" pitchFamily="1" charset="-128"/>
                <a:cs typeface="ＭＳ Ｐゴシック" pitchFamily="1" charset="-128"/>
              </a:rPr>
              <a:t>services could be used in these attacks, at a cost in ease of analyzing some legitimate</a:t>
            </a:r>
          </a:p>
          <a:p>
            <a:r>
              <a:rPr lang="en-US" dirty="0">
                <a:latin typeface="Arial" pitchFamily="1" charset="0"/>
                <a:ea typeface="ＭＳ Ｐゴシック" pitchFamily="1" charset="-128"/>
                <a:cs typeface="ＭＳ Ｐゴシック" pitchFamily="1" charset="-128"/>
              </a:rPr>
              <a:t>network problems.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Attackers scan the Internet looking for well-connected networks that do allow</a:t>
            </a:r>
          </a:p>
          <a:p>
            <a:r>
              <a:rPr lang="en-US" dirty="0">
                <a:latin typeface="Arial" pitchFamily="1" charset="0"/>
                <a:ea typeface="ＭＳ Ｐゴシック" pitchFamily="1" charset="-128"/>
                <a:cs typeface="ＭＳ Ｐゴシック" pitchFamily="1" charset="-128"/>
              </a:rPr>
              <a:t>directed broadcasts and that implement suitable services attackers can reflect off.</a:t>
            </a:r>
          </a:p>
          <a:p>
            <a:r>
              <a:rPr lang="en-US" dirty="0">
                <a:latin typeface="Arial" pitchFamily="1" charset="0"/>
                <a:ea typeface="ＭＳ Ｐゴシック" pitchFamily="1" charset="-128"/>
                <a:cs typeface="ＭＳ Ｐゴシック" pitchFamily="1" charset="-128"/>
              </a:rPr>
              <a:t>These lists are traded and used to implement such attacks.</a:t>
            </a:r>
            <a:endParaRPr lang="en-US" dirty="0">
              <a:latin typeface="Times" pitchFamily="1" charset="0"/>
              <a:ea typeface="ＭＳ Ｐゴシック" pitchFamily="1" charset="-128"/>
              <a:cs typeface="ＭＳ Ｐゴシック" pitchFamily="1" charset="-128"/>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20299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itchFamily="1" charset="0"/>
                <a:ea typeface="ＭＳ Ｐゴシック" pitchFamily="1" charset="-128"/>
                <a:cs typeface="ＭＳ Ｐゴシック" pitchFamily="1" charset="-128"/>
              </a:rPr>
              <a:t>In addition to the DNS reflection attack discussed previously, a further variant of an</a:t>
            </a:r>
          </a:p>
          <a:p>
            <a:r>
              <a:rPr lang="en-US" dirty="0">
                <a:latin typeface="Arial" pitchFamily="1" charset="0"/>
                <a:ea typeface="ＭＳ Ｐゴシック" pitchFamily="1" charset="-128"/>
                <a:cs typeface="ＭＳ Ｐゴシック" pitchFamily="1" charset="-128"/>
              </a:rPr>
              <a:t>amplification attack uses packets directed at a legitimate DNS server as the intermediary</a:t>
            </a:r>
          </a:p>
          <a:p>
            <a:r>
              <a:rPr lang="en-US" dirty="0">
                <a:latin typeface="Arial" pitchFamily="1" charset="0"/>
                <a:ea typeface="ＭＳ Ｐゴシック" pitchFamily="1" charset="-128"/>
                <a:cs typeface="ＭＳ Ｐゴシック" pitchFamily="1" charset="-128"/>
              </a:rPr>
              <a:t>system. Attackers gain attack amplification by exploiting the behavior of the</a:t>
            </a:r>
          </a:p>
          <a:p>
            <a:r>
              <a:rPr lang="en-US" dirty="0">
                <a:latin typeface="Arial" pitchFamily="1" charset="0"/>
                <a:ea typeface="ＭＳ Ｐゴシック" pitchFamily="1" charset="-128"/>
                <a:cs typeface="ＭＳ Ｐゴシック" pitchFamily="1" charset="-128"/>
              </a:rPr>
              <a:t>DNS protocol to convert a small request into a much larger response. This contrasts</a:t>
            </a:r>
          </a:p>
          <a:p>
            <a:r>
              <a:rPr lang="en-US" dirty="0">
                <a:latin typeface="Arial" pitchFamily="1" charset="0"/>
                <a:ea typeface="ＭＳ Ｐゴシック" pitchFamily="1" charset="-128"/>
                <a:cs typeface="ＭＳ Ｐゴシック" pitchFamily="1" charset="-128"/>
              </a:rPr>
              <a:t>with the original amplifier attacks, which use responses from multiple systems to a</a:t>
            </a:r>
          </a:p>
          <a:p>
            <a:r>
              <a:rPr lang="en-US" dirty="0">
                <a:latin typeface="Arial" pitchFamily="1" charset="0"/>
                <a:ea typeface="ＭＳ Ｐゴシック" pitchFamily="1" charset="-128"/>
                <a:cs typeface="ＭＳ Ｐゴシック" pitchFamily="1" charset="-128"/>
              </a:rPr>
              <a:t>single request to gain amplification. Using the classic DNS protocol, a 60-byte UDP</a:t>
            </a:r>
          </a:p>
          <a:p>
            <a:r>
              <a:rPr lang="en-US" dirty="0">
                <a:latin typeface="Arial" pitchFamily="1" charset="0"/>
                <a:ea typeface="ＭＳ Ｐゴシック" pitchFamily="1" charset="-128"/>
                <a:cs typeface="ＭＳ Ｐゴシック" pitchFamily="1" charset="-128"/>
              </a:rPr>
              <a:t>request packet can easily result in a 512-byte UDP response, the maximum traditionally</a:t>
            </a:r>
          </a:p>
          <a:p>
            <a:r>
              <a:rPr lang="en-US" dirty="0">
                <a:latin typeface="Arial" pitchFamily="1" charset="0"/>
                <a:ea typeface="ＭＳ Ｐゴシック" pitchFamily="1" charset="-128"/>
                <a:cs typeface="ＭＳ Ｐゴシック" pitchFamily="1" charset="-128"/>
              </a:rPr>
              <a:t>allowed. All that is needed is a name server with DNS records large enough for</a:t>
            </a:r>
          </a:p>
          <a:p>
            <a:r>
              <a:rPr lang="en-US" dirty="0">
                <a:latin typeface="Arial" pitchFamily="1" charset="0"/>
                <a:ea typeface="ＭＳ Ｐゴシック" pitchFamily="1" charset="-128"/>
                <a:cs typeface="ＭＳ Ｐゴシック" pitchFamily="1" charset="-128"/>
              </a:rPr>
              <a:t>this to occur.</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These attacks have been seen for several years. More recently, the DNS</a:t>
            </a:r>
          </a:p>
          <a:p>
            <a:r>
              <a:rPr lang="en-US" dirty="0">
                <a:latin typeface="Arial" pitchFamily="1" charset="0"/>
                <a:ea typeface="ＭＳ Ｐゴシック" pitchFamily="1" charset="-128"/>
                <a:cs typeface="ＭＳ Ｐゴシック" pitchFamily="1" charset="-128"/>
              </a:rPr>
              <a:t>protocol has been extended to allow much larger responses of over 4000 bytes to</a:t>
            </a:r>
          </a:p>
          <a:p>
            <a:r>
              <a:rPr lang="en-US" dirty="0">
                <a:latin typeface="Arial" pitchFamily="1" charset="0"/>
                <a:ea typeface="ＭＳ Ｐゴシック" pitchFamily="1" charset="-128"/>
                <a:cs typeface="ＭＳ Ｐゴシック" pitchFamily="1" charset="-128"/>
              </a:rPr>
              <a:t>support extended DNS features such as IPv6, security, and others. By targeting</a:t>
            </a:r>
          </a:p>
          <a:p>
            <a:r>
              <a:rPr lang="en-US" dirty="0">
                <a:latin typeface="Arial" pitchFamily="1" charset="0"/>
                <a:ea typeface="ＭＳ Ｐゴシック" pitchFamily="1" charset="-128"/>
                <a:cs typeface="ＭＳ Ｐゴシック" pitchFamily="1" charset="-128"/>
              </a:rPr>
              <a:t>servers that support the extended DNS protocol, significantly greater amplification</a:t>
            </a:r>
          </a:p>
          <a:p>
            <a:r>
              <a:rPr lang="en-US" dirty="0">
                <a:latin typeface="Arial" pitchFamily="1" charset="0"/>
                <a:ea typeface="ＭＳ Ｐゴシック" pitchFamily="1" charset="-128"/>
                <a:cs typeface="ＭＳ Ｐゴシック" pitchFamily="1" charset="-128"/>
              </a:rPr>
              <a:t>can be achieved than with the classic DNS protocol.</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In this attack, a selection of suitable DNS servers with good network connections</a:t>
            </a:r>
          </a:p>
          <a:p>
            <a:r>
              <a:rPr lang="en-US" dirty="0">
                <a:latin typeface="Arial" pitchFamily="1" charset="0"/>
                <a:ea typeface="ＭＳ Ｐゴシック" pitchFamily="1" charset="-128"/>
                <a:cs typeface="ＭＳ Ｐゴシック" pitchFamily="1" charset="-128"/>
              </a:rPr>
              <a:t>are chosen. The attacker creates a series of DNS requests containing</a:t>
            </a:r>
          </a:p>
          <a:p>
            <a:r>
              <a:rPr lang="en-US" dirty="0">
                <a:latin typeface="Arial" pitchFamily="1" charset="0"/>
                <a:ea typeface="ＭＳ Ｐゴシック" pitchFamily="1" charset="-128"/>
                <a:cs typeface="ＭＳ Ｐゴシック" pitchFamily="1" charset="-128"/>
              </a:rPr>
              <a:t>the spoofed source address of the target system. These are directed at a number</a:t>
            </a:r>
          </a:p>
          <a:p>
            <a:r>
              <a:rPr lang="en-US" dirty="0">
                <a:latin typeface="Arial" pitchFamily="1" charset="0"/>
                <a:ea typeface="ＭＳ Ｐゴシック" pitchFamily="1" charset="-128"/>
                <a:cs typeface="ＭＳ Ｐゴシック" pitchFamily="1" charset="-128"/>
              </a:rPr>
              <a:t>of the selected name servers. The servers respond to these requests, sending the</a:t>
            </a:r>
          </a:p>
          <a:p>
            <a:r>
              <a:rPr lang="en-US" dirty="0">
                <a:latin typeface="Arial" pitchFamily="1" charset="0"/>
                <a:ea typeface="ＭＳ Ｐゴシック" pitchFamily="1" charset="-128"/>
                <a:cs typeface="ＭＳ Ｐゴシック" pitchFamily="1" charset="-128"/>
              </a:rPr>
              <a:t>replies to the spoofed source, which appears to them to be the legitimate requesting</a:t>
            </a:r>
          </a:p>
          <a:p>
            <a:r>
              <a:rPr lang="en-US" dirty="0">
                <a:latin typeface="Arial" pitchFamily="1" charset="0"/>
                <a:ea typeface="ＭＳ Ｐゴシック" pitchFamily="1" charset="-128"/>
                <a:cs typeface="ＭＳ Ｐゴシック" pitchFamily="1" charset="-128"/>
              </a:rPr>
              <a:t>system. The target is then flooded with their responses. Because of the amplification</a:t>
            </a:r>
          </a:p>
          <a:p>
            <a:r>
              <a:rPr lang="en-US" dirty="0">
                <a:latin typeface="Arial" pitchFamily="1" charset="0"/>
                <a:ea typeface="ＭＳ Ｐゴシック" pitchFamily="1" charset="-128"/>
                <a:cs typeface="ＭＳ Ｐゴシック" pitchFamily="1" charset="-128"/>
              </a:rPr>
              <a:t>achieved, the attacker need only generate a moderate flow of packets to</a:t>
            </a:r>
          </a:p>
          <a:p>
            <a:r>
              <a:rPr lang="en-US" dirty="0">
                <a:latin typeface="Arial" pitchFamily="1" charset="0"/>
                <a:ea typeface="ＭＳ Ｐゴシック" pitchFamily="1" charset="-128"/>
                <a:cs typeface="ＭＳ Ｐゴシック" pitchFamily="1" charset="-128"/>
              </a:rPr>
              <a:t>cause a larger, amplified flow to flood and overflow the link to the target system.</a:t>
            </a:r>
          </a:p>
          <a:p>
            <a:r>
              <a:rPr lang="en-US" dirty="0">
                <a:latin typeface="Arial" pitchFamily="1" charset="0"/>
                <a:ea typeface="ＭＳ Ｐゴシック" pitchFamily="1" charset="-128"/>
                <a:cs typeface="ＭＳ Ｐゴシック" pitchFamily="1" charset="-128"/>
              </a:rPr>
              <a:t>Intermediate systems will also experience significant loads. By using a number of</a:t>
            </a:r>
          </a:p>
          <a:p>
            <a:r>
              <a:rPr lang="en-US" dirty="0">
                <a:latin typeface="Arial" pitchFamily="1" charset="0"/>
                <a:ea typeface="ＭＳ Ｐゴシック" pitchFamily="1" charset="-128"/>
                <a:cs typeface="ＭＳ Ｐゴシック" pitchFamily="1" charset="-128"/>
              </a:rPr>
              <a:t>high-capacity, well-connected systems, the attacker can ensure that intermediate</a:t>
            </a:r>
          </a:p>
          <a:p>
            <a:r>
              <a:rPr lang="en-US" dirty="0">
                <a:latin typeface="Arial" pitchFamily="1" charset="0"/>
                <a:ea typeface="ＭＳ Ｐゴシック" pitchFamily="1" charset="-128"/>
                <a:cs typeface="ＭＳ Ｐゴシック" pitchFamily="1" charset="-128"/>
              </a:rPr>
              <a:t>systems are not overloaded, allowing the attack to proceed.</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A further variant of this attack exploits recursive DNS name servers. This is</a:t>
            </a:r>
          </a:p>
          <a:p>
            <a:r>
              <a:rPr lang="en-US" dirty="0">
                <a:latin typeface="Arial" pitchFamily="1" charset="0"/>
                <a:ea typeface="ＭＳ Ｐゴシック" pitchFamily="1" charset="-128"/>
                <a:cs typeface="ＭＳ Ｐゴシック" pitchFamily="1" charset="-128"/>
              </a:rPr>
              <a:t>a basic feature of the DNS protocol that permits a DNS name server to query a</a:t>
            </a:r>
          </a:p>
          <a:p>
            <a:r>
              <a:rPr lang="en-US" dirty="0">
                <a:latin typeface="Arial" pitchFamily="1" charset="0"/>
                <a:ea typeface="ＭＳ Ｐゴシック" pitchFamily="1" charset="-128"/>
                <a:cs typeface="ＭＳ Ｐゴシック" pitchFamily="1" charset="-128"/>
              </a:rPr>
              <a:t>number of other servers to resolve a query for its clients. The intention was that this</a:t>
            </a:r>
          </a:p>
          <a:p>
            <a:r>
              <a:rPr lang="en-US" dirty="0">
                <a:latin typeface="Arial" pitchFamily="1" charset="0"/>
                <a:ea typeface="ＭＳ Ｐゴシック" pitchFamily="1" charset="-128"/>
                <a:cs typeface="ＭＳ Ｐゴシック" pitchFamily="1" charset="-128"/>
              </a:rPr>
              <a:t>feature is used to support local clients only. However, many DNS systems support</a:t>
            </a:r>
          </a:p>
          <a:p>
            <a:r>
              <a:rPr lang="en-US" dirty="0">
                <a:latin typeface="Arial" pitchFamily="1" charset="0"/>
                <a:ea typeface="ＭＳ Ｐゴシック" pitchFamily="1" charset="-128"/>
                <a:cs typeface="ＭＳ Ｐゴシック" pitchFamily="1" charset="-128"/>
              </a:rPr>
              <a:t>recursion by default for any requests. They are known as open recursive DNS servers.</a:t>
            </a:r>
          </a:p>
          <a:p>
            <a:r>
              <a:rPr lang="en-US" dirty="0">
                <a:latin typeface="Arial" pitchFamily="1" charset="0"/>
                <a:ea typeface="ＭＳ Ｐゴシック" pitchFamily="1" charset="-128"/>
                <a:cs typeface="ＭＳ Ｐゴシック" pitchFamily="1" charset="-128"/>
              </a:rPr>
              <a:t>Attackers may exploit such servers for a number of DNS-based attacks, including</a:t>
            </a:r>
          </a:p>
          <a:p>
            <a:r>
              <a:rPr lang="en-US" dirty="0">
                <a:latin typeface="Arial" pitchFamily="1" charset="0"/>
                <a:ea typeface="ＭＳ Ｐゴシック" pitchFamily="1" charset="-128"/>
                <a:cs typeface="ＭＳ Ｐゴシック" pitchFamily="1" charset="-128"/>
              </a:rPr>
              <a:t>the DNS amplification DoS attack. In this variant, the attacker targets a number</a:t>
            </a:r>
          </a:p>
          <a:p>
            <a:r>
              <a:rPr lang="en-US" dirty="0">
                <a:latin typeface="Arial" pitchFamily="1" charset="0"/>
                <a:ea typeface="ＭＳ Ｐゴシック" pitchFamily="1" charset="-128"/>
                <a:cs typeface="ＭＳ Ｐゴシック" pitchFamily="1" charset="-128"/>
              </a:rPr>
              <a:t>of open recursive DNS servers. The name information being used for the attack</a:t>
            </a:r>
          </a:p>
          <a:p>
            <a:r>
              <a:rPr lang="en-US" dirty="0">
                <a:latin typeface="Arial" pitchFamily="1" charset="0"/>
                <a:ea typeface="ＭＳ Ｐゴシック" pitchFamily="1" charset="-128"/>
                <a:cs typeface="ＭＳ Ｐゴシック" pitchFamily="1" charset="-128"/>
              </a:rPr>
              <a:t>need not reside on these servers, but can be sourced from anywhere on the Internet.</a:t>
            </a:r>
          </a:p>
          <a:p>
            <a:r>
              <a:rPr lang="en-US" dirty="0">
                <a:latin typeface="Arial" pitchFamily="1" charset="0"/>
                <a:ea typeface="ＭＳ Ｐゴシック" pitchFamily="1" charset="-128"/>
                <a:cs typeface="ＭＳ Ｐゴシック" pitchFamily="1" charset="-128"/>
              </a:rPr>
              <a:t>The results are directed at the desired target using spoofed source addresses.</a:t>
            </a:r>
          </a:p>
          <a:p>
            <a:endParaRPr lang="en-US" dirty="0">
              <a:latin typeface="Arial" pitchFamily="1"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Like all the reflection-based attacks, the basic defense against these is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prevent the use of spoofed source addresses. Appropriate configuration of DNS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servers, in particular limiting recursive responses to internal client systems only, as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described in RFC 5358, can restrict some variants of this attack.</a:t>
            </a:r>
            <a:endParaRPr lang="en-US" dirty="0">
              <a:latin typeface="Arial" pitchFamily="1" charset="0"/>
              <a:ea typeface="ＭＳ Ｐゴシック" pitchFamily="1" charset="-128"/>
              <a:cs typeface="ＭＳ Ｐゴシック" pitchFamily="1" charset="-128"/>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44343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latin typeface="Arial" pitchFamily="1" charset="0"/>
                <a:ea typeface="ＭＳ Ｐゴシック" pitchFamily="1" charset="-128"/>
                <a:cs typeface="ＭＳ Ｐゴシック" pitchFamily="1" charset="-128"/>
              </a:rPr>
              <a:t>There are a number of steps that can be taken both to limit the consequences of</a:t>
            </a:r>
          </a:p>
          <a:p>
            <a:r>
              <a:rPr lang="en-US" b="0" dirty="0">
                <a:latin typeface="Arial" pitchFamily="1" charset="0"/>
                <a:ea typeface="ＭＳ Ｐゴシック" pitchFamily="1" charset="-128"/>
                <a:cs typeface="ＭＳ Ｐゴシック" pitchFamily="1" charset="-128"/>
              </a:rPr>
              <a:t>being the target of a DoS attack and to limit the chance of your systems being compromised</a:t>
            </a:r>
          </a:p>
          <a:p>
            <a:r>
              <a:rPr lang="en-US" b="0" dirty="0">
                <a:latin typeface="Arial" pitchFamily="1" charset="0"/>
                <a:ea typeface="ＭＳ Ｐゴシック" pitchFamily="1" charset="-128"/>
                <a:cs typeface="ＭＳ Ｐゴシック" pitchFamily="1" charset="-128"/>
              </a:rPr>
              <a:t>and then used to launch DoS attacks. It is important to recognize that</a:t>
            </a:r>
          </a:p>
          <a:p>
            <a:r>
              <a:rPr lang="en-US" b="0" dirty="0">
                <a:latin typeface="Arial" pitchFamily="1" charset="0"/>
                <a:ea typeface="ＭＳ Ｐゴシック" pitchFamily="1" charset="-128"/>
                <a:cs typeface="ＭＳ Ｐゴシック" pitchFamily="1" charset="-128"/>
              </a:rPr>
              <a:t>these attacks cannot be prevented entirely. In particular, if an attacker can direct a</a:t>
            </a:r>
          </a:p>
          <a:p>
            <a:r>
              <a:rPr lang="en-US" b="0" dirty="0">
                <a:latin typeface="Arial" pitchFamily="1" charset="0"/>
                <a:ea typeface="ＭＳ Ｐゴシック" pitchFamily="1" charset="-128"/>
                <a:cs typeface="ＭＳ Ｐゴシック" pitchFamily="1" charset="-128"/>
              </a:rPr>
              <a:t>large enough volume of legitimate traffic to your system, then there is a high chance</a:t>
            </a:r>
          </a:p>
          <a:p>
            <a:r>
              <a:rPr lang="en-US" b="0" dirty="0">
                <a:latin typeface="Arial" pitchFamily="1" charset="0"/>
                <a:ea typeface="ＭＳ Ｐゴシック" pitchFamily="1" charset="-128"/>
                <a:cs typeface="ＭＳ Ｐゴシック" pitchFamily="1" charset="-128"/>
              </a:rPr>
              <a:t>this will overwhelm your system’s network connection, and thus limit legitimate</a:t>
            </a:r>
          </a:p>
          <a:p>
            <a:r>
              <a:rPr lang="en-US" b="0" dirty="0">
                <a:latin typeface="Arial" pitchFamily="1" charset="0"/>
                <a:ea typeface="ＭＳ Ｐゴシック" pitchFamily="1" charset="-128"/>
                <a:cs typeface="ＭＳ Ｐゴシック" pitchFamily="1" charset="-128"/>
              </a:rPr>
              <a:t>traffic requests from other users. Indeed, this sometimes occurs by accident as a</a:t>
            </a:r>
          </a:p>
          <a:p>
            <a:r>
              <a:rPr lang="en-US" b="0" dirty="0">
                <a:latin typeface="Arial" pitchFamily="1" charset="0"/>
                <a:ea typeface="ＭＳ Ｐゴシック" pitchFamily="1" charset="-128"/>
                <a:cs typeface="ＭＳ Ｐゴシック" pitchFamily="1" charset="-128"/>
              </a:rPr>
              <a:t>result of high publicity about a specific site. Classically, a posting to the well-known</a:t>
            </a:r>
          </a:p>
          <a:p>
            <a:r>
              <a:rPr lang="en-US" b="0" dirty="0">
                <a:latin typeface="Arial" pitchFamily="1" charset="0"/>
                <a:ea typeface="ＭＳ Ｐゴシック" pitchFamily="1" charset="-128"/>
                <a:cs typeface="ＭＳ Ｐゴシック" pitchFamily="1" charset="-128"/>
              </a:rPr>
              <a:t>Slashdot news aggregation site often results in overload of the referenced server</a:t>
            </a:r>
          </a:p>
          <a:p>
            <a:r>
              <a:rPr lang="en-US" b="0" dirty="0">
                <a:latin typeface="Arial" pitchFamily="1" charset="0"/>
                <a:ea typeface="ＭＳ Ｐゴシック" pitchFamily="1" charset="-128"/>
                <a:cs typeface="ＭＳ Ｐゴシック" pitchFamily="1" charset="-128"/>
              </a:rPr>
              <a:t>system. Similarly, when popular sporting events like the Olympics or Soccer World</a:t>
            </a:r>
          </a:p>
          <a:p>
            <a:r>
              <a:rPr lang="en-US" b="0" dirty="0">
                <a:latin typeface="Arial" pitchFamily="1" charset="0"/>
                <a:ea typeface="ＭＳ Ｐゴシック" pitchFamily="1" charset="-128"/>
                <a:cs typeface="ＭＳ Ｐゴシック" pitchFamily="1" charset="-128"/>
              </a:rPr>
              <a:t>Cup matches occur, sites reporting on them experience very high traffic levels. This</a:t>
            </a:r>
          </a:p>
          <a:p>
            <a:r>
              <a:rPr lang="en-US" b="0" dirty="0">
                <a:latin typeface="Arial" pitchFamily="1" charset="0"/>
                <a:ea typeface="ＭＳ Ｐゴシック" pitchFamily="1" charset="-128"/>
                <a:cs typeface="ＭＳ Ｐゴシック" pitchFamily="1" charset="-128"/>
              </a:rPr>
              <a:t>has led to the terms </a:t>
            </a:r>
            <a:r>
              <a:rPr lang="en-US" b="0" i="1" dirty="0" err="1">
                <a:latin typeface="Arial" pitchFamily="1" charset="0"/>
                <a:ea typeface="ＭＳ Ｐゴシック" pitchFamily="1" charset="-128"/>
                <a:cs typeface="ＭＳ Ｐゴシック" pitchFamily="1" charset="-128"/>
              </a:rPr>
              <a:t>slashdotted</a:t>
            </a:r>
            <a:r>
              <a:rPr lang="en-US" b="0" i="1" dirty="0">
                <a:latin typeface="Arial" pitchFamily="1" charset="0"/>
                <a:ea typeface="ＭＳ Ｐゴシック" pitchFamily="1" charset="-128"/>
                <a:cs typeface="ＭＳ Ｐゴシック" pitchFamily="1" charset="-128"/>
              </a:rPr>
              <a:t> , flash crowd , or flash event being used to describe</a:t>
            </a:r>
          </a:p>
          <a:p>
            <a:r>
              <a:rPr lang="en-US" b="0" dirty="0">
                <a:latin typeface="Arial" pitchFamily="1" charset="0"/>
                <a:ea typeface="ＭＳ Ｐゴシック" pitchFamily="1" charset="-128"/>
                <a:cs typeface="ＭＳ Ｐゴシック" pitchFamily="1" charset="-128"/>
              </a:rPr>
              <a:t>such occurrences. There is very little that can be done to prevent this type of either</a:t>
            </a:r>
          </a:p>
          <a:p>
            <a:r>
              <a:rPr lang="en-US" b="0" dirty="0">
                <a:latin typeface="Arial" pitchFamily="1" charset="0"/>
                <a:ea typeface="ＭＳ Ｐゴシック" pitchFamily="1" charset="-128"/>
                <a:cs typeface="ＭＳ Ｐゴシック" pitchFamily="1" charset="-128"/>
              </a:rPr>
              <a:t>accidental or deliberate overload without also compromising network performance.</a:t>
            </a:r>
          </a:p>
          <a:p>
            <a:r>
              <a:rPr lang="en-US" b="0" dirty="0">
                <a:latin typeface="Arial" pitchFamily="1" charset="0"/>
                <a:ea typeface="ＭＳ Ｐゴシック" pitchFamily="1" charset="-128"/>
                <a:cs typeface="ＭＳ Ｐゴシック" pitchFamily="1" charset="-128"/>
              </a:rPr>
              <a:t>The provision of significant excess network bandwidth and replicated distributed</a:t>
            </a:r>
          </a:p>
          <a:p>
            <a:r>
              <a:rPr lang="en-US" b="0" dirty="0">
                <a:latin typeface="Arial" pitchFamily="1" charset="0"/>
                <a:ea typeface="ＭＳ Ｐゴシック" pitchFamily="1" charset="-128"/>
                <a:cs typeface="ＭＳ Ｐゴシック" pitchFamily="1" charset="-128"/>
              </a:rPr>
              <a:t>servers is the usual response, particularly when the overload is anticipated. This is</a:t>
            </a:r>
          </a:p>
          <a:p>
            <a:r>
              <a:rPr lang="en-US" b="0" dirty="0">
                <a:latin typeface="Arial" pitchFamily="1" charset="0"/>
                <a:ea typeface="ＭＳ Ｐゴシック" pitchFamily="1" charset="-128"/>
                <a:cs typeface="ＭＳ Ｐゴシック" pitchFamily="1" charset="-128"/>
              </a:rPr>
              <a:t>regularly done for popular sporting sites. However, this response does have a significant</a:t>
            </a:r>
          </a:p>
          <a:p>
            <a:r>
              <a:rPr lang="en-US" b="0" dirty="0">
                <a:latin typeface="Arial" pitchFamily="1" charset="0"/>
                <a:ea typeface="ＭＳ Ｐゴシック" pitchFamily="1" charset="-128"/>
                <a:cs typeface="ＭＳ Ｐゴシック" pitchFamily="1" charset="-128"/>
              </a:rPr>
              <a:t>implementation cost.</a:t>
            </a:r>
          </a:p>
          <a:p>
            <a:endParaRPr lang="en-US" b="0" dirty="0">
              <a:latin typeface="Arial" pitchFamily="1" charset="0"/>
              <a:ea typeface="ＭＳ Ｐゴシック" pitchFamily="1" charset="-128"/>
              <a:cs typeface="ＭＳ Ｐゴシック" pitchFamily="1" charset="-128"/>
            </a:endParaRPr>
          </a:p>
          <a:p>
            <a:r>
              <a:rPr lang="en-US" b="0" dirty="0">
                <a:latin typeface="Arial" pitchFamily="1" charset="0"/>
                <a:ea typeface="ＭＳ Ｐゴシック" pitchFamily="1" charset="-128"/>
                <a:cs typeface="ＭＳ Ｐゴシック" pitchFamily="1" charset="-128"/>
              </a:rPr>
              <a:t>In general, there are four lines of defense against DDoS attacks [PENG07,</a:t>
            </a:r>
          </a:p>
          <a:p>
            <a:r>
              <a:rPr lang="en-US" b="0" dirty="0">
                <a:latin typeface="Arial" pitchFamily="1" charset="0"/>
                <a:ea typeface="ＭＳ Ｐゴシック" pitchFamily="1" charset="-128"/>
                <a:cs typeface="ＭＳ Ｐゴシック" pitchFamily="1" charset="-128"/>
              </a:rPr>
              <a:t>CHAN02]:</a:t>
            </a:r>
          </a:p>
          <a:p>
            <a:endParaRPr lang="en-US" b="0" dirty="0">
              <a:latin typeface="Arial" pitchFamily="1" charset="0"/>
              <a:ea typeface="ＭＳ Ｐゴシック" pitchFamily="1" charset="-128"/>
              <a:cs typeface="ＭＳ Ｐゴシック" pitchFamily="1" charset="-128"/>
            </a:endParaRPr>
          </a:p>
          <a:p>
            <a:r>
              <a:rPr lang="en-US" b="0" dirty="0">
                <a:latin typeface="Arial" pitchFamily="1" charset="0"/>
                <a:ea typeface="ＭＳ Ｐゴシック" pitchFamily="1" charset="-128"/>
                <a:cs typeface="ＭＳ Ｐゴシック" pitchFamily="1" charset="-128"/>
              </a:rPr>
              <a:t>• </a:t>
            </a:r>
            <a:r>
              <a:rPr lang="en-US" b="1" dirty="0">
                <a:latin typeface="Arial" pitchFamily="1" charset="0"/>
                <a:ea typeface="ＭＳ Ｐゴシック" pitchFamily="1" charset="-128"/>
                <a:cs typeface="ＭＳ Ｐゴシック" pitchFamily="1" charset="-128"/>
              </a:rPr>
              <a:t>Attack prevention and preemption (before the attack):</a:t>
            </a:r>
            <a:r>
              <a:rPr lang="en-US" b="0" dirty="0">
                <a:latin typeface="Arial" pitchFamily="1" charset="0"/>
                <a:ea typeface="ＭＳ Ｐゴシック" pitchFamily="1" charset="-128"/>
                <a:cs typeface="ＭＳ Ｐゴシック" pitchFamily="1" charset="-128"/>
              </a:rPr>
              <a:t> These mechanisms</a:t>
            </a:r>
          </a:p>
          <a:p>
            <a:r>
              <a:rPr lang="en-US" b="0" dirty="0">
                <a:latin typeface="Arial" pitchFamily="1" charset="0"/>
                <a:ea typeface="ＭＳ Ｐゴシック" pitchFamily="1" charset="-128"/>
                <a:cs typeface="ＭＳ Ｐゴシック" pitchFamily="1" charset="-128"/>
              </a:rPr>
              <a:t>enable the victim to endure attack attempts without denying service to legitimate</a:t>
            </a:r>
          </a:p>
          <a:p>
            <a:r>
              <a:rPr lang="en-US" b="0" dirty="0">
                <a:latin typeface="Arial" pitchFamily="1" charset="0"/>
                <a:ea typeface="ＭＳ Ｐゴシック" pitchFamily="1" charset="-128"/>
                <a:cs typeface="ＭＳ Ｐゴシック" pitchFamily="1" charset="-128"/>
              </a:rPr>
              <a:t>clients. Techniques include enforcing policies for resource consumption</a:t>
            </a:r>
          </a:p>
          <a:p>
            <a:r>
              <a:rPr lang="en-US" b="0" dirty="0">
                <a:latin typeface="Arial" pitchFamily="1" charset="0"/>
                <a:ea typeface="ＭＳ Ｐゴシック" pitchFamily="1" charset="-128"/>
                <a:cs typeface="ＭＳ Ｐゴシック" pitchFamily="1" charset="-128"/>
              </a:rPr>
              <a:t>and providing backup resources available on demand. In addition, prevention</a:t>
            </a:r>
          </a:p>
          <a:p>
            <a:r>
              <a:rPr lang="en-US" b="0" dirty="0">
                <a:latin typeface="Arial" pitchFamily="1" charset="0"/>
                <a:ea typeface="ＭＳ Ｐゴシック" pitchFamily="1" charset="-128"/>
                <a:cs typeface="ＭＳ Ｐゴシック" pitchFamily="1" charset="-128"/>
              </a:rPr>
              <a:t>mechanisms modify systems and protocols on the Internet to reduce the</a:t>
            </a:r>
          </a:p>
          <a:p>
            <a:r>
              <a:rPr lang="en-US" b="0" dirty="0">
                <a:latin typeface="Arial" pitchFamily="1" charset="0"/>
                <a:ea typeface="ＭＳ Ｐゴシック" pitchFamily="1" charset="-128"/>
                <a:cs typeface="ＭＳ Ｐゴシック" pitchFamily="1" charset="-128"/>
              </a:rPr>
              <a:t>possibility of DDoS attacks.</a:t>
            </a:r>
          </a:p>
          <a:p>
            <a:endParaRPr lang="en-US" b="0" dirty="0">
              <a:latin typeface="Arial" pitchFamily="1" charset="0"/>
              <a:ea typeface="ＭＳ Ｐゴシック" pitchFamily="1" charset="-128"/>
              <a:cs typeface="ＭＳ Ｐゴシック" pitchFamily="1" charset="-128"/>
            </a:endParaRPr>
          </a:p>
          <a:p>
            <a:r>
              <a:rPr lang="en-US" b="0" dirty="0">
                <a:latin typeface="Arial" pitchFamily="1" charset="0"/>
                <a:ea typeface="ＭＳ Ｐゴシック" pitchFamily="1" charset="-128"/>
                <a:cs typeface="ＭＳ Ｐゴシック" pitchFamily="1" charset="-128"/>
              </a:rPr>
              <a:t>• </a:t>
            </a:r>
            <a:r>
              <a:rPr lang="en-US" b="1" dirty="0">
                <a:latin typeface="Arial" pitchFamily="1" charset="0"/>
                <a:ea typeface="ＭＳ Ｐゴシック" pitchFamily="1" charset="-128"/>
                <a:cs typeface="ＭＳ Ｐゴシック" pitchFamily="1" charset="-128"/>
              </a:rPr>
              <a:t>Attack detection and filtering (during the attack):</a:t>
            </a:r>
            <a:r>
              <a:rPr lang="en-US" b="0" dirty="0">
                <a:latin typeface="Arial" pitchFamily="1" charset="0"/>
                <a:ea typeface="ＭＳ Ｐゴシック" pitchFamily="1" charset="-128"/>
                <a:cs typeface="ＭＳ Ｐゴシック" pitchFamily="1" charset="-128"/>
              </a:rPr>
              <a:t> These mechanisms attempt</a:t>
            </a:r>
          </a:p>
          <a:p>
            <a:r>
              <a:rPr lang="en-US" b="0" dirty="0">
                <a:latin typeface="Arial" pitchFamily="1" charset="0"/>
                <a:ea typeface="ＭＳ Ｐゴシック" pitchFamily="1" charset="-128"/>
                <a:cs typeface="ＭＳ Ｐゴシック" pitchFamily="1" charset="-128"/>
              </a:rPr>
              <a:t>to detect the attack as it begins and respond immediately. This minimizes the</a:t>
            </a:r>
          </a:p>
          <a:p>
            <a:r>
              <a:rPr lang="en-US" b="0" dirty="0">
                <a:latin typeface="Arial" pitchFamily="1" charset="0"/>
                <a:ea typeface="ＭＳ Ｐゴシック" pitchFamily="1" charset="-128"/>
                <a:cs typeface="ＭＳ Ｐゴシック" pitchFamily="1" charset="-128"/>
              </a:rPr>
              <a:t>impact of the attack on the target. Detection involves looking for suspicious</a:t>
            </a:r>
          </a:p>
          <a:p>
            <a:r>
              <a:rPr lang="en-US" b="0" dirty="0">
                <a:latin typeface="Arial" pitchFamily="1" charset="0"/>
                <a:ea typeface="ＭＳ Ｐゴシック" pitchFamily="1" charset="-128"/>
                <a:cs typeface="ＭＳ Ｐゴシック" pitchFamily="1" charset="-128"/>
              </a:rPr>
              <a:t>patterns of behavior. Response involves filtering out packets likely to be part</a:t>
            </a:r>
          </a:p>
          <a:p>
            <a:r>
              <a:rPr lang="en-US" b="0" dirty="0">
                <a:latin typeface="Arial" pitchFamily="1" charset="0"/>
                <a:ea typeface="ＭＳ Ｐゴシック" pitchFamily="1" charset="-128"/>
                <a:cs typeface="ＭＳ Ｐゴシック" pitchFamily="1" charset="-128"/>
              </a:rPr>
              <a:t>of the attack.</a:t>
            </a:r>
          </a:p>
          <a:p>
            <a:endParaRPr lang="en-US" b="0" dirty="0">
              <a:latin typeface="Arial" pitchFamily="1" charset="0"/>
              <a:ea typeface="ＭＳ Ｐゴシック" pitchFamily="1" charset="-128"/>
              <a:cs typeface="ＭＳ Ｐゴシック" pitchFamily="1" charset="-128"/>
            </a:endParaRPr>
          </a:p>
          <a:p>
            <a:r>
              <a:rPr lang="en-US" b="0" dirty="0">
                <a:latin typeface="Arial" pitchFamily="1" charset="0"/>
                <a:ea typeface="ＭＳ Ｐゴシック" pitchFamily="1" charset="-128"/>
                <a:cs typeface="ＭＳ Ｐゴシック" pitchFamily="1" charset="-128"/>
              </a:rPr>
              <a:t>• </a:t>
            </a:r>
            <a:r>
              <a:rPr lang="en-US" b="1" dirty="0">
                <a:latin typeface="Arial" pitchFamily="1" charset="0"/>
                <a:ea typeface="ＭＳ Ｐゴシック" pitchFamily="1" charset="-128"/>
                <a:cs typeface="ＭＳ Ｐゴシック" pitchFamily="1" charset="-128"/>
              </a:rPr>
              <a:t>Attack source traceback and identification (during and after the attack): </a:t>
            </a:r>
            <a:r>
              <a:rPr lang="en-US" b="0" dirty="0">
                <a:latin typeface="Arial" pitchFamily="1" charset="0"/>
                <a:ea typeface="ＭＳ Ｐゴシック" pitchFamily="1" charset="-128"/>
                <a:cs typeface="ＭＳ Ｐゴシック" pitchFamily="1" charset="-128"/>
              </a:rPr>
              <a:t>This</a:t>
            </a:r>
          </a:p>
          <a:p>
            <a:r>
              <a:rPr lang="en-US" b="0" dirty="0">
                <a:latin typeface="Arial" pitchFamily="1" charset="0"/>
                <a:ea typeface="ＭＳ Ｐゴシック" pitchFamily="1" charset="-128"/>
                <a:cs typeface="ＭＳ Ｐゴシック" pitchFamily="1" charset="-128"/>
              </a:rPr>
              <a:t>is an attempt to identify the source of the attack as a first step in preventing</a:t>
            </a:r>
          </a:p>
          <a:p>
            <a:r>
              <a:rPr lang="en-US" b="0" dirty="0">
                <a:latin typeface="Arial" pitchFamily="1" charset="0"/>
                <a:ea typeface="ＭＳ Ｐゴシック" pitchFamily="1" charset="-128"/>
                <a:cs typeface="ＭＳ Ｐゴシック" pitchFamily="1" charset="-128"/>
              </a:rPr>
              <a:t>future attacks. However, this method typically does not yield results fast</a:t>
            </a:r>
          </a:p>
          <a:p>
            <a:r>
              <a:rPr lang="en-US" b="0" dirty="0">
                <a:latin typeface="Arial" pitchFamily="1" charset="0"/>
                <a:ea typeface="ＭＳ Ｐゴシック" pitchFamily="1" charset="-128"/>
                <a:cs typeface="ＭＳ Ｐゴシック" pitchFamily="1" charset="-128"/>
              </a:rPr>
              <a:t>enough, if at all, to mitigate an ongoing attack.</a:t>
            </a:r>
          </a:p>
          <a:p>
            <a:endParaRPr lang="en-US" b="0" dirty="0">
              <a:latin typeface="Arial" pitchFamily="1" charset="0"/>
              <a:ea typeface="ＭＳ Ｐゴシック" pitchFamily="1" charset="-128"/>
              <a:cs typeface="ＭＳ Ｐゴシック" pitchFamily="1" charset="-128"/>
            </a:endParaRPr>
          </a:p>
          <a:p>
            <a:r>
              <a:rPr lang="en-US" b="0" dirty="0">
                <a:latin typeface="Arial" pitchFamily="1" charset="0"/>
                <a:ea typeface="ＭＳ Ｐゴシック" pitchFamily="1" charset="-128"/>
                <a:cs typeface="ＭＳ Ｐゴシック" pitchFamily="1" charset="-128"/>
              </a:rPr>
              <a:t>• </a:t>
            </a:r>
            <a:r>
              <a:rPr lang="en-US" b="1" dirty="0">
                <a:latin typeface="Arial" pitchFamily="1" charset="0"/>
                <a:ea typeface="ＭＳ Ｐゴシック" pitchFamily="1" charset="-128"/>
                <a:cs typeface="ＭＳ Ｐゴシック" pitchFamily="1" charset="-128"/>
              </a:rPr>
              <a:t>Attack reaction (after the attack): </a:t>
            </a:r>
            <a:r>
              <a:rPr lang="en-US" b="0" dirty="0">
                <a:latin typeface="Arial" pitchFamily="1" charset="0"/>
                <a:ea typeface="ＭＳ Ｐゴシック" pitchFamily="1" charset="-128"/>
                <a:cs typeface="ＭＳ Ｐゴシック" pitchFamily="1" charset="-128"/>
              </a:rPr>
              <a:t>This is an attempt to eliminate or curtail the</a:t>
            </a:r>
          </a:p>
          <a:p>
            <a:r>
              <a:rPr lang="en-US" b="0" dirty="0">
                <a:latin typeface="Arial" pitchFamily="1" charset="0"/>
                <a:ea typeface="ＭＳ Ｐゴシック" pitchFamily="1" charset="-128"/>
                <a:cs typeface="ＭＳ Ｐゴシック" pitchFamily="1" charset="-128"/>
              </a:rPr>
              <a:t>effects of an attack.</a:t>
            </a:r>
          </a:p>
          <a:p>
            <a:endParaRPr lang="en-US" b="0" dirty="0">
              <a:latin typeface="Arial" pitchFamily="1" charset="0"/>
              <a:ea typeface="ＭＳ Ｐゴシック" pitchFamily="1" charset="-128"/>
              <a:cs typeface="ＭＳ Ｐゴシック" pitchFamily="1" charset="-128"/>
            </a:endParaRPr>
          </a:p>
          <a:p>
            <a:r>
              <a:rPr lang="en-US" b="0" dirty="0">
                <a:latin typeface="Arial" pitchFamily="1" charset="0"/>
                <a:ea typeface="ＭＳ Ｐゴシック" pitchFamily="1" charset="-128"/>
                <a:cs typeface="ＭＳ Ｐゴシック" pitchFamily="1" charset="-128"/>
              </a:rPr>
              <a:t>We discuss the first of these lines of defense in this section and consider the</a:t>
            </a:r>
          </a:p>
          <a:p>
            <a:r>
              <a:rPr lang="en-US" b="0" dirty="0">
                <a:latin typeface="Arial" pitchFamily="1" charset="0"/>
                <a:ea typeface="ＭＳ Ｐゴシック" pitchFamily="1" charset="-128"/>
                <a:cs typeface="ＭＳ Ｐゴシック" pitchFamily="1" charset="-128"/>
              </a:rPr>
              <a:t>remaining three in Section 7.7 .</a:t>
            </a:r>
            <a:endParaRPr lang="en-US" b="0" dirty="0">
              <a:latin typeface="Times" pitchFamily="1" charset="0"/>
              <a:ea typeface="ＭＳ Ｐゴシック" pitchFamily="1" charset="-128"/>
              <a:cs typeface="ＭＳ Ｐゴシック" pitchFamily="1" charset="-128"/>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81047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itchFamily="1" charset="0"/>
                <a:ea typeface="ＭＳ Ｐゴシック" pitchFamily="1" charset="-128"/>
                <a:cs typeface="ＭＳ Ｐゴシック" pitchFamily="1" charset="-128"/>
              </a:rPr>
              <a:t>A critical component of many DoS attacks is the use of spoofed source</a:t>
            </a:r>
          </a:p>
          <a:p>
            <a:r>
              <a:rPr lang="en-US" dirty="0">
                <a:latin typeface="Arial" pitchFamily="1" charset="0"/>
                <a:ea typeface="ＭＳ Ｐゴシック" pitchFamily="1" charset="-128"/>
                <a:cs typeface="ＭＳ Ｐゴシック" pitchFamily="1" charset="-128"/>
              </a:rPr>
              <a:t>addresses. These either obscure the originating system of direct and distributed DoS</a:t>
            </a:r>
          </a:p>
          <a:p>
            <a:r>
              <a:rPr lang="en-US" dirty="0">
                <a:latin typeface="Arial" pitchFamily="1" charset="0"/>
                <a:ea typeface="ＭＳ Ｐゴシック" pitchFamily="1" charset="-128"/>
                <a:cs typeface="ＭＳ Ｐゴシック" pitchFamily="1" charset="-128"/>
              </a:rPr>
              <a:t>attacks or are used to direct reflected or amplified traffic to the target system. Hence</a:t>
            </a:r>
          </a:p>
          <a:p>
            <a:r>
              <a:rPr lang="en-US" dirty="0">
                <a:latin typeface="Arial" pitchFamily="1" charset="0"/>
                <a:ea typeface="ＭＳ Ｐゴシック" pitchFamily="1" charset="-128"/>
                <a:cs typeface="ＭＳ Ｐゴシック" pitchFamily="1" charset="-128"/>
              </a:rPr>
              <a:t>one of the fundamental, and longest standing, recommendations for defense against</a:t>
            </a:r>
          </a:p>
          <a:p>
            <a:r>
              <a:rPr lang="en-US" dirty="0">
                <a:latin typeface="Arial" pitchFamily="1" charset="0"/>
                <a:ea typeface="ＭＳ Ｐゴシック" pitchFamily="1" charset="-128"/>
                <a:cs typeface="ＭＳ Ｐゴシック" pitchFamily="1" charset="-128"/>
              </a:rPr>
              <a:t>these attacks is to limit the ability of systems to send packets with spoofed source</a:t>
            </a:r>
          </a:p>
          <a:p>
            <a:r>
              <a:rPr lang="en-US" dirty="0">
                <a:latin typeface="Arial" pitchFamily="1" charset="0"/>
                <a:ea typeface="ＭＳ Ｐゴシック" pitchFamily="1" charset="-128"/>
                <a:cs typeface="ＭＳ Ｐゴシック" pitchFamily="1" charset="-128"/>
              </a:rPr>
              <a:t>addresses. RFC 2827, </a:t>
            </a:r>
            <a:r>
              <a:rPr lang="en-US" i="1" dirty="0">
                <a:latin typeface="Arial" pitchFamily="1" charset="0"/>
                <a:ea typeface="ＭＳ Ｐゴシック" pitchFamily="1" charset="-128"/>
                <a:cs typeface="ＭＳ Ｐゴシック" pitchFamily="1" charset="-128"/>
              </a:rPr>
              <a:t>Network Ingress Filtering: Defeating Denial-of-service attacks</a:t>
            </a:r>
          </a:p>
          <a:p>
            <a:r>
              <a:rPr lang="en-US" i="1" dirty="0">
                <a:latin typeface="Arial" pitchFamily="1" charset="0"/>
                <a:ea typeface="ＭＳ Ｐゴシック" pitchFamily="1" charset="-128"/>
                <a:cs typeface="ＭＳ Ｐゴシック" pitchFamily="1" charset="-128"/>
              </a:rPr>
              <a:t>which employ IP Source Address Spoofing ,</a:t>
            </a:r>
            <a:r>
              <a:rPr lang="en-US" i="1" baseline="0" dirty="0">
                <a:latin typeface="Arial" pitchFamily="1" charset="0"/>
                <a:ea typeface="ＭＳ Ｐゴシック" pitchFamily="1" charset="-128"/>
                <a:cs typeface="ＭＳ Ｐゴシック" pitchFamily="1" charset="-128"/>
              </a:rPr>
              <a:t> </a:t>
            </a:r>
            <a:r>
              <a:rPr lang="en-US" i="1" dirty="0">
                <a:latin typeface="Arial" pitchFamily="1" charset="0"/>
                <a:ea typeface="ＭＳ Ｐゴシック" pitchFamily="1" charset="-128"/>
                <a:cs typeface="ＭＳ Ｐゴシック" pitchFamily="1" charset="-128"/>
              </a:rPr>
              <a:t>directly makes this recommendation, as</a:t>
            </a:r>
          </a:p>
          <a:p>
            <a:r>
              <a:rPr lang="en-US" dirty="0">
                <a:latin typeface="Arial" pitchFamily="1" charset="0"/>
                <a:ea typeface="ＭＳ Ｐゴシック" pitchFamily="1" charset="-128"/>
                <a:cs typeface="ＭＳ Ｐゴシック" pitchFamily="1" charset="-128"/>
              </a:rPr>
              <a:t>do SANS, CERT, and many other organizations concerned with network security.</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This filtering needs to be done as close to the source as possible, by routers</a:t>
            </a:r>
          </a:p>
          <a:p>
            <a:r>
              <a:rPr lang="en-US" dirty="0">
                <a:latin typeface="Arial" pitchFamily="1" charset="0"/>
                <a:ea typeface="ＭＳ Ｐゴシック" pitchFamily="1" charset="-128"/>
                <a:cs typeface="ＭＳ Ｐゴシック" pitchFamily="1" charset="-128"/>
              </a:rPr>
              <a:t>or gateways knowing the valid address ranges of incoming packets. Typically this is</a:t>
            </a:r>
          </a:p>
          <a:p>
            <a:r>
              <a:rPr lang="en-US" dirty="0">
                <a:latin typeface="Arial" pitchFamily="1" charset="0"/>
                <a:ea typeface="ＭＳ Ｐゴシック" pitchFamily="1" charset="-128"/>
                <a:cs typeface="ＭＳ Ｐゴシック" pitchFamily="1" charset="-128"/>
              </a:rPr>
              <a:t>the ISP providing the network connection for an organization or home user. An ISP</a:t>
            </a:r>
          </a:p>
          <a:p>
            <a:r>
              <a:rPr lang="en-US" dirty="0">
                <a:latin typeface="Arial" pitchFamily="1" charset="0"/>
                <a:ea typeface="ＭＳ Ｐゴシック" pitchFamily="1" charset="-128"/>
                <a:cs typeface="ＭＳ Ｐゴシック" pitchFamily="1" charset="-128"/>
              </a:rPr>
              <a:t>knows which addresses are allocated to all its customers and hence is best placed to</a:t>
            </a:r>
          </a:p>
          <a:p>
            <a:r>
              <a:rPr lang="en-US" dirty="0">
                <a:latin typeface="Arial" pitchFamily="1" charset="0"/>
                <a:ea typeface="ＭＳ Ｐゴシック" pitchFamily="1" charset="-128"/>
                <a:cs typeface="ＭＳ Ｐゴシック" pitchFamily="1" charset="-128"/>
              </a:rPr>
              <a:t>ensure that valid source addresses are used in all packets from its customers. This</a:t>
            </a:r>
          </a:p>
          <a:p>
            <a:r>
              <a:rPr lang="en-US" dirty="0">
                <a:latin typeface="Arial" pitchFamily="1" charset="0"/>
                <a:ea typeface="ＭＳ Ｐゴシック" pitchFamily="1" charset="-128"/>
                <a:cs typeface="ＭＳ Ｐゴシック" pitchFamily="1" charset="-128"/>
              </a:rPr>
              <a:t>type of filtering can be implemented using explicit access control rules in a router to</a:t>
            </a:r>
          </a:p>
          <a:p>
            <a:r>
              <a:rPr lang="en-US" dirty="0">
                <a:latin typeface="Arial" pitchFamily="1" charset="0"/>
                <a:ea typeface="ＭＳ Ｐゴシック" pitchFamily="1" charset="-128"/>
                <a:cs typeface="ＭＳ Ｐゴシック" pitchFamily="1" charset="-128"/>
              </a:rPr>
              <a:t>ensure that the source address on any customer packet is one allocated to the ISP.</a:t>
            </a:r>
          </a:p>
          <a:p>
            <a:r>
              <a:rPr lang="en-US" dirty="0">
                <a:latin typeface="Arial" pitchFamily="1" charset="0"/>
                <a:ea typeface="ＭＳ Ｐゴシック" pitchFamily="1" charset="-128"/>
                <a:cs typeface="ＭＳ Ｐゴシック" pitchFamily="1" charset="-128"/>
              </a:rPr>
              <a:t>Alternatively, filters may be used to ensure that the path back to the claimed source</a:t>
            </a:r>
          </a:p>
          <a:p>
            <a:r>
              <a:rPr lang="en-US" dirty="0">
                <a:latin typeface="Arial" pitchFamily="1" charset="0"/>
                <a:ea typeface="ＭＳ Ｐゴシック" pitchFamily="1" charset="-128"/>
                <a:cs typeface="ＭＳ Ｐゴシック" pitchFamily="1" charset="-128"/>
              </a:rPr>
              <a:t>address is the one being used by the current packet. For example, this may be done</a:t>
            </a:r>
          </a:p>
          <a:p>
            <a:r>
              <a:rPr lang="en-US" dirty="0">
                <a:latin typeface="Arial" pitchFamily="1" charset="0"/>
                <a:ea typeface="ＭＳ Ｐゴシック" pitchFamily="1" charset="-128"/>
                <a:cs typeface="ＭＳ Ｐゴシック" pitchFamily="1" charset="-128"/>
              </a:rPr>
              <a:t>on Cisco routers using the “</a:t>
            </a:r>
            <a:r>
              <a:rPr lang="en-US" dirty="0" err="1">
                <a:latin typeface="Arial" pitchFamily="1" charset="0"/>
                <a:ea typeface="ＭＳ Ｐゴシック" pitchFamily="1" charset="-128"/>
                <a:cs typeface="ＭＳ Ｐゴシック" pitchFamily="1" charset="-128"/>
              </a:rPr>
              <a:t>ip</a:t>
            </a:r>
            <a:r>
              <a:rPr lang="en-US" dirty="0">
                <a:latin typeface="Arial" pitchFamily="1" charset="0"/>
                <a:ea typeface="ＭＳ Ｐゴシック" pitchFamily="1" charset="-128"/>
                <a:cs typeface="ＭＳ Ｐゴシック" pitchFamily="1" charset="-128"/>
              </a:rPr>
              <a:t> verify unicast reverse-path” command. This latter</a:t>
            </a:r>
          </a:p>
          <a:p>
            <a:r>
              <a:rPr lang="en-US" dirty="0">
                <a:latin typeface="Arial" pitchFamily="1" charset="0"/>
                <a:ea typeface="ＭＳ Ｐゴシック" pitchFamily="1" charset="-128"/>
                <a:cs typeface="ＭＳ Ｐゴシック" pitchFamily="1" charset="-128"/>
              </a:rPr>
              <a:t>approach may not be possible for some ISPs that use a complex, redundant routing</a:t>
            </a:r>
          </a:p>
          <a:p>
            <a:r>
              <a:rPr lang="en-US" dirty="0">
                <a:latin typeface="Arial" pitchFamily="1" charset="0"/>
                <a:ea typeface="ＭＳ Ｐゴシック" pitchFamily="1" charset="-128"/>
                <a:cs typeface="ＭＳ Ｐゴシック" pitchFamily="1" charset="-128"/>
              </a:rPr>
              <a:t>infrastructure. Implementing some form of such a filter ensures that the ISP’s</a:t>
            </a:r>
          </a:p>
          <a:p>
            <a:r>
              <a:rPr lang="en-US" dirty="0">
                <a:latin typeface="Arial" pitchFamily="1" charset="0"/>
                <a:ea typeface="ＭＳ Ｐゴシック" pitchFamily="1" charset="-128"/>
                <a:cs typeface="ＭＳ Ｐゴシック" pitchFamily="1" charset="-128"/>
              </a:rPr>
              <a:t>customers cannot be the source of spoofed packets. Regrettably, despite this being</a:t>
            </a:r>
          </a:p>
          <a:p>
            <a:r>
              <a:rPr lang="en-US" dirty="0">
                <a:latin typeface="Arial" pitchFamily="1" charset="0"/>
                <a:ea typeface="ＭＳ Ｐゴシック" pitchFamily="1" charset="-128"/>
                <a:cs typeface="ＭＳ Ｐゴシック" pitchFamily="1" charset="-128"/>
              </a:rPr>
              <a:t>a well-known recommendation, many ISPs still do not perform this type of filtering.</a:t>
            </a:r>
          </a:p>
          <a:p>
            <a:r>
              <a:rPr lang="en-US" dirty="0">
                <a:latin typeface="Arial" pitchFamily="1" charset="0"/>
                <a:ea typeface="ＭＳ Ｐゴシック" pitchFamily="1" charset="-128"/>
                <a:cs typeface="ＭＳ Ｐゴシック" pitchFamily="1" charset="-128"/>
              </a:rPr>
              <a:t>In particular, those with large numbers of broadband-connected home users are of</a:t>
            </a:r>
          </a:p>
          <a:p>
            <a:r>
              <a:rPr lang="en-US" dirty="0">
                <a:latin typeface="Arial" pitchFamily="1" charset="0"/>
                <a:ea typeface="ＭＳ Ｐゴシック" pitchFamily="1" charset="-128"/>
                <a:cs typeface="ＭＳ Ｐゴシック" pitchFamily="1" charset="-128"/>
              </a:rPr>
              <a:t>major concern. Such systems are often targeted for attack as they are often less well</a:t>
            </a:r>
          </a:p>
          <a:p>
            <a:r>
              <a:rPr lang="en-US" dirty="0">
                <a:latin typeface="Arial" pitchFamily="1" charset="0"/>
                <a:ea typeface="ＭＳ Ｐゴシック" pitchFamily="1" charset="-128"/>
                <a:cs typeface="ＭＳ Ｐゴシック" pitchFamily="1" charset="-128"/>
              </a:rPr>
              <a:t>secured than corporate systems. Once compromised, they are then used as intermediaries</a:t>
            </a:r>
          </a:p>
          <a:p>
            <a:r>
              <a:rPr lang="en-US" dirty="0">
                <a:latin typeface="Arial" pitchFamily="1" charset="0"/>
                <a:ea typeface="ＭＳ Ｐゴシック" pitchFamily="1" charset="-128"/>
                <a:cs typeface="ＭＳ Ｐゴシック" pitchFamily="1" charset="-128"/>
              </a:rPr>
              <a:t>in other attacks, such as DoS attacks. By not implementing </a:t>
            </a:r>
            <a:r>
              <a:rPr lang="en-US" dirty="0" err="1">
                <a:latin typeface="Arial" pitchFamily="1" charset="0"/>
                <a:ea typeface="ＭＳ Ｐゴシック" pitchFamily="1" charset="-128"/>
                <a:cs typeface="ＭＳ Ｐゴシック" pitchFamily="1" charset="-128"/>
              </a:rPr>
              <a:t>antispoofing</a:t>
            </a:r>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filters, ISPs are clearly contributing to this problem. One argument often advanced</a:t>
            </a:r>
          </a:p>
          <a:p>
            <a:r>
              <a:rPr lang="en-US" dirty="0">
                <a:latin typeface="Arial" pitchFamily="1" charset="0"/>
                <a:ea typeface="ＭＳ Ｐゴシック" pitchFamily="1" charset="-128"/>
                <a:cs typeface="ＭＳ Ｐゴシック" pitchFamily="1" charset="-128"/>
              </a:rPr>
              <a:t>for not doing so is the performance impact on their routers. While filtering does</a:t>
            </a:r>
          </a:p>
          <a:p>
            <a:r>
              <a:rPr lang="en-US" dirty="0">
                <a:latin typeface="Arial" pitchFamily="1" charset="0"/>
                <a:ea typeface="ＭＳ Ｐゴシック" pitchFamily="1" charset="-128"/>
                <a:cs typeface="ＭＳ Ｐゴシック" pitchFamily="1" charset="-128"/>
              </a:rPr>
              <a:t>incur a small penalty, so does having to process volumes of attack traffic. Given</a:t>
            </a:r>
          </a:p>
          <a:p>
            <a:r>
              <a:rPr lang="en-US" dirty="0">
                <a:latin typeface="Arial" pitchFamily="1" charset="0"/>
                <a:ea typeface="ＭＳ Ｐゴシック" pitchFamily="1" charset="-128"/>
                <a:cs typeface="ＭＳ Ｐゴシック" pitchFamily="1" charset="-128"/>
              </a:rPr>
              <a:t>the high prevalence of DoS attacks, there is simply no justification for any ISP or</a:t>
            </a:r>
          </a:p>
          <a:p>
            <a:r>
              <a:rPr lang="en-US" dirty="0">
                <a:latin typeface="Arial" pitchFamily="1" charset="0"/>
                <a:ea typeface="ＭＳ Ｐゴシック" pitchFamily="1" charset="-128"/>
                <a:cs typeface="ＭＳ Ｐゴシック" pitchFamily="1" charset="-128"/>
              </a:rPr>
              <a:t>organization not to implement such a basic security recommendation.</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Any defenses against flooding attacks need to be located back in the Internet</a:t>
            </a:r>
          </a:p>
          <a:p>
            <a:r>
              <a:rPr lang="en-US" dirty="0">
                <a:latin typeface="Arial" pitchFamily="1" charset="0"/>
                <a:ea typeface="ＭＳ Ｐゴシック" pitchFamily="1" charset="-128"/>
                <a:cs typeface="ＭＳ Ｐゴシック" pitchFamily="1" charset="-128"/>
              </a:rPr>
              <a:t>cloud, not at a target organization’s boundary router, since this is usually located</a:t>
            </a:r>
          </a:p>
          <a:p>
            <a:r>
              <a:rPr lang="en-US" dirty="0">
                <a:latin typeface="Arial" pitchFamily="1" charset="0"/>
                <a:ea typeface="ＭＳ Ｐゴシック" pitchFamily="1" charset="-128"/>
                <a:cs typeface="ＭＳ Ｐゴシック" pitchFamily="1" charset="-128"/>
              </a:rPr>
              <a:t>after the resource being attacked. The filters must be applied to traffic before it</a:t>
            </a:r>
          </a:p>
          <a:p>
            <a:r>
              <a:rPr lang="en-US" dirty="0">
                <a:latin typeface="Arial" pitchFamily="1" charset="0"/>
                <a:ea typeface="ＭＳ Ｐゴシック" pitchFamily="1" charset="-128"/>
                <a:cs typeface="ＭＳ Ｐゴシック" pitchFamily="1" charset="-128"/>
              </a:rPr>
              <a:t>leaves the ISP’s network, or even at the point of entry to their network. While it is</a:t>
            </a:r>
          </a:p>
          <a:p>
            <a:r>
              <a:rPr lang="en-US" dirty="0">
                <a:latin typeface="Arial" pitchFamily="1" charset="0"/>
                <a:ea typeface="ＭＳ Ｐゴシック" pitchFamily="1" charset="-128"/>
                <a:cs typeface="ＭＳ Ｐゴシック" pitchFamily="1" charset="-128"/>
              </a:rPr>
              <a:t>not possible, in general, to identify packets with spoofed source addresses, the use</a:t>
            </a:r>
          </a:p>
          <a:p>
            <a:r>
              <a:rPr lang="en-US" dirty="0">
                <a:latin typeface="Arial" pitchFamily="1" charset="0"/>
                <a:ea typeface="ＭＳ Ｐゴシック" pitchFamily="1" charset="-128"/>
                <a:cs typeface="ＭＳ Ｐゴシック" pitchFamily="1" charset="-128"/>
              </a:rPr>
              <a:t>of a reverse path filter can help identify some such packets where the path from</a:t>
            </a:r>
          </a:p>
          <a:p>
            <a:r>
              <a:rPr lang="en-US" dirty="0">
                <a:latin typeface="Arial" pitchFamily="1" charset="0"/>
                <a:ea typeface="ＭＳ Ｐゴシック" pitchFamily="1" charset="-128"/>
                <a:cs typeface="ＭＳ Ｐゴシック" pitchFamily="1" charset="-128"/>
              </a:rPr>
              <a:t>the ISP to the spoofed address differs to that used by the packet to reach the ISP.</a:t>
            </a:r>
          </a:p>
          <a:p>
            <a:r>
              <a:rPr lang="en-US" dirty="0">
                <a:latin typeface="Arial" pitchFamily="1" charset="0"/>
                <a:ea typeface="ＭＳ Ｐゴシック" pitchFamily="1" charset="-128"/>
                <a:cs typeface="ＭＳ Ｐゴシック" pitchFamily="1" charset="-128"/>
              </a:rPr>
              <a:t>Also, attacks using particular packet types, such as ICMP floods or UDP floods to</a:t>
            </a:r>
          </a:p>
          <a:p>
            <a:r>
              <a:rPr lang="en-US" dirty="0">
                <a:latin typeface="Arial" pitchFamily="1" charset="0"/>
                <a:ea typeface="ＭＳ Ｐゴシック" pitchFamily="1" charset="-128"/>
                <a:cs typeface="ＭＳ Ｐゴシック" pitchFamily="1" charset="-128"/>
              </a:rPr>
              <a:t>diagnostic services, can be throttled by imposing limits on the rate at which these</a:t>
            </a:r>
          </a:p>
          <a:p>
            <a:r>
              <a:rPr lang="en-US" dirty="0">
                <a:latin typeface="Arial" pitchFamily="1" charset="0"/>
                <a:ea typeface="ＭＳ Ｐゴシック" pitchFamily="1" charset="-128"/>
                <a:cs typeface="ＭＳ Ｐゴシック" pitchFamily="1" charset="-128"/>
              </a:rPr>
              <a:t>packets will be accepted. In normal network operation, these should comprise a</a:t>
            </a:r>
          </a:p>
          <a:p>
            <a:r>
              <a:rPr lang="en-US" dirty="0">
                <a:latin typeface="Arial" pitchFamily="1" charset="0"/>
                <a:ea typeface="ＭＳ Ｐゴシック" pitchFamily="1" charset="-128"/>
                <a:cs typeface="ＭＳ Ｐゴシック" pitchFamily="1" charset="-128"/>
              </a:rPr>
              <a:t>relatively small fraction of the overall volume of network traffic. Many routers,</a:t>
            </a:r>
          </a:p>
          <a:p>
            <a:r>
              <a:rPr lang="en-US" dirty="0">
                <a:latin typeface="Arial" pitchFamily="1" charset="0"/>
                <a:ea typeface="ＭＳ Ｐゴシック" pitchFamily="1" charset="-128"/>
                <a:cs typeface="ＭＳ Ｐゴシック" pitchFamily="1" charset="-128"/>
              </a:rPr>
              <a:t>particularly the high-end routers used by ISPs, have the ability to limit packet rates.</a:t>
            </a:r>
          </a:p>
          <a:p>
            <a:r>
              <a:rPr lang="en-US" dirty="0">
                <a:latin typeface="Arial" pitchFamily="1" charset="0"/>
                <a:ea typeface="ＭＳ Ｐゴシック" pitchFamily="1" charset="-128"/>
                <a:cs typeface="ＭＳ Ｐゴシック" pitchFamily="1" charset="-128"/>
              </a:rPr>
              <a:t>Setting appropriate rate limits on these types of packets can help mitigate the effect</a:t>
            </a:r>
          </a:p>
          <a:p>
            <a:r>
              <a:rPr lang="en-US" dirty="0">
                <a:latin typeface="Arial" pitchFamily="1" charset="0"/>
                <a:ea typeface="ＭＳ Ｐゴシック" pitchFamily="1" charset="-128"/>
                <a:cs typeface="ＭＳ Ｐゴシック" pitchFamily="1" charset="-128"/>
              </a:rPr>
              <a:t>of packet floods using them, allowing other types of traffic to flow to the targeted</a:t>
            </a:r>
          </a:p>
          <a:p>
            <a:r>
              <a:rPr lang="en-US" dirty="0">
                <a:latin typeface="Arial" pitchFamily="1" charset="0"/>
                <a:ea typeface="ＭＳ Ｐゴシック" pitchFamily="1" charset="-128"/>
                <a:cs typeface="ＭＳ Ｐゴシック" pitchFamily="1" charset="-128"/>
              </a:rPr>
              <a:t>organization even should an attack occur.</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It is possible to specifically defend against the SYN spoofing attack by using a</a:t>
            </a:r>
          </a:p>
          <a:p>
            <a:r>
              <a:rPr lang="en-US" dirty="0">
                <a:latin typeface="Arial" pitchFamily="1" charset="0"/>
                <a:ea typeface="ＭＳ Ｐゴシック" pitchFamily="1" charset="-128"/>
                <a:cs typeface="ＭＳ Ｐゴシック" pitchFamily="1" charset="-128"/>
              </a:rPr>
              <a:t>modified version of the TCP connection handling code. Instead of saving the connection</a:t>
            </a:r>
          </a:p>
          <a:p>
            <a:r>
              <a:rPr lang="en-US" dirty="0">
                <a:latin typeface="Arial" pitchFamily="1" charset="0"/>
                <a:ea typeface="ＭＳ Ｐゴシック" pitchFamily="1" charset="-128"/>
                <a:cs typeface="ＭＳ Ｐゴシック" pitchFamily="1" charset="-128"/>
              </a:rPr>
              <a:t>details on the server, critical information about the requested connection</a:t>
            </a:r>
          </a:p>
          <a:p>
            <a:r>
              <a:rPr lang="en-US" dirty="0">
                <a:latin typeface="Arial" pitchFamily="1" charset="0"/>
                <a:ea typeface="ＭＳ Ｐゴシック" pitchFamily="1" charset="-128"/>
                <a:cs typeface="ＭＳ Ｐゴシック" pitchFamily="1" charset="-128"/>
              </a:rPr>
              <a:t>is cryptographically encoded in a cookie that is sent as the server’s initial sequence</a:t>
            </a:r>
          </a:p>
          <a:p>
            <a:r>
              <a:rPr lang="en-US" dirty="0">
                <a:latin typeface="Arial" pitchFamily="1" charset="0"/>
                <a:ea typeface="ＭＳ Ｐゴシック" pitchFamily="1" charset="-128"/>
                <a:cs typeface="ＭＳ Ｐゴシック" pitchFamily="1" charset="-128"/>
              </a:rPr>
              <a:t>number. This is sent in the SYN-ACK packet from the server back to the client.</a:t>
            </a:r>
          </a:p>
          <a:p>
            <a:r>
              <a:rPr lang="en-US" dirty="0">
                <a:latin typeface="Arial" pitchFamily="1" charset="0"/>
                <a:ea typeface="ＭＳ Ｐゴシック" pitchFamily="1" charset="-128"/>
                <a:cs typeface="ＭＳ Ｐゴシック" pitchFamily="1" charset="-128"/>
              </a:rPr>
              <a:t>When a legitimate client responds with an ACK packet containing the incremented</a:t>
            </a:r>
          </a:p>
          <a:p>
            <a:r>
              <a:rPr lang="en-US" dirty="0">
                <a:latin typeface="Arial" pitchFamily="1" charset="0"/>
                <a:ea typeface="ＭＳ Ｐゴシック" pitchFamily="1" charset="-128"/>
                <a:cs typeface="ＭＳ Ｐゴシック" pitchFamily="1" charset="-128"/>
              </a:rPr>
              <a:t>sequence number cookie, the server is then able to reconstruct the information</a:t>
            </a:r>
          </a:p>
          <a:p>
            <a:r>
              <a:rPr lang="en-US" dirty="0">
                <a:latin typeface="Arial" pitchFamily="1" charset="0"/>
                <a:ea typeface="ＭＳ Ｐゴシック" pitchFamily="1" charset="-128"/>
                <a:cs typeface="ＭＳ Ｐゴシック" pitchFamily="1" charset="-128"/>
              </a:rPr>
              <a:t>about the connection that it normally would have saved in the known TCP connections</a:t>
            </a:r>
          </a:p>
          <a:p>
            <a:r>
              <a:rPr lang="en-US" dirty="0">
                <a:latin typeface="Arial" pitchFamily="1" charset="0"/>
                <a:ea typeface="ＭＳ Ｐゴシック" pitchFamily="1" charset="-128"/>
                <a:cs typeface="ＭＳ Ｐゴシック" pitchFamily="1" charset="-128"/>
              </a:rPr>
              <a:t>table. Typically this technique is only used when the table overflows. It</a:t>
            </a:r>
          </a:p>
          <a:p>
            <a:r>
              <a:rPr lang="en-US" dirty="0">
                <a:latin typeface="Arial" pitchFamily="1" charset="0"/>
                <a:ea typeface="ＭＳ Ｐゴシック" pitchFamily="1" charset="-128"/>
                <a:cs typeface="ＭＳ Ｐゴシック" pitchFamily="1" charset="-128"/>
              </a:rPr>
              <a:t>has the advantage of not consuming any memory resources on the server until the</a:t>
            </a:r>
          </a:p>
          <a:p>
            <a:r>
              <a:rPr lang="en-US" dirty="0">
                <a:latin typeface="Arial" pitchFamily="1" charset="0"/>
                <a:ea typeface="ＭＳ Ｐゴシック" pitchFamily="1" charset="-128"/>
                <a:cs typeface="ＭＳ Ｐゴシック" pitchFamily="1" charset="-128"/>
              </a:rPr>
              <a:t>three-way TCP connection handshake is completed. The server then has greater</a:t>
            </a:r>
          </a:p>
          <a:p>
            <a:r>
              <a:rPr lang="en-US" dirty="0">
                <a:latin typeface="Arial" pitchFamily="1" charset="0"/>
                <a:ea typeface="ＭＳ Ｐゴシック" pitchFamily="1" charset="-128"/>
                <a:cs typeface="ＭＳ Ｐゴシック" pitchFamily="1" charset="-128"/>
              </a:rPr>
              <a:t>confidence that the source address does indeed correspond with a real client that is</a:t>
            </a:r>
          </a:p>
          <a:p>
            <a:r>
              <a:rPr lang="en-US" dirty="0">
                <a:latin typeface="Arial" pitchFamily="1" charset="0"/>
                <a:ea typeface="ＭＳ Ｐゴシック" pitchFamily="1" charset="-128"/>
                <a:cs typeface="ＭＳ Ｐゴシック" pitchFamily="1" charset="-128"/>
              </a:rPr>
              <a:t>interacting with the server.</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There are some disadvantages of this technique. It does take computation</a:t>
            </a:r>
          </a:p>
          <a:p>
            <a:r>
              <a:rPr lang="en-US" dirty="0">
                <a:latin typeface="Arial" pitchFamily="1" charset="0"/>
                <a:ea typeface="ＭＳ Ｐゴシック" pitchFamily="1" charset="-128"/>
                <a:cs typeface="ＭＳ Ｐゴシック" pitchFamily="1" charset="-128"/>
              </a:rPr>
              <a:t>resources on the server to calculate the cookie. It also blocks the use of certain TCP</a:t>
            </a:r>
          </a:p>
          <a:p>
            <a:r>
              <a:rPr lang="en-US" dirty="0">
                <a:latin typeface="Arial" pitchFamily="1" charset="0"/>
                <a:ea typeface="ＭＳ Ｐゴシック" pitchFamily="1" charset="-128"/>
                <a:cs typeface="ＭＳ Ｐゴシック" pitchFamily="1" charset="-128"/>
              </a:rPr>
              <a:t>extensions, such as large windows. The request for such an extension is normally</a:t>
            </a:r>
          </a:p>
          <a:p>
            <a:r>
              <a:rPr lang="en-US" dirty="0">
                <a:latin typeface="Arial" pitchFamily="1" charset="0"/>
                <a:ea typeface="ＭＳ Ｐゴシック" pitchFamily="1" charset="-128"/>
                <a:cs typeface="ＭＳ Ｐゴシック" pitchFamily="1" charset="-128"/>
              </a:rPr>
              <a:t>saved by the server, along with other details of the requested connection. However,</a:t>
            </a:r>
          </a:p>
          <a:p>
            <a:r>
              <a:rPr lang="en-US" dirty="0">
                <a:latin typeface="Arial" pitchFamily="1" charset="0"/>
                <a:ea typeface="ＭＳ Ｐゴシック" pitchFamily="1" charset="-128"/>
                <a:cs typeface="ＭＳ Ｐゴシック" pitchFamily="1" charset="-128"/>
              </a:rPr>
              <a:t>this connection information cannot be encoded in the cookie as there is not enough</a:t>
            </a:r>
          </a:p>
          <a:p>
            <a:r>
              <a:rPr lang="en-US" dirty="0">
                <a:latin typeface="Arial" pitchFamily="1" charset="0"/>
                <a:ea typeface="ＭＳ Ｐゴシック" pitchFamily="1" charset="-128"/>
                <a:cs typeface="ＭＳ Ｐゴシック" pitchFamily="1" charset="-128"/>
              </a:rPr>
              <a:t>room to do so. Since the alternative is for the server to reject the connection entirely</a:t>
            </a:r>
          </a:p>
          <a:p>
            <a:r>
              <a:rPr lang="en-US" dirty="0">
                <a:latin typeface="Arial" pitchFamily="1" charset="0"/>
                <a:ea typeface="ＭＳ Ｐゴシック" pitchFamily="1" charset="-128"/>
                <a:cs typeface="ＭＳ Ｐゴシック" pitchFamily="1" charset="-128"/>
              </a:rPr>
              <a:t>as it has no resources left to manage the request, this is still an improvement in</a:t>
            </a:r>
          </a:p>
          <a:p>
            <a:r>
              <a:rPr lang="en-US" dirty="0">
                <a:latin typeface="Arial" pitchFamily="1" charset="0"/>
                <a:ea typeface="ＭＳ Ｐゴシック" pitchFamily="1" charset="-128"/>
                <a:cs typeface="ＭＳ Ｐゴシック" pitchFamily="1" charset="-128"/>
              </a:rPr>
              <a:t>the system’s ability to handle high connection-request loads. This approach was</a:t>
            </a:r>
          </a:p>
          <a:p>
            <a:r>
              <a:rPr lang="en-US" dirty="0">
                <a:latin typeface="Arial" pitchFamily="1" charset="0"/>
                <a:ea typeface="ＭＳ Ｐゴシック" pitchFamily="1" charset="-128"/>
                <a:cs typeface="ＭＳ Ｐゴシック" pitchFamily="1" charset="-128"/>
              </a:rPr>
              <a:t>independently invented by a number of people. The best-known variant is </a:t>
            </a:r>
            <a:r>
              <a:rPr lang="en-US" b="1" dirty="0">
                <a:latin typeface="Arial" pitchFamily="1" charset="0"/>
                <a:ea typeface="ＭＳ Ｐゴシック" pitchFamily="1" charset="-128"/>
                <a:cs typeface="ＭＳ Ｐゴシック" pitchFamily="1" charset="-128"/>
              </a:rPr>
              <a:t>SYN</a:t>
            </a:r>
          </a:p>
          <a:p>
            <a:r>
              <a:rPr lang="en-US" b="1" dirty="0">
                <a:latin typeface="Arial" pitchFamily="1" charset="0"/>
                <a:ea typeface="ＭＳ Ｐゴシック" pitchFamily="1" charset="-128"/>
                <a:cs typeface="ＭＳ Ｐゴシック" pitchFamily="1" charset="-128"/>
              </a:rPr>
              <a:t>Cookies, </a:t>
            </a:r>
            <a:r>
              <a:rPr lang="en-US" dirty="0">
                <a:latin typeface="Arial" pitchFamily="1" charset="0"/>
                <a:ea typeface="ＭＳ Ｐゴシック" pitchFamily="1" charset="-128"/>
                <a:cs typeface="ＭＳ Ｐゴシック" pitchFamily="1" charset="-128"/>
              </a:rPr>
              <a:t>whose principal originator is Daniel Bernstein. It is available in recent</a:t>
            </a:r>
          </a:p>
          <a:p>
            <a:r>
              <a:rPr lang="en-US" dirty="0">
                <a:latin typeface="Arial" pitchFamily="1" charset="0"/>
                <a:ea typeface="ＭＳ Ｐゴシック" pitchFamily="1" charset="-128"/>
                <a:cs typeface="ＭＳ Ｐゴシック" pitchFamily="1" charset="-128"/>
              </a:rPr>
              <a:t>FreeBSD and Linux systems, though it is not enabled by default. A variant of this</a:t>
            </a:r>
          </a:p>
          <a:p>
            <a:r>
              <a:rPr lang="en-US" dirty="0">
                <a:latin typeface="Arial" pitchFamily="1" charset="0"/>
                <a:ea typeface="ＭＳ Ｐゴシック" pitchFamily="1" charset="-128"/>
                <a:cs typeface="ＭＳ Ｐゴシック" pitchFamily="1" charset="-128"/>
              </a:rPr>
              <a:t>technique is also included in Windows 2000, XP, and later. This is used whenever</a:t>
            </a:r>
          </a:p>
          <a:p>
            <a:r>
              <a:rPr lang="en-US" dirty="0">
                <a:latin typeface="Arial" pitchFamily="1" charset="0"/>
                <a:ea typeface="ＭＳ Ｐゴシック" pitchFamily="1" charset="-128"/>
                <a:cs typeface="ＭＳ Ｐゴシック" pitchFamily="1" charset="-128"/>
              </a:rPr>
              <a:t>their TCP connections table overflows.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Alternatively, the system’s TCP/IP network code can be modified to selectively</a:t>
            </a:r>
          </a:p>
          <a:p>
            <a:r>
              <a:rPr lang="en-US" dirty="0">
                <a:latin typeface="Arial" pitchFamily="1" charset="0"/>
                <a:ea typeface="ＭＳ Ｐゴシック" pitchFamily="1" charset="-128"/>
                <a:cs typeface="ＭＳ Ｐゴシック" pitchFamily="1" charset="-128"/>
              </a:rPr>
              <a:t>drop an entry for an incomplete connection from the TCP connections table</a:t>
            </a:r>
          </a:p>
          <a:p>
            <a:r>
              <a:rPr lang="en-US" dirty="0">
                <a:latin typeface="Arial" pitchFamily="1" charset="0"/>
                <a:ea typeface="ＭＳ Ｐゴシック" pitchFamily="1" charset="-128"/>
                <a:cs typeface="ＭＳ Ｐゴシック" pitchFamily="1" charset="-128"/>
              </a:rPr>
              <a:t>when it overflows, allowing a new connection attempt to proceed. This is known as</a:t>
            </a:r>
          </a:p>
          <a:p>
            <a:r>
              <a:rPr lang="en-US" i="1" dirty="0">
                <a:latin typeface="Arial" pitchFamily="1" charset="0"/>
                <a:ea typeface="ＭＳ Ｐゴシック" pitchFamily="1" charset="-128"/>
                <a:cs typeface="ＭＳ Ｐゴシック" pitchFamily="1" charset="-128"/>
              </a:rPr>
              <a:t>selective drop or random drop </a:t>
            </a:r>
            <a:r>
              <a:rPr lang="en-US" i="0" dirty="0">
                <a:latin typeface="Arial" pitchFamily="1" charset="0"/>
                <a:ea typeface="ＭＳ Ｐゴシック" pitchFamily="1" charset="-128"/>
                <a:cs typeface="ＭＳ Ｐゴシック" pitchFamily="1" charset="-128"/>
              </a:rPr>
              <a:t>. On the assumption that the majority of the entries in</a:t>
            </a:r>
          </a:p>
          <a:p>
            <a:r>
              <a:rPr lang="en-US" dirty="0">
                <a:latin typeface="Arial" pitchFamily="1" charset="0"/>
                <a:ea typeface="ＭＳ Ｐゴシック" pitchFamily="1" charset="-128"/>
                <a:cs typeface="ＭＳ Ｐゴシック" pitchFamily="1" charset="-128"/>
              </a:rPr>
              <a:t>an overflowing table result from the attack, it is more likely that the dropped entry</a:t>
            </a:r>
          </a:p>
          <a:p>
            <a:r>
              <a:rPr lang="en-US" dirty="0">
                <a:latin typeface="Arial" pitchFamily="1" charset="0"/>
                <a:ea typeface="ＭＳ Ｐゴシック" pitchFamily="1" charset="-128"/>
                <a:cs typeface="ＭＳ Ｐゴシック" pitchFamily="1" charset="-128"/>
              </a:rPr>
              <a:t>will correspond to an attack packet. Hence its removal will have no consequence. If</a:t>
            </a:r>
          </a:p>
          <a:p>
            <a:r>
              <a:rPr lang="en-US" dirty="0">
                <a:latin typeface="Arial" pitchFamily="1" charset="0"/>
                <a:ea typeface="ＭＳ Ｐゴシック" pitchFamily="1" charset="-128"/>
                <a:cs typeface="ＭＳ Ｐゴシック" pitchFamily="1" charset="-128"/>
              </a:rPr>
              <a:t>not, then a legitimate connection attempt will fail, and will have to retry. However,</a:t>
            </a:r>
          </a:p>
          <a:p>
            <a:r>
              <a:rPr lang="en-US" dirty="0">
                <a:latin typeface="Arial" pitchFamily="1" charset="0"/>
                <a:ea typeface="ＭＳ Ｐゴシック" pitchFamily="1" charset="-128"/>
                <a:cs typeface="ＭＳ Ｐゴシック" pitchFamily="1" charset="-128"/>
              </a:rPr>
              <a:t>this approach does give new connection attempts a chance of succeeding rather than</a:t>
            </a:r>
          </a:p>
          <a:p>
            <a:r>
              <a:rPr lang="en-US" dirty="0">
                <a:latin typeface="Arial" pitchFamily="1" charset="0"/>
                <a:ea typeface="ＭＳ Ｐゴシック" pitchFamily="1" charset="-128"/>
                <a:cs typeface="ＭＳ Ｐゴシック" pitchFamily="1" charset="-128"/>
              </a:rPr>
              <a:t>being dropped immediately when the table overflows.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Another defense against SYN spoofing attacks includes modifying parameters</a:t>
            </a:r>
          </a:p>
          <a:p>
            <a:r>
              <a:rPr lang="en-US" dirty="0">
                <a:latin typeface="Arial" pitchFamily="1" charset="0"/>
                <a:ea typeface="ＭＳ Ｐゴシック" pitchFamily="1" charset="-128"/>
                <a:cs typeface="ＭＳ Ｐゴシック" pitchFamily="1" charset="-128"/>
              </a:rPr>
              <a:t>used in a system’s TCP/IP network code. These include the size of the TCP connections</a:t>
            </a:r>
          </a:p>
          <a:p>
            <a:r>
              <a:rPr lang="en-US" dirty="0">
                <a:latin typeface="Arial" pitchFamily="1" charset="0"/>
                <a:ea typeface="ＭＳ Ｐゴシック" pitchFamily="1" charset="-128"/>
                <a:cs typeface="ＭＳ Ｐゴシック" pitchFamily="1" charset="-128"/>
              </a:rPr>
              <a:t>table and the timeout period used to remove entries from this table when</a:t>
            </a:r>
          </a:p>
          <a:p>
            <a:r>
              <a:rPr lang="en-US" dirty="0">
                <a:latin typeface="Arial" pitchFamily="1" charset="0"/>
                <a:ea typeface="ＭＳ Ｐゴシック" pitchFamily="1" charset="-128"/>
                <a:cs typeface="ＭＳ Ｐゴシック" pitchFamily="1" charset="-128"/>
              </a:rPr>
              <a:t>no response is received. These can be combined with suitable rate limits on the</a:t>
            </a:r>
          </a:p>
          <a:p>
            <a:r>
              <a:rPr lang="en-US" dirty="0">
                <a:latin typeface="Arial" pitchFamily="1" charset="0"/>
                <a:ea typeface="ＭＳ Ｐゴシック" pitchFamily="1" charset="-128"/>
                <a:cs typeface="ＭＳ Ｐゴシック" pitchFamily="1" charset="-128"/>
              </a:rPr>
              <a:t>organization’s network link to manage the maximum allowable rate of connection</a:t>
            </a:r>
          </a:p>
          <a:p>
            <a:r>
              <a:rPr lang="en-US" dirty="0">
                <a:latin typeface="Arial" pitchFamily="1" charset="0"/>
                <a:ea typeface="ＭＳ Ｐゴシック" pitchFamily="1" charset="-128"/>
                <a:cs typeface="ＭＳ Ｐゴシック" pitchFamily="1" charset="-128"/>
              </a:rPr>
              <a:t>requests. None of these changes can prevent these attacks, though they do make the</a:t>
            </a:r>
          </a:p>
          <a:p>
            <a:r>
              <a:rPr lang="en-US" dirty="0">
                <a:latin typeface="Arial" pitchFamily="1" charset="0"/>
                <a:ea typeface="ＭＳ Ｐゴシック" pitchFamily="1" charset="-128"/>
                <a:cs typeface="ＭＳ Ｐゴシック" pitchFamily="1" charset="-128"/>
              </a:rPr>
              <a:t>attacker’s task harder.</a:t>
            </a:r>
          </a:p>
          <a:p>
            <a:endParaRPr lang="en-US" dirty="0">
              <a:latin typeface="Times" pitchFamily="1" charset="0"/>
              <a:ea typeface="ＭＳ Ｐゴシック" pitchFamily="1" charset="-128"/>
              <a:cs typeface="ＭＳ Ｐゴシック" pitchFamily="1" charset="-128"/>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81731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itchFamily="1" charset="0"/>
                <a:ea typeface="ＭＳ Ｐゴシック" pitchFamily="1" charset="-128"/>
                <a:cs typeface="ＭＳ Ｐゴシック" pitchFamily="1" charset="-128"/>
              </a:rPr>
              <a:t>The best defense against broadcast amplification attacks is to block the use of</a:t>
            </a:r>
          </a:p>
          <a:p>
            <a:r>
              <a:rPr lang="en-US" dirty="0">
                <a:latin typeface="Arial" pitchFamily="1" charset="0"/>
                <a:ea typeface="ＭＳ Ｐゴシック" pitchFamily="1" charset="-128"/>
                <a:cs typeface="ＭＳ Ｐゴシック" pitchFamily="1" charset="-128"/>
              </a:rPr>
              <a:t>IP-directed broadcasts. This can be done either by the ISP or by any organization</a:t>
            </a:r>
          </a:p>
          <a:p>
            <a:r>
              <a:rPr lang="en-US" dirty="0">
                <a:latin typeface="Arial" pitchFamily="1" charset="0"/>
                <a:ea typeface="ＭＳ Ｐゴシック" pitchFamily="1" charset="-128"/>
                <a:cs typeface="ＭＳ Ｐゴシック" pitchFamily="1" charset="-128"/>
              </a:rPr>
              <a:t>whose systems could be used as an intermediary. As we noted earlier in this chapter,</a:t>
            </a:r>
          </a:p>
          <a:p>
            <a:r>
              <a:rPr lang="en-US" dirty="0">
                <a:latin typeface="Arial" pitchFamily="1" charset="0"/>
                <a:ea typeface="ＭＳ Ｐゴシック" pitchFamily="1" charset="-128"/>
                <a:cs typeface="ＭＳ Ｐゴシック" pitchFamily="1" charset="-128"/>
              </a:rPr>
              <a:t>this and </a:t>
            </a:r>
            <a:r>
              <a:rPr lang="en-US" dirty="0" err="1">
                <a:latin typeface="Arial" pitchFamily="1" charset="0"/>
                <a:ea typeface="ＭＳ Ｐゴシック" pitchFamily="1" charset="-128"/>
                <a:cs typeface="ＭＳ Ｐゴシック" pitchFamily="1" charset="-128"/>
              </a:rPr>
              <a:t>antispoofing</a:t>
            </a:r>
            <a:r>
              <a:rPr lang="en-US" dirty="0">
                <a:latin typeface="Arial" pitchFamily="1" charset="0"/>
                <a:ea typeface="ＭＳ Ｐゴシック" pitchFamily="1" charset="-128"/>
                <a:cs typeface="ＭＳ Ｐゴシック" pitchFamily="1" charset="-128"/>
              </a:rPr>
              <a:t> filters are long-standing security recommendations that</a:t>
            </a:r>
          </a:p>
          <a:p>
            <a:r>
              <a:rPr lang="en-US" dirty="0">
                <a:latin typeface="Arial" pitchFamily="1" charset="0"/>
                <a:ea typeface="ＭＳ Ｐゴシック" pitchFamily="1" charset="-128"/>
                <a:cs typeface="ＭＳ Ｐゴシック" pitchFamily="1" charset="-128"/>
              </a:rPr>
              <a:t>all organizations should implement. More generally, limiting or blocking traffic to</a:t>
            </a:r>
          </a:p>
          <a:p>
            <a:r>
              <a:rPr lang="en-US" dirty="0">
                <a:latin typeface="Arial" pitchFamily="1" charset="0"/>
                <a:ea typeface="ＭＳ Ｐゴシック" pitchFamily="1" charset="-128"/>
                <a:cs typeface="ＭＳ Ｐゴシック" pitchFamily="1" charset="-128"/>
              </a:rPr>
              <a:t>suspicious services, or combinations of source and destination ports, can restrict the</a:t>
            </a:r>
          </a:p>
          <a:p>
            <a:r>
              <a:rPr lang="en-US" dirty="0">
                <a:latin typeface="Arial" pitchFamily="1" charset="0"/>
                <a:ea typeface="ＭＳ Ｐゴシック" pitchFamily="1" charset="-128"/>
                <a:cs typeface="ＭＳ Ｐゴシック" pitchFamily="1" charset="-128"/>
              </a:rPr>
              <a:t>types of reflection attacks that can be used against an organization.</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Defending against attacks on application resources generally requires</a:t>
            </a:r>
          </a:p>
          <a:p>
            <a:r>
              <a:rPr lang="en-US" dirty="0">
                <a:latin typeface="Arial" pitchFamily="1" charset="0"/>
                <a:ea typeface="ＭＳ Ｐゴシック" pitchFamily="1" charset="-128"/>
                <a:cs typeface="ＭＳ Ｐゴシック" pitchFamily="1" charset="-128"/>
              </a:rPr>
              <a:t>modification to the applications targeted, such as Web servers. Defenses may</a:t>
            </a:r>
          </a:p>
          <a:p>
            <a:r>
              <a:rPr lang="en-US" dirty="0">
                <a:latin typeface="Arial" pitchFamily="1" charset="0"/>
                <a:ea typeface="ＭＳ Ｐゴシック" pitchFamily="1" charset="-128"/>
                <a:cs typeface="ＭＳ Ｐゴシック" pitchFamily="1" charset="-128"/>
              </a:rPr>
              <a:t>involve attempts to identify legitimate, generally human initiated, interactions from</a:t>
            </a:r>
          </a:p>
          <a:p>
            <a:r>
              <a:rPr lang="en-US" dirty="0">
                <a:latin typeface="Arial" pitchFamily="1" charset="0"/>
                <a:ea typeface="ＭＳ Ｐゴシック" pitchFamily="1" charset="-128"/>
                <a:cs typeface="ＭＳ Ｐゴシック" pitchFamily="1" charset="-128"/>
              </a:rPr>
              <a:t>automated DoS attacks. These often take the form of a graphical puzzle, a captcha,</a:t>
            </a:r>
          </a:p>
          <a:p>
            <a:r>
              <a:rPr lang="en-US" dirty="0">
                <a:latin typeface="Arial" pitchFamily="1" charset="0"/>
                <a:ea typeface="ＭＳ Ｐゴシック" pitchFamily="1" charset="-128"/>
                <a:cs typeface="ＭＳ Ｐゴシック" pitchFamily="1" charset="-128"/>
              </a:rPr>
              <a:t>which is easy for most humans to solve but difficult to automate. This approach</a:t>
            </a:r>
          </a:p>
          <a:p>
            <a:r>
              <a:rPr lang="en-US" dirty="0">
                <a:latin typeface="Arial" pitchFamily="1" charset="0"/>
                <a:ea typeface="ＭＳ Ｐゴシック" pitchFamily="1" charset="-128"/>
                <a:cs typeface="ＭＳ Ｐゴシック" pitchFamily="1" charset="-128"/>
              </a:rPr>
              <a:t>is used by many of the large portal sites like Hotmail and Yahoo. Alternatively,</a:t>
            </a:r>
          </a:p>
          <a:p>
            <a:r>
              <a:rPr lang="en-US" dirty="0">
                <a:latin typeface="Arial" pitchFamily="1" charset="0"/>
                <a:ea typeface="ＭＳ Ｐゴシック" pitchFamily="1" charset="-128"/>
                <a:cs typeface="ＭＳ Ｐゴシック" pitchFamily="1" charset="-128"/>
              </a:rPr>
              <a:t>applications may limit the rate of some types of interactions in order to continue to</a:t>
            </a:r>
          </a:p>
          <a:p>
            <a:r>
              <a:rPr lang="en-US" dirty="0">
                <a:latin typeface="Arial" pitchFamily="1" charset="0"/>
                <a:ea typeface="ＭＳ Ｐゴシック" pitchFamily="1" charset="-128"/>
                <a:cs typeface="ＭＳ Ｐゴシック" pitchFamily="1" charset="-128"/>
              </a:rPr>
              <a:t>provide some form of service. Some of these alternatives are explored in [KAND05].</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Beyond these direct defenses against DoS attack mechanisms, overall good</a:t>
            </a:r>
          </a:p>
          <a:p>
            <a:r>
              <a:rPr lang="en-US" dirty="0">
                <a:latin typeface="Arial" pitchFamily="1" charset="0"/>
                <a:ea typeface="ＭＳ Ｐゴシック" pitchFamily="1" charset="-128"/>
                <a:cs typeface="ＭＳ Ｐゴシック" pitchFamily="1" charset="-128"/>
              </a:rPr>
              <a:t>system security practices should be maintained. The aim is to ensure that your</a:t>
            </a:r>
          </a:p>
          <a:p>
            <a:r>
              <a:rPr lang="en-US" dirty="0">
                <a:latin typeface="Arial" pitchFamily="1" charset="0"/>
                <a:ea typeface="ＭＳ Ｐゴシック" pitchFamily="1" charset="-128"/>
                <a:cs typeface="ＭＳ Ｐゴシック" pitchFamily="1" charset="-128"/>
              </a:rPr>
              <a:t>systems are not compromised and used as zombie systems. Suitable configuration</a:t>
            </a:r>
          </a:p>
          <a:p>
            <a:r>
              <a:rPr lang="en-US" dirty="0">
                <a:latin typeface="Arial" pitchFamily="1" charset="0"/>
                <a:ea typeface="ＭＳ Ｐゴシック" pitchFamily="1" charset="-128"/>
                <a:cs typeface="ＭＳ Ｐゴシック" pitchFamily="1" charset="-128"/>
              </a:rPr>
              <a:t>and monitoring of high performance, well-connected servers is also needed</a:t>
            </a:r>
          </a:p>
          <a:p>
            <a:r>
              <a:rPr lang="en-US" dirty="0">
                <a:latin typeface="Arial" pitchFamily="1" charset="0"/>
                <a:ea typeface="ＭＳ Ｐゴシック" pitchFamily="1" charset="-128"/>
                <a:cs typeface="ＭＳ Ｐゴシック" pitchFamily="1" charset="-128"/>
              </a:rPr>
              <a:t>to help ensure that they don’t contribute to the problem as potential intermediary</a:t>
            </a:r>
          </a:p>
          <a:p>
            <a:r>
              <a:rPr lang="en-US" dirty="0">
                <a:latin typeface="Arial" pitchFamily="1" charset="0"/>
                <a:ea typeface="ＭＳ Ｐゴシック" pitchFamily="1" charset="-128"/>
                <a:cs typeface="ＭＳ Ｐゴシック" pitchFamily="1" charset="-128"/>
              </a:rPr>
              <a:t>servers.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Lastly, if an organization is dependent on network services, it should consider</a:t>
            </a:r>
          </a:p>
          <a:p>
            <a:r>
              <a:rPr lang="en-US" dirty="0">
                <a:latin typeface="Arial" pitchFamily="1" charset="0"/>
                <a:ea typeface="ＭＳ Ｐゴシック" pitchFamily="1" charset="-128"/>
                <a:cs typeface="ＭＳ Ｐゴシック" pitchFamily="1" charset="-128"/>
              </a:rPr>
              <a:t>mirroring and replicating these servers over multiple sites with multiple network</a:t>
            </a:r>
          </a:p>
          <a:p>
            <a:r>
              <a:rPr lang="en-US" dirty="0">
                <a:latin typeface="Arial" pitchFamily="1" charset="0"/>
                <a:ea typeface="ＭＳ Ｐゴシック" pitchFamily="1" charset="-128"/>
                <a:cs typeface="ＭＳ Ｐゴシック" pitchFamily="1" charset="-128"/>
              </a:rPr>
              <a:t>connections. This is good general practice for high-performance servers, and</a:t>
            </a:r>
          </a:p>
          <a:p>
            <a:r>
              <a:rPr lang="en-US" dirty="0">
                <a:latin typeface="Arial" pitchFamily="1" charset="0"/>
                <a:ea typeface="ＭＳ Ｐゴシック" pitchFamily="1" charset="-128"/>
                <a:cs typeface="ＭＳ Ｐゴシック" pitchFamily="1" charset="-128"/>
              </a:rPr>
              <a:t>provides greater levels of reliability and fault tolerance in general and not just a</a:t>
            </a:r>
          </a:p>
          <a:p>
            <a:r>
              <a:rPr lang="en-US" dirty="0">
                <a:latin typeface="Arial" pitchFamily="1" charset="0"/>
                <a:ea typeface="ＭＳ Ｐゴシック" pitchFamily="1" charset="-128"/>
                <a:cs typeface="ＭＳ Ｐゴシック" pitchFamily="1" charset="-128"/>
              </a:rPr>
              <a:t>response to these types of attack.</a:t>
            </a:r>
            <a:endParaRPr lang="en-US" dirty="0">
              <a:latin typeface="Times" pitchFamily="1" charset="0"/>
              <a:ea typeface="ＭＳ Ｐゴシック" pitchFamily="1" charset="-128"/>
              <a:cs typeface="ＭＳ Ｐゴシック" pitchFamily="1" charset="-128"/>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1764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itchFamily="1" charset="0"/>
                <a:ea typeface="ＭＳ Ｐゴシック" pitchFamily="1" charset="-128"/>
                <a:cs typeface="ＭＳ Ｐゴシック" pitchFamily="1" charset="-128"/>
              </a:rPr>
              <a:t>To respond successfully to a DoS attack, a good incident response plan is needed.</a:t>
            </a:r>
          </a:p>
          <a:p>
            <a:r>
              <a:rPr lang="en-US" dirty="0">
                <a:latin typeface="Arial" pitchFamily="1" charset="0"/>
                <a:ea typeface="ＭＳ Ｐゴシック" pitchFamily="1" charset="-128"/>
                <a:cs typeface="ＭＳ Ｐゴシック" pitchFamily="1" charset="-128"/>
              </a:rPr>
              <a:t>This must include details of how to contact technical personal for your Internet</a:t>
            </a:r>
          </a:p>
          <a:p>
            <a:r>
              <a:rPr lang="en-US" dirty="0">
                <a:latin typeface="Arial" pitchFamily="1" charset="0"/>
                <a:ea typeface="ＭＳ Ｐゴシック" pitchFamily="1" charset="-128"/>
                <a:cs typeface="ＭＳ Ｐゴシック" pitchFamily="1" charset="-128"/>
              </a:rPr>
              <a:t>service provider(s). This contact must be possible using nonnetworked means, since</a:t>
            </a:r>
          </a:p>
          <a:p>
            <a:r>
              <a:rPr lang="en-US" dirty="0">
                <a:latin typeface="Arial" pitchFamily="1" charset="0"/>
                <a:ea typeface="ＭＳ Ｐゴシック" pitchFamily="1" charset="-128"/>
                <a:cs typeface="ＭＳ Ｐゴシック" pitchFamily="1" charset="-128"/>
              </a:rPr>
              <a:t>when under attack your network connection may well not be usable. DoS attacks,</a:t>
            </a:r>
          </a:p>
          <a:p>
            <a:r>
              <a:rPr lang="en-US" dirty="0">
                <a:latin typeface="Arial" pitchFamily="1" charset="0"/>
                <a:ea typeface="ＭＳ Ｐゴシック" pitchFamily="1" charset="-128"/>
                <a:cs typeface="ＭＳ Ｐゴシック" pitchFamily="1" charset="-128"/>
              </a:rPr>
              <a:t>particularly flooding attacks, can only be filtered upstream of your network connection.</a:t>
            </a:r>
          </a:p>
          <a:p>
            <a:r>
              <a:rPr lang="en-US" dirty="0">
                <a:latin typeface="Arial" pitchFamily="1" charset="0"/>
                <a:ea typeface="ＭＳ Ｐゴシック" pitchFamily="1" charset="-128"/>
                <a:cs typeface="ＭＳ Ｐゴシック" pitchFamily="1" charset="-128"/>
              </a:rPr>
              <a:t>The plan should also contain details of how to respond to the attack. The division</a:t>
            </a:r>
          </a:p>
          <a:p>
            <a:r>
              <a:rPr lang="en-US" dirty="0">
                <a:latin typeface="Arial" pitchFamily="1" charset="0"/>
                <a:ea typeface="ＭＳ Ｐゴシック" pitchFamily="1" charset="-128"/>
                <a:cs typeface="ＭＳ Ｐゴシック" pitchFamily="1" charset="-128"/>
              </a:rPr>
              <a:t>of responsibilities between organizational personnel and the ISP will depend</a:t>
            </a:r>
          </a:p>
          <a:p>
            <a:r>
              <a:rPr lang="en-US" dirty="0">
                <a:latin typeface="Arial" pitchFamily="1" charset="0"/>
                <a:ea typeface="ＭＳ Ｐゴシック" pitchFamily="1" charset="-128"/>
                <a:cs typeface="ＭＳ Ｐゴシック" pitchFamily="1" charset="-128"/>
              </a:rPr>
              <a:t>on the resources available and technical capabilities of the organization.</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Within an organization you should have implemented the standard </a:t>
            </a:r>
            <a:r>
              <a:rPr lang="en-US" dirty="0" err="1">
                <a:latin typeface="Arial" pitchFamily="1" charset="0"/>
                <a:ea typeface="ＭＳ Ｐゴシック" pitchFamily="1" charset="-128"/>
                <a:cs typeface="ＭＳ Ｐゴシック" pitchFamily="1" charset="-128"/>
              </a:rPr>
              <a:t>antispoofing</a:t>
            </a:r>
            <a:r>
              <a:rPr lang="en-US" dirty="0">
                <a:latin typeface="Arial" pitchFamily="1" charset="0"/>
                <a:ea typeface="ＭＳ Ｐゴシック" pitchFamily="1" charset="-128"/>
                <a:cs typeface="ＭＳ Ｐゴシック" pitchFamily="1" charset="-128"/>
              </a:rPr>
              <a:t>,</a:t>
            </a:r>
          </a:p>
          <a:p>
            <a:r>
              <a:rPr lang="en-US" dirty="0">
                <a:latin typeface="Arial" pitchFamily="1" charset="0"/>
                <a:ea typeface="ＭＳ Ｐゴシック" pitchFamily="1" charset="-128"/>
                <a:cs typeface="ＭＳ Ｐゴシック" pitchFamily="1" charset="-128"/>
              </a:rPr>
              <a:t>directed broadcast, and rate limiting filters we discuss earlier in this chapter.</a:t>
            </a:r>
          </a:p>
          <a:p>
            <a:r>
              <a:rPr lang="en-US" dirty="0">
                <a:latin typeface="Arial" pitchFamily="1" charset="0"/>
                <a:ea typeface="ＭＳ Ｐゴシック" pitchFamily="1" charset="-128"/>
                <a:cs typeface="ＭＳ Ｐゴシック" pitchFamily="1" charset="-128"/>
              </a:rPr>
              <a:t>Ideally, you should also have some form of automated network monitoring and</a:t>
            </a:r>
          </a:p>
          <a:p>
            <a:r>
              <a:rPr lang="en-US" dirty="0">
                <a:latin typeface="Arial" pitchFamily="1" charset="0"/>
                <a:ea typeface="ＭＳ Ｐゴシック" pitchFamily="1" charset="-128"/>
                <a:cs typeface="ＭＳ Ｐゴシック" pitchFamily="1" charset="-128"/>
              </a:rPr>
              <a:t>intrusion detection system running so personnel will be notified should abnormal</a:t>
            </a:r>
          </a:p>
          <a:p>
            <a:r>
              <a:rPr lang="en-US" dirty="0">
                <a:latin typeface="Arial" pitchFamily="1" charset="0"/>
                <a:ea typeface="ＭＳ Ｐゴシック" pitchFamily="1" charset="-128"/>
                <a:cs typeface="ＭＳ Ｐゴシック" pitchFamily="1" charset="-128"/>
              </a:rPr>
              <a:t>traffic be detected. We discuss such systems in Chapter 8. Research continues as</a:t>
            </a:r>
          </a:p>
          <a:p>
            <a:r>
              <a:rPr lang="en-US" dirty="0">
                <a:latin typeface="Arial" pitchFamily="1" charset="0"/>
                <a:ea typeface="ＭＳ Ｐゴシック" pitchFamily="1" charset="-128"/>
                <a:cs typeface="ＭＳ Ｐゴシック" pitchFamily="1" charset="-128"/>
              </a:rPr>
              <a:t>to how best identify abnormal traffic. It may be on the basis of changes in patterns</a:t>
            </a:r>
          </a:p>
          <a:p>
            <a:r>
              <a:rPr lang="en-US" dirty="0">
                <a:latin typeface="Arial" pitchFamily="1" charset="0"/>
                <a:ea typeface="ＭＳ Ｐゴシック" pitchFamily="1" charset="-128"/>
                <a:cs typeface="ＭＳ Ｐゴシック" pitchFamily="1" charset="-128"/>
              </a:rPr>
              <a:t>of flow information, source addresses, or other traffic characteristics, as [CARL06]</a:t>
            </a:r>
          </a:p>
          <a:p>
            <a:r>
              <a:rPr lang="en-US" dirty="0">
                <a:latin typeface="Arial" pitchFamily="1" charset="0"/>
                <a:ea typeface="ＭＳ Ｐゴシック" pitchFamily="1" charset="-128"/>
                <a:cs typeface="ＭＳ Ｐゴシック" pitchFamily="1" charset="-128"/>
              </a:rPr>
              <a:t>discuss. It is important that an organization knows its normal traffic patterns so it</a:t>
            </a:r>
          </a:p>
          <a:p>
            <a:r>
              <a:rPr lang="en-US" dirty="0">
                <a:latin typeface="Arial" pitchFamily="1" charset="0"/>
                <a:ea typeface="ＭＳ Ｐゴシック" pitchFamily="1" charset="-128"/>
                <a:cs typeface="ＭＳ Ｐゴシック" pitchFamily="1" charset="-128"/>
              </a:rPr>
              <a:t>has a baseline with which to compare abnormal traffic flows. Without such systems</a:t>
            </a:r>
          </a:p>
          <a:p>
            <a:r>
              <a:rPr lang="en-US" dirty="0">
                <a:latin typeface="Arial" pitchFamily="1" charset="0"/>
                <a:ea typeface="ＭＳ Ｐゴシック" pitchFamily="1" charset="-128"/>
                <a:cs typeface="ＭＳ Ｐゴシック" pitchFamily="1" charset="-128"/>
              </a:rPr>
              <a:t>and knowledge, the earliest indication is likely to be a report from users inside or</a:t>
            </a:r>
          </a:p>
          <a:p>
            <a:r>
              <a:rPr lang="en-US" dirty="0">
                <a:latin typeface="Arial" pitchFamily="1" charset="0"/>
                <a:ea typeface="ＭＳ Ｐゴシック" pitchFamily="1" charset="-128"/>
                <a:cs typeface="ＭＳ Ｐゴシック" pitchFamily="1" charset="-128"/>
              </a:rPr>
              <a:t>outside the organization that its network connection has failed. Identifying the reason</a:t>
            </a:r>
          </a:p>
          <a:p>
            <a:r>
              <a:rPr lang="en-US" dirty="0">
                <a:latin typeface="Arial" pitchFamily="1" charset="0"/>
                <a:ea typeface="ＭＳ Ｐゴシック" pitchFamily="1" charset="-128"/>
                <a:cs typeface="ＭＳ Ｐゴシック" pitchFamily="1" charset="-128"/>
              </a:rPr>
              <a:t>for this failure, whether attack, misconfiguration, or hardware or software failure,</a:t>
            </a:r>
          </a:p>
          <a:p>
            <a:r>
              <a:rPr lang="en-US" dirty="0">
                <a:latin typeface="Arial" pitchFamily="1" charset="0"/>
                <a:ea typeface="ＭＳ Ｐゴシック" pitchFamily="1" charset="-128"/>
                <a:cs typeface="ＭＳ Ｐゴシック" pitchFamily="1" charset="-128"/>
              </a:rPr>
              <a:t>can take valuable additional time to identify.</a:t>
            </a:r>
            <a:endParaRPr lang="en-US" dirty="0">
              <a:latin typeface="Times" pitchFamily="1" charset="0"/>
              <a:ea typeface="ＭＳ Ｐゴシック" pitchFamily="1" charset="-128"/>
              <a:cs typeface="ＭＳ Ｐゴシック" pitchFamily="1" charset="-128"/>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551040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itchFamily="1" charset="0"/>
                <a:ea typeface="ＭＳ Ｐゴシック" pitchFamily="1" charset="-128"/>
                <a:cs typeface="ＭＳ Ｐゴシック" pitchFamily="1" charset="-128"/>
              </a:rPr>
              <a:t>When a DoS attack is detected, the first step is to identify the type of attack</a:t>
            </a:r>
          </a:p>
          <a:p>
            <a:r>
              <a:rPr lang="en-US" dirty="0">
                <a:latin typeface="Arial" pitchFamily="1" charset="0"/>
                <a:ea typeface="ＭＳ Ｐゴシック" pitchFamily="1" charset="-128"/>
                <a:cs typeface="ＭＳ Ｐゴシック" pitchFamily="1" charset="-128"/>
              </a:rPr>
              <a:t>and hence the best approach to defend against it. Typically this involves capturing</a:t>
            </a:r>
          </a:p>
          <a:p>
            <a:r>
              <a:rPr lang="en-US" dirty="0">
                <a:latin typeface="Arial" pitchFamily="1" charset="0"/>
                <a:ea typeface="ＭＳ Ｐゴシック" pitchFamily="1" charset="-128"/>
                <a:cs typeface="ＭＳ Ｐゴシック" pitchFamily="1" charset="-128"/>
              </a:rPr>
              <a:t>packets flowing into the organization and analyzing them, looking for common</a:t>
            </a:r>
          </a:p>
          <a:p>
            <a:r>
              <a:rPr lang="en-US" dirty="0">
                <a:latin typeface="Arial" pitchFamily="1" charset="0"/>
                <a:ea typeface="ＭＳ Ｐゴシック" pitchFamily="1" charset="-128"/>
                <a:cs typeface="ＭＳ Ｐゴシック" pitchFamily="1" charset="-128"/>
              </a:rPr>
              <a:t>attack packet types. This may be done by organizational personnel using suitable</a:t>
            </a:r>
          </a:p>
          <a:p>
            <a:r>
              <a:rPr lang="en-US" dirty="0">
                <a:latin typeface="Arial" pitchFamily="1" charset="0"/>
                <a:ea typeface="ＭＳ Ｐゴシック" pitchFamily="1" charset="-128"/>
                <a:cs typeface="ＭＳ Ｐゴシック" pitchFamily="1" charset="-128"/>
              </a:rPr>
              <a:t>network analysis tools. If the organization lacks the resources and skill to</a:t>
            </a:r>
          </a:p>
          <a:p>
            <a:r>
              <a:rPr lang="en-US" dirty="0">
                <a:latin typeface="Arial" pitchFamily="1" charset="0"/>
                <a:ea typeface="ＭＳ Ｐゴシック" pitchFamily="1" charset="-128"/>
                <a:cs typeface="ＭＳ Ｐゴシック" pitchFamily="1" charset="-128"/>
              </a:rPr>
              <a:t>do this, it will need to have its ISP perform this capture and analysis. From this</a:t>
            </a:r>
          </a:p>
          <a:p>
            <a:r>
              <a:rPr lang="en-US" dirty="0">
                <a:latin typeface="Arial" pitchFamily="1" charset="0"/>
                <a:ea typeface="ＭＳ Ｐゴシック" pitchFamily="1" charset="-128"/>
                <a:cs typeface="ＭＳ Ｐゴシック" pitchFamily="1" charset="-128"/>
              </a:rPr>
              <a:t>analysis the type of attack is identified, and suitable filters are designed to block</a:t>
            </a:r>
          </a:p>
          <a:p>
            <a:r>
              <a:rPr lang="en-US" dirty="0">
                <a:latin typeface="Arial" pitchFamily="1" charset="0"/>
                <a:ea typeface="ＭＳ Ｐゴシック" pitchFamily="1" charset="-128"/>
                <a:cs typeface="ＭＳ Ｐゴシック" pitchFamily="1" charset="-128"/>
              </a:rPr>
              <a:t>the flow of attack packets. These have to be installed by the ISP on its routers. If</a:t>
            </a:r>
          </a:p>
          <a:p>
            <a:r>
              <a:rPr lang="en-US" dirty="0">
                <a:latin typeface="Arial" pitchFamily="1" charset="0"/>
                <a:ea typeface="ＭＳ Ｐゴシック" pitchFamily="1" charset="-128"/>
                <a:cs typeface="ＭＳ Ｐゴシック" pitchFamily="1" charset="-128"/>
              </a:rPr>
              <a:t>the attack targets a bug on a system or application, rather than high traffic volumes,</a:t>
            </a:r>
          </a:p>
          <a:p>
            <a:r>
              <a:rPr lang="en-US" dirty="0">
                <a:latin typeface="Arial" pitchFamily="1" charset="0"/>
                <a:ea typeface="ＭＳ Ｐゴシック" pitchFamily="1" charset="-128"/>
                <a:cs typeface="ＭＳ Ｐゴシック" pitchFamily="1" charset="-128"/>
              </a:rPr>
              <a:t>then this must be identified and steps taken to correct it and prevent future</a:t>
            </a:r>
          </a:p>
          <a:p>
            <a:r>
              <a:rPr lang="en-US" dirty="0">
                <a:latin typeface="Arial" pitchFamily="1" charset="0"/>
                <a:ea typeface="ＭＳ Ｐゴシック" pitchFamily="1" charset="-128"/>
                <a:cs typeface="ＭＳ Ｐゴシック" pitchFamily="1" charset="-128"/>
              </a:rPr>
              <a:t>attacks.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The organization may also wish to ask its ISP to trace the flow of packets back</a:t>
            </a:r>
          </a:p>
          <a:p>
            <a:r>
              <a:rPr lang="en-US" dirty="0">
                <a:latin typeface="Arial" pitchFamily="1" charset="0"/>
                <a:ea typeface="ＭＳ Ｐゴシック" pitchFamily="1" charset="-128"/>
                <a:cs typeface="ＭＳ Ｐゴシック" pitchFamily="1" charset="-128"/>
              </a:rPr>
              <a:t>in an attempt to identify their source. However, if spoofed source addresses are</a:t>
            </a:r>
          </a:p>
          <a:p>
            <a:r>
              <a:rPr lang="en-US" dirty="0">
                <a:latin typeface="Arial" pitchFamily="1" charset="0"/>
                <a:ea typeface="ＭＳ Ｐゴシック" pitchFamily="1" charset="-128"/>
                <a:cs typeface="ＭＳ Ｐゴシック" pitchFamily="1" charset="-128"/>
              </a:rPr>
              <a:t>used, this can be difficult and time-consuming. Whether this is attempted may well</a:t>
            </a:r>
          </a:p>
          <a:p>
            <a:r>
              <a:rPr lang="en-US" dirty="0">
                <a:latin typeface="Arial" pitchFamily="1" charset="0"/>
                <a:ea typeface="ＭＳ Ｐゴシック" pitchFamily="1" charset="-128"/>
                <a:cs typeface="ＭＳ Ｐゴシック" pitchFamily="1" charset="-128"/>
              </a:rPr>
              <a:t>depend on whether the organization intends to report the attack to the relevant law</a:t>
            </a:r>
          </a:p>
          <a:p>
            <a:r>
              <a:rPr lang="en-US" dirty="0">
                <a:latin typeface="Arial" pitchFamily="1" charset="0"/>
                <a:ea typeface="ＭＳ Ｐゴシック" pitchFamily="1" charset="-128"/>
                <a:cs typeface="ＭＳ Ｐゴシック" pitchFamily="1" charset="-128"/>
              </a:rPr>
              <a:t>enforcement agencies. In such a case, additional evidence must be collected and</a:t>
            </a:r>
          </a:p>
          <a:p>
            <a:r>
              <a:rPr lang="en-US" dirty="0">
                <a:latin typeface="Arial" pitchFamily="1" charset="0"/>
                <a:ea typeface="ＭＳ Ｐゴシック" pitchFamily="1" charset="-128"/>
                <a:cs typeface="ＭＳ Ｐゴシック" pitchFamily="1" charset="-128"/>
              </a:rPr>
              <a:t>actions documented to support any subsequent legal action.</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In the case of an extended, concerted, flooding attack from a large number of</a:t>
            </a:r>
          </a:p>
          <a:p>
            <a:r>
              <a:rPr lang="en-US" dirty="0">
                <a:latin typeface="Arial" pitchFamily="1" charset="0"/>
                <a:ea typeface="ＭＳ Ｐゴシック" pitchFamily="1" charset="-128"/>
                <a:cs typeface="ＭＳ Ｐゴシック" pitchFamily="1" charset="-128"/>
              </a:rPr>
              <a:t>distributed or reflected systems, it may not be possible to successfully filter enough</a:t>
            </a:r>
          </a:p>
          <a:p>
            <a:r>
              <a:rPr lang="en-US" dirty="0">
                <a:latin typeface="Arial" pitchFamily="1" charset="0"/>
                <a:ea typeface="ＭＳ Ｐゴシック" pitchFamily="1" charset="-128"/>
                <a:cs typeface="ＭＳ Ｐゴシック" pitchFamily="1" charset="-128"/>
              </a:rPr>
              <a:t>of the attack packets to restore network connectivity. In such cases, the organization</a:t>
            </a:r>
          </a:p>
          <a:p>
            <a:r>
              <a:rPr lang="en-US" dirty="0">
                <a:latin typeface="Arial" pitchFamily="1" charset="0"/>
                <a:ea typeface="ＭＳ Ｐゴシック" pitchFamily="1" charset="-128"/>
                <a:cs typeface="ＭＳ Ｐゴシック" pitchFamily="1" charset="-128"/>
              </a:rPr>
              <a:t>needs a contingency strategy either to switch to alternate backup servers or to rapidly</a:t>
            </a:r>
          </a:p>
          <a:p>
            <a:r>
              <a:rPr lang="en-US" dirty="0">
                <a:latin typeface="Arial" pitchFamily="1" charset="0"/>
                <a:ea typeface="ＭＳ Ｐゴシック" pitchFamily="1" charset="-128"/>
                <a:cs typeface="ＭＳ Ｐゴシック" pitchFamily="1" charset="-128"/>
              </a:rPr>
              <a:t>commission new servers at a new site with new addresses, in order to restore</a:t>
            </a:r>
          </a:p>
          <a:p>
            <a:r>
              <a:rPr lang="en-US" dirty="0">
                <a:latin typeface="Arial" pitchFamily="1" charset="0"/>
                <a:ea typeface="ＭＳ Ｐゴシック" pitchFamily="1" charset="-128"/>
                <a:cs typeface="ＭＳ Ｐゴシック" pitchFamily="1" charset="-128"/>
              </a:rPr>
              <a:t>service. Without forward planning to achieve this, the consequence of such an attack</a:t>
            </a:r>
          </a:p>
          <a:p>
            <a:r>
              <a:rPr lang="en-US" dirty="0">
                <a:latin typeface="Arial" pitchFamily="1" charset="0"/>
                <a:ea typeface="ＭＳ Ｐゴシック" pitchFamily="1" charset="-128"/>
                <a:cs typeface="ＭＳ Ｐゴシック" pitchFamily="1" charset="-128"/>
              </a:rPr>
              <a:t>will be extended loss of network connectivity. If the organization depends on this</a:t>
            </a:r>
          </a:p>
          <a:p>
            <a:r>
              <a:rPr lang="en-US" dirty="0">
                <a:latin typeface="Arial" pitchFamily="1" charset="0"/>
                <a:ea typeface="ＭＳ Ｐゴシック" pitchFamily="1" charset="-128"/>
                <a:cs typeface="ＭＳ Ｐゴシック" pitchFamily="1" charset="-128"/>
              </a:rPr>
              <a:t>connection for its function, the consequences on it may be significant.</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Following the immediate response to this specific type of attack, the organization’s</a:t>
            </a:r>
          </a:p>
          <a:p>
            <a:r>
              <a:rPr lang="en-US" dirty="0">
                <a:latin typeface="Arial" pitchFamily="1" charset="0"/>
                <a:ea typeface="ＭＳ Ｐゴシック" pitchFamily="1" charset="-128"/>
                <a:cs typeface="ＭＳ Ｐゴシック" pitchFamily="1" charset="-128"/>
              </a:rPr>
              <a:t>incident response policy may specify further steps that are taken to respond</a:t>
            </a:r>
          </a:p>
          <a:p>
            <a:r>
              <a:rPr lang="en-US" dirty="0">
                <a:latin typeface="Arial" pitchFamily="1" charset="0"/>
                <a:ea typeface="ＭＳ Ｐゴシック" pitchFamily="1" charset="-128"/>
                <a:cs typeface="ＭＳ Ｐゴシック" pitchFamily="1" charset="-128"/>
              </a:rPr>
              <a:t>to contingencies like this. This should certainly include analyzing the attack and</a:t>
            </a:r>
          </a:p>
          <a:p>
            <a:r>
              <a:rPr lang="en-US" dirty="0">
                <a:latin typeface="Arial" pitchFamily="1" charset="0"/>
                <a:ea typeface="ＭＳ Ｐゴシック" pitchFamily="1" charset="-128"/>
                <a:cs typeface="ＭＳ Ｐゴシック" pitchFamily="1" charset="-128"/>
              </a:rPr>
              <a:t>response in order to gain benefit from the experience and to improve future handling.</a:t>
            </a:r>
          </a:p>
          <a:p>
            <a:r>
              <a:rPr lang="en-US" dirty="0">
                <a:latin typeface="Arial" pitchFamily="1" charset="0"/>
                <a:ea typeface="ＭＳ Ｐゴシック" pitchFamily="1" charset="-128"/>
                <a:cs typeface="ＭＳ Ｐゴシック" pitchFamily="1" charset="-128"/>
              </a:rPr>
              <a:t>Ideally the organization’s security can be improved as a result. We discuss all</a:t>
            </a:r>
          </a:p>
          <a:p>
            <a:r>
              <a:rPr lang="en-US" dirty="0">
                <a:latin typeface="Arial" pitchFamily="1" charset="0"/>
                <a:ea typeface="ＭＳ Ｐゴシック" pitchFamily="1" charset="-128"/>
                <a:cs typeface="ＭＳ Ｐゴシック" pitchFamily="1" charset="-128"/>
              </a:rPr>
              <a:t>these aspects of incident response further in Chapter 17 .</a:t>
            </a:r>
            <a:endParaRPr lang="en-US" dirty="0">
              <a:latin typeface="Times" pitchFamily="1" charset="0"/>
              <a:ea typeface="ＭＳ Ｐゴシック" pitchFamily="1" charset="-128"/>
              <a:cs typeface="ＭＳ Ｐゴシック" pitchFamily="1" charset="-128"/>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27677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Explanation of the components:</a:t>
            </a:r>
          </a:p>
          <a:p>
            <a:pPr marL="171450" indent="-171450">
              <a:buFont typeface="Arial" panose="020B0604020202020204" pitchFamily="34" charset="0"/>
              <a:buChar char="•"/>
            </a:pPr>
            <a:r>
              <a:rPr lang="en-US" dirty="0"/>
              <a:t>Web Browser:  Browser is on the client side, its primary function is to get content from the web server, present the content to the user, interact with the user and get the user inputs</a:t>
            </a:r>
          </a:p>
          <a:p>
            <a:pPr marL="171450" indent="-171450">
              <a:buFont typeface="Arial" panose="020B0604020202020204" pitchFamily="34" charset="0"/>
              <a:buChar char="•"/>
            </a:pPr>
            <a:r>
              <a:rPr lang="en-US" dirty="0"/>
              <a:t>Web Application server: They are responsible for generating and delivering content to the browser. They usually rely on an independent database server for data management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0" dirty="0"/>
              <a:t>Browsers communicate with web servers using the Hypertext Transfer Protocol, while web servers interact with databases using database languages, such as SQL</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504984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 understand possible attacks, we consider the abstract version of the web app creates a SQL statement template and a user needs to fill in the blanks inside the rectangle area. </a:t>
            </a:r>
          </a:p>
          <a:p>
            <a:pPr marL="171450" indent="-171450">
              <a:buFont typeface="Arial" panose="020B0604020202020204" pitchFamily="34" charset="0"/>
              <a:buChar char="•"/>
            </a:pPr>
            <a:r>
              <a:rPr lang="en-US" dirty="0"/>
              <a:t>The attack demonstrated shows the user taking help of some special characters to change the meaning of the SQL statement.</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54865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12</a:t>
            </a:fld>
            <a:endParaRPr lang="en-US"/>
          </a:p>
        </p:txBody>
      </p:sp>
    </p:spTree>
    <p:extLst>
      <p:ext uri="{BB962C8B-B14F-4D97-AF65-F5344CB8AC3E}">
        <p14:creationId xmlns:p14="http://schemas.microsoft.com/office/powerpoint/2010/main" val="19001235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82196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the previous section, we launch attacks using forms.  Here we see how to perform those attacks using command-line tools.</a:t>
            </a:r>
          </a:p>
          <a:p>
            <a:pPr marL="171450" indent="-171450">
              <a:buFont typeface="Arial" panose="020B0604020202020204" pitchFamily="34" charset="0"/>
              <a:buChar char="•"/>
            </a:pPr>
            <a:r>
              <a:rPr lang="en-US" sz="1200" dirty="0" err="1"/>
              <a:t>cURL</a:t>
            </a:r>
            <a:r>
              <a:rPr lang="en-US" sz="1200" dirty="0"/>
              <a:t>- widely used command-line tool for sending data over a number of network protocols, including HTTP and HTTPS.</a:t>
            </a:r>
          </a:p>
          <a:p>
            <a:pPr marL="171450" indent="-171450">
              <a:buFont typeface="Arial" panose="020B0604020202020204" pitchFamily="34" charset="0"/>
              <a:buChar char="•"/>
            </a:pPr>
            <a:r>
              <a:rPr lang="en-US" dirty="0"/>
              <a:t>URL syntax also uses some special characters so if the special characters attached to data is not encoded, it will be </a:t>
            </a:r>
            <a:r>
              <a:rPr lang="en-US" dirty="0" err="1"/>
              <a:t>mis</a:t>
            </a:r>
            <a:r>
              <a:rPr lang="en-US" dirty="0"/>
              <a:t>-interpreted.</a:t>
            </a:r>
          </a:p>
          <a:p>
            <a:pPr marL="171450" indent="-171450">
              <a:buFont typeface="Arial" panose="020B0604020202020204" pitchFamily="34" charset="0"/>
              <a:buChar char="•"/>
            </a:pPr>
            <a:r>
              <a:rPr lang="en-US" dirty="0"/>
              <a:t>Encoding for space is %20</a:t>
            </a:r>
          </a:p>
          <a:p>
            <a:pPr marL="171450" indent="-171450">
              <a:buFont typeface="Arial" panose="020B0604020202020204" pitchFamily="34" charset="0"/>
              <a:buChar char="•"/>
            </a:pPr>
            <a:r>
              <a:rPr lang="en-US" dirty="0"/>
              <a:t>Encoding for # is %23 </a:t>
            </a:r>
          </a:p>
          <a:p>
            <a:pPr marL="171450" indent="-171450">
              <a:buFont typeface="Arial" panose="020B0604020202020204" pitchFamily="34" charset="0"/>
              <a:buChar char="•"/>
            </a:pPr>
            <a:r>
              <a:rPr lang="en-US" dirty="0"/>
              <a:t>Encoding for apostrophe is %27</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0982038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16835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User inputs are used to construct the SQL statement, hence there is a SQL injection vulnerability.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 single UPDATE statement can set multiple attribute of a matching record, if a list of attributes, separated by commas, is given to the SET command.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The SQL statement in </a:t>
            </a:r>
            <a:r>
              <a:rPr lang="en-US" sz="1200" dirty="0" err="1"/>
              <a:t>changepassword.php</a:t>
            </a:r>
            <a:r>
              <a:rPr lang="en-US" sz="1200" dirty="0"/>
              <a:t> is meant to set only one attribute, the password attribute.</a:t>
            </a:r>
          </a:p>
          <a:p>
            <a:pPr marL="171450" indent="-171450">
              <a:buFont typeface="Arial" panose="020B0604020202020204" pitchFamily="34" charset="0"/>
              <a:buChar char="•"/>
            </a:pPr>
            <a:r>
              <a:rPr lang="en-US" sz="1200" dirty="0"/>
              <a:t>The intention of the PHP script is to change the password attribute. Due to SQL injection vulnerability, attackers can make changes to other attributes (here, salary).</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859680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7768946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the sake of security, we should avoid using the $</a:t>
            </a:r>
            <a:r>
              <a:rPr lang="en-US" dirty="0" err="1"/>
              <a:t>mysqli</a:t>
            </a:r>
            <a:r>
              <a:rPr lang="en-US" dirty="0"/>
              <a:t>-&gt;</a:t>
            </a:r>
            <a:r>
              <a:rPr lang="en-US" dirty="0" err="1"/>
              <a:t>multi_query</a:t>
            </a:r>
            <a:r>
              <a:rPr lang="en-US" dirty="0"/>
              <a:t>() API in codes, especially if the SQL statement string contains untrusted data.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8241264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0511997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Characters that have special meaning in SQL statement and can be encoded, includes:</a:t>
            </a:r>
          </a:p>
          <a:p>
            <a:pPr marL="628650" lvl="1" indent="-171450">
              <a:buFont typeface="Arial" panose="020B0604020202020204" pitchFamily="34" charset="0"/>
              <a:buChar char="•"/>
            </a:pPr>
            <a:r>
              <a:rPr lang="en-US" dirty="0"/>
              <a:t>NULL (ASCII 0), carriage return (\r), newline (\n), backspace (\b), </a:t>
            </a:r>
            <a:r>
              <a:rPr lang="en-US" dirty="0" err="1"/>
              <a:t>etc</a:t>
            </a:r>
            <a:endParaRPr lang="en-US" dirty="0"/>
          </a:p>
          <a:p>
            <a:pPr marL="171450" lvl="0" indent="-171450">
              <a:buFont typeface="Arial" panose="020B0604020202020204" pitchFamily="34" charset="0"/>
              <a:buChar char="•"/>
            </a:pPr>
            <a:r>
              <a:rPr lang="en-US" dirty="0"/>
              <a:t>The filtering or escaping approach doesn’t address the fundamental cause of the problem.</a:t>
            </a:r>
          </a:p>
          <a:p>
            <a:pPr marL="171450" lvl="0" indent="-171450">
              <a:buFont typeface="Arial" panose="020B0604020202020204" pitchFamily="34" charset="0"/>
              <a:buChar char="•"/>
            </a:pPr>
            <a:r>
              <a:rPr lang="en-US" dirty="0"/>
              <a:t>Data and code are still mixed together.</a:t>
            </a:r>
          </a:p>
          <a:p>
            <a:pPr marL="171450" lvl="0" indent="-171450">
              <a:buFont typeface="Arial" panose="020B0604020202020204" pitchFamily="34" charset="0"/>
              <a:buChar char="•"/>
            </a:pPr>
            <a:r>
              <a:rPr lang="en-US" dirty="0"/>
              <a:t>The approach makes code more secure.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2123751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85850" lvl="2"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557319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355497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STORY OF A PERSON WHOSE EMAIL IS HACKED, THEN TWITTER IS HACKED WITH REPULSIVE MESSAGES, FACEBOOK FRIENDS BLOCKED, AND THEN BANK INFO IS CHANGED AND THEN EMAIL ACCESS IS DENIED – WRITE ALL DEFINITIONS ON BOARD AND STRIKE OUT TERMS E.G., ADVERSARY, THREAT, ATTACK, ETC.</a:t>
            </a:r>
          </a:p>
        </p:txBody>
      </p:sp>
      <p:sp>
        <p:nvSpPr>
          <p:cNvPr id="4" name="Slide Number Placeholder 3"/>
          <p:cNvSpPr>
            <a:spLocks noGrp="1"/>
          </p:cNvSpPr>
          <p:nvPr>
            <p:ph type="sldNum" sz="quarter" idx="5"/>
          </p:nvPr>
        </p:nvSpPr>
        <p:spPr/>
        <p:txBody>
          <a:bodyPr/>
          <a:lstStyle/>
          <a:p>
            <a:fld id="{715C8847-C870-FC49-BAC8-7739469A7F46}" type="slidenum">
              <a:rPr lang="en-US" smtClean="0"/>
              <a:t>13</a:t>
            </a:fld>
            <a:endParaRPr lang="en-US"/>
          </a:p>
        </p:txBody>
      </p:sp>
    </p:spTree>
    <p:extLst>
      <p:ext uri="{BB962C8B-B14F-4D97-AF65-F5344CB8AC3E}">
        <p14:creationId xmlns:p14="http://schemas.microsoft.com/office/powerpoint/2010/main" val="22907582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GB" dirty="0"/>
              <a:t>Attacker could put malicious code in Disk in old days, now with web – we use a website to inject the code</a:t>
            </a:r>
          </a:p>
          <a:p>
            <a:pPr marL="0" lvl="0" indent="0">
              <a:spcBef>
                <a:spcPts val="0"/>
              </a:spcBef>
              <a:buNone/>
            </a:pPr>
            <a:r>
              <a:rPr lang="en-GB" dirty="0"/>
              <a:t>Many websites take input from the user, conduct some activities and then send response to the user in a web page, with the original user input included on the response (</a:t>
            </a:r>
            <a:r>
              <a:rPr lang="en-GB" dirty="0" err="1"/>
              <a:t>i.e</a:t>
            </a:r>
            <a:r>
              <a:rPr lang="en-GB" dirty="0"/>
              <a:t> the user input is reflected back)</a:t>
            </a:r>
          </a:p>
          <a:p>
            <a:pPr marL="0" lvl="0" indent="0">
              <a:spcBef>
                <a:spcPts val="0"/>
              </a:spcBef>
              <a:buNone/>
            </a:pPr>
            <a:r>
              <a:rPr lang="en-GB" dirty="0"/>
              <a:t>“Convenience is the enemy of security” – HTML mixes data and code</a:t>
            </a:r>
          </a:p>
        </p:txBody>
      </p:sp>
    </p:spTree>
    <p:extLst>
      <p:ext uri="{BB962C8B-B14F-4D97-AF65-F5344CB8AC3E}">
        <p14:creationId xmlns:p14="http://schemas.microsoft.com/office/powerpoint/2010/main" val="162678067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4809651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dirty="0"/>
              <a:t>Same with Clinton/Obama site and the </a:t>
            </a:r>
            <a:r>
              <a:rPr lang="en-US" dirty="0" err="1"/>
              <a:t>Samy</a:t>
            </a:r>
            <a:r>
              <a:rPr lang="en-US" dirty="0"/>
              <a:t> Worm case i.e., they were persistent XSS attacks</a:t>
            </a:r>
            <a:endParaRPr dirty="0"/>
          </a:p>
        </p:txBody>
      </p:sp>
    </p:spTree>
    <p:extLst>
      <p:ext uri="{BB962C8B-B14F-4D97-AF65-F5344CB8AC3E}">
        <p14:creationId xmlns:p14="http://schemas.microsoft.com/office/powerpoint/2010/main" val="38190557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dirty="0"/>
              <a:t>Session ID (SID) – we need to steal it, we send code to your computer through the social network platform that exchanges information flows; code steals your SID and attacker abuses</a:t>
            </a:r>
            <a:endParaRPr dirty="0"/>
          </a:p>
        </p:txBody>
      </p:sp>
    </p:spTree>
    <p:extLst>
      <p:ext uri="{BB962C8B-B14F-4D97-AF65-F5344CB8AC3E}">
        <p14:creationId xmlns:p14="http://schemas.microsoft.com/office/powerpoint/2010/main" val="332094870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9" name="Shape 24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76406916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5" name="Shape 25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4917982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5" name="Shape 25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15945219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en-US" dirty="0"/>
              <a:t>OpenSSL is a commercial grade toolkit for the TLS/SSL protocols</a:t>
            </a:r>
          </a:p>
          <a:p>
            <a:pPr marL="171450" indent="-171450">
              <a:buFont typeface="Arial" panose="020B0604020202020204" pitchFamily="34" charset="0"/>
              <a:buChar char="•"/>
            </a:pPr>
            <a:r>
              <a:rPr lang="en-US" dirty="0"/>
              <a:t>Many</a:t>
            </a:r>
            <a:r>
              <a:rPr lang="en-US" baseline="0" dirty="0"/>
              <a:t> secure web servers are built on top of OpenSSL.</a:t>
            </a:r>
          </a:p>
          <a:p>
            <a:pPr marL="171450" indent="-171450">
              <a:buFont typeface="Arial" panose="020B0604020202020204" pitchFamily="34" charset="0"/>
              <a:buChar char="•"/>
            </a:pPr>
            <a:r>
              <a:rPr lang="en-US" baseline="0" dirty="0"/>
              <a:t>When a client and server are not sending data to each other for a period of time, either side or firewall in between may break the channel.</a:t>
            </a:r>
          </a:p>
          <a:p>
            <a:pPr marL="342900" indent="-342900">
              <a:buFont typeface="Arial" panose="020B0604020202020204" pitchFamily="34" charset="0"/>
              <a:buChar char="•"/>
            </a:pPr>
            <a:r>
              <a:rPr lang="en-US" sz="2000" dirty="0"/>
              <a:t>The protocol: </a:t>
            </a:r>
          </a:p>
          <a:p>
            <a:pPr marL="742950" lvl="1" indent="-285750">
              <a:buFont typeface="Arial" panose="020B0604020202020204" pitchFamily="34" charset="0"/>
              <a:buChar char="•"/>
            </a:pPr>
            <a:r>
              <a:rPr lang="en-US" sz="1600" dirty="0"/>
              <a:t>The sender send a Heartbeat packet to receiver.</a:t>
            </a:r>
          </a:p>
          <a:p>
            <a:pPr marL="742950" lvl="1" indent="-285750">
              <a:buFont typeface="Arial" panose="020B0604020202020204" pitchFamily="34" charset="0"/>
              <a:buChar char="•"/>
            </a:pPr>
            <a:r>
              <a:rPr lang="en-US" sz="1600" dirty="0"/>
              <a:t>Inside the packet there is payload, payload length field. (Actual content of payload is</a:t>
            </a:r>
            <a:r>
              <a:rPr lang="en-US" sz="1600" baseline="0" dirty="0"/>
              <a:t> not important)</a:t>
            </a:r>
            <a:endParaRPr lang="en-US" sz="1600" dirty="0"/>
          </a:p>
          <a:p>
            <a:pPr marL="742950" lvl="1" indent="-285750">
              <a:buFont typeface="Arial" panose="020B0604020202020204" pitchFamily="34" charset="0"/>
              <a:buChar char="•"/>
            </a:pPr>
            <a:r>
              <a:rPr lang="en-US" sz="1600" dirty="0"/>
              <a:t>The receiver constructs a response packet and should carry same payload data as in request.</a:t>
            </a:r>
            <a:endParaRPr lang="en-US" baseline="0" dirty="0"/>
          </a:p>
          <a:p>
            <a:pPr marL="171450" indent="-171450">
              <a:buFont typeface="Arial" panose="020B0604020202020204" pitchFamily="34" charset="0"/>
              <a:buChar char="•"/>
            </a:pPr>
            <a:r>
              <a:rPr lang="en-US" baseline="0" dirty="0"/>
              <a:t>When the receiver gets a heartbeat request, it retrieves payload length value (n) from the packet, copies n bytes of data to the response packet, starting from the beginning of the payload field in the request packet.</a:t>
            </a:r>
            <a:endParaRPr lang="en-US" sz="700" dirty="0">
              <a:latin typeface="Arial" charset="0"/>
              <a:ea typeface="ＭＳ Ｐゴシック" pitchFamily="-65" charset="-128"/>
            </a:endParaRPr>
          </a:p>
        </p:txBody>
      </p:sp>
      <p:sp>
        <p:nvSpPr>
          <p:cNvPr id="94212" name="Slide Number Placeholder 3"/>
          <p:cNvSpPr>
            <a:spLocks noGrp="1"/>
          </p:cNvSpPr>
          <p:nvPr>
            <p:ph type="sldNum" sz="quarter" idx="5"/>
          </p:nvPr>
        </p:nvSpPr>
        <p:spPr>
          <a:noFill/>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50EAA6E-6854-4866-BCC3-1233EB2DE73E}" type="slidenum">
              <a:rPr kumimoji="0" lang="en-AU"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131</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0458389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en-US" dirty="0"/>
              <a:t>OpenSSL is a commercial grade toolkit for the TLS/SSL protocols</a:t>
            </a:r>
          </a:p>
          <a:p>
            <a:pPr marL="171450" indent="-171450">
              <a:buFont typeface="Arial" panose="020B0604020202020204" pitchFamily="34" charset="0"/>
              <a:buChar char="•"/>
            </a:pPr>
            <a:r>
              <a:rPr lang="en-US" dirty="0"/>
              <a:t>Many</a:t>
            </a:r>
            <a:r>
              <a:rPr lang="en-US" baseline="0" dirty="0"/>
              <a:t> secure web servers are built on top of OpenSSL.</a:t>
            </a:r>
          </a:p>
          <a:p>
            <a:pPr marL="171450" indent="-171450">
              <a:buFont typeface="Arial" panose="020B0604020202020204" pitchFamily="34" charset="0"/>
              <a:buChar char="•"/>
            </a:pPr>
            <a:r>
              <a:rPr lang="en-US" baseline="0" dirty="0"/>
              <a:t>When a client and server are not sending data to each other for a period of time, either side or firewall in between may break the channel.</a:t>
            </a:r>
          </a:p>
          <a:p>
            <a:pPr marL="342900" indent="-342900">
              <a:buFont typeface="Arial" panose="020B0604020202020204" pitchFamily="34" charset="0"/>
              <a:buChar char="•"/>
            </a:pPr>
            <a:r>
              <a:rPr lang="en-US" sz="2000" dirty="0"/>
              <a:t>The protocol: </a:t>
            </a:r>
          </a:p>
          <a:p>
            <a:pPr marL="742950" lvl="1" indent="-285750">
              <a:buFont typeface="Arial" panose="020B0604020202020204" pitchFamily="34" charset="0"/>
              <a:buChar char="•"/>
            </a:pPr>
            <a:r>
              <a:rPr lang="en-US" sz="1600" dirty="0"/>
              <a:t>The sender send a Heartbeat packet to receiver.</a:t>
            </a:r>
          </a:p>
          <a:p>
            <a:pPr marL="742950" lvl="1" indent="-285750">
              <a:buFont typeface="Arial" panose="020B0604020202020204" pitchFamily="34" charset="0"/>
              <a:buChar char="•"/>
            </a:pPr>
            <a:r>
              <a:rPr lang="en-US" sz="1600" dirty="0"/>
              <a:t>Inside the packet there is payload, payload length field. (Actual content of payload is</a:t>
            </a:r>
            <a:r>
              <a:rPr lang="en-US" sz="1600" baseline="0" dirty="0"/>
              <a:t> not important)</a:t>
            </a:r>
            <a:endParaRPr lang="en-US" sz="1600" dirty="0"/>
          </a:p>
          <a:p>
            <a:pPr marL="742950" lvl="1" indent="-285750">
              <a:buFont typeface="Arial" panose="020B0604020202020204" pitchFamily="34" charset="0"/>
              <a:buChar char="•"/>
            </a:pPr>
            <a:r>
              <a:rPr lang="en-US" sz="1600" dirty="0"/>
              <a:t>The receiver constructs a response packet and should carry same payload data as in request.</a:t>
            </a:r>
            <a:endParaRPr lang="en-US" baseline="0" dirty="0"/>
          </a:p>
          <a:p>
            <a:pPr marL="171450" indent="-171450">
              <a:buFont typeface="Arial" panose="020B0604020202020204" pitchFamily="34" charset="0"/>
              <a:buChar char="•"/>
            </a:pPr>
            <a:r>
              <a:rPr lang="en-US" baseline="0" dirty="0"/>
              <a:t>When the receiver gets a heartbeat request, it retrieves payload length value (n) from the packet, copies n bytes of data to the response packet, starting from the beginning of the payload field in the request packet.</a:t>
            </a:r>
            <a:endParaRPr lang="en-US" sz="700" dirty="0">
              <a:latin typeface="Arial" charset="0"/>
              <a:ea typeface="ＭＳ Ｐゴシック" pitchFamily="-65" charset="-128"/>
            </a:endParaRPr>
          </a:p>
        </p:txBody>
      </p:sp>
      <p:sp>
        <p:nvSpPr>
          <p:cNvPr id="94212" name="Slide Number Placeholder 3"/>
          <p:cNvSpPr>
            <a:spLocks noGrp="1"/>
          </p:cNvSpPr>
          <p:nvPr>
            <p:ph type="sldNum" sz="quarter" idx="5"/>
          </p:nvPr>
        </p:nvSpPr>
        <p:spPr>
          <a:noFill/>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50EAA6E-6854-4866-BCC3-1233EB2DE73E}" type="slidenum">
              <a:rPr kumimoji="0" lang="en-AU"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132</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7588013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baseline="0" dirty="0"/>
              <a:t>Comparing the shown code with the vulnerable version shown earlier, </a:t>
            </a:r>
          </a:p>
          <a:p>
            <a:pPr marL="628650" lvl="1" indent="-171450">
              <a:buFont typeface="Arial" panose="020B0604020202020204" pitchFamily="34" charset="0"/>
              <a:buChar char="•"/>
            </a:pPr>
            <a:r>
              <a:rPr lang="en-US" baseline="0" dirty="0"/>
              <a:t>An if statement is added</a:t>
            </a:r>
          </a:p>
          <a:p>
            <a:pPr marL="1085850" lvl="2" indent="-171450">
              <a:buFont typeface="Arial" panose="020B0604020202020204" pitchFamily="34" charset="0"/>
              <a:buChar char="•"/>
            </a:pPr>
            <a:r>
              <a:rPr lang="en-US" baseline="0" dirty="0"/>
              <a:t>s -&gt; s3 -&gt; </a:t>
            </a:r>
            <a:r>
              <a:rPr lang="en-US" baseline="0" dirty="0" err="1"/>
              <a:t>rrec.length</a:t>
            </a:r>
            <a:r>
              <a:rPr lang="en-US" baseline="0" dirty="0"/>
              <a:t> is the total number of bytes in the request packet; this is the actual length and not the one declared in the request packet.</a:t>
            </a:r>
          </a:p>
          <a:p>
            <a:pPr marL="1085850" lvl="2" indent="-171450">
              <a:buFont typeface="Arial" panose="020B0604020202020204" pitchFamily="34" charset="0"/>
              <a:buChar char="•"/>
            </a:pPr>
            <a:r>
              <a:rPr lang="en-US" baseline="0" dirty="0"/>
              <a:t>Constant 1 -&gt; size of type field</a:t>
            </a:r>
          </a:p>
          <a:p>
            <a:pPr marL="1085850" lvl="2" indent="-171450">
              <a:buFont typeface="Arial" panose="020B0604020202020204" pitchFamily="34" charset="0"/>
              <a:buChar char="•"/>
            </a:pPr>
            <a:r>
              <a:rPr lang="en-US" baseline="0" dirty="0"/>
              <a:t>Constant 2 -&gt; size of length field</a:t>
            </a:r>
          </a:p>
          <a:p>
            <a:pPr marL="1085850" lvl="2" indent="-171450">
              <a:buFont typeface="Arial" panose="020B0604020202020204" pitchFamily="34" charset="0"/>
              <a:buChar char="•"/>
            </a:pPr>
            <a:r>
              <a:rPr lang="en-US" baseline="0" dirty="0"/>
              <a:t>Constant 16 -&gt; minimum padding length</a:t>
            </a:r>
          </a:p>
          <a:p>
            <a:pPr marL="1085850" lvl="2" indent="-171450">
              <a:buFont typeface="Arial" panose="020B0604020202020204" pitchFamily="34" charset="0"/>
              <a:buChar char="•"/>
            </a:pPr>
            <a:endParaRPr lang="en-US" baseline="0" dirty="0"/>
          </a:p>
          <a:p>
            <a:pPr marL="171450" lvl="0" indent="-171450">
              <a:buFont typeface="Arial" panose="020B0604020202020204" pitchFamily="34" charset="0"/>
              <a:buChar char="•"/>
            </a:pPr>
            <a:r>
              <a:rPr lang="en-US" baseline="0" dirty="0"/>
              <a:t>The if statement compares whether the declared payload length plus a constant (19) is larger than the actual size of the request packet.</a:t>
            </a:r>
          </a:p>
          <a:p>
            <a:pPr marL="628650" lvl="1" indent="-171450">
              <a:buFont typeface="Arial" panose="020B0604020202020204" pitchFamily="34" charset="0"/>
              <a:buChar char="•"/>
            </a:pPr>
            <a:r>
              <a:rPr lang="en-US" baseline="0" dirty="0"/>
              <a:t>If larger, the packet is discarded and there will be no reply.</a:t>
            </a:r>
          </a:p>
          <a:p>
            <a:pPr marL="628650" lvl="1" indent="-171450">
              <a:buFont typeface="Arial" panose="020B0604020202020204" pitchFamily="34" charset="0"/>
              <a:buChar char="•"/>
            </a:pPr>
            <a:r>
              <a:rPr lang="en-US" baseline="0" dirty="0"/>
              <a:t>If attacker send a request packet with larger declared length value, the packet won’t have any effect.</a:t>
            </a:r>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1CCEEA-212A-445A-B5B9-3AEB50B92E9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58523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14</a:t>
            </a:fld>
            <a:endParaRPr lang="en-US"/>
          </a:p>
        </p:txBody>
      </p:sp>
    </p:spTree>
    <p:extLst>
      <p:ext uri="{BB962C8B-B14F-4D97-AF65-F5344CB8AC3E}">
        <p14:creationId xmlns:p14="http://schemas.microsoft.com/office/powerpoint/2010/main" val="113560437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baseline="0" dirty="0"/>
              <a:t>Comparing the shown code with the vulnerable version shown earlier, </a:t>
            </a:r>
          </a:p>
          <a:p>
            <a:pPr marL="628650" lvl="1" indent="-171450">
              <a:buFont typeface="Arial" panose="020B0604020202020204" pitchFamily="34" charset="0"/>
              <a:buChar char="•"/>
            </a:pPr>
            <a:r>
              <a:rPr lang="en-US" baseline="0" dirty="0"/>
              <a:t>An if statement is added</a:t>
            </a:r>
          </a:p>
          <a:p>
            <a:pPr marL="1085850" lvl="2" indent="-171450">
              <a:buFont typeface="Arial" panose="020B0604020202020204" pitchFamily="34" charset="0"/>
              <a:buChar char="•"/>
            </a:pPr>
            <a:r>
              <a:rPr lang="en-US" baseline="0" dirty="0"/>
              <a:t>s -&gt; s3 -&gt; </a:t>
            </a:r>
            <a:r>
              <a:rPr lang="en-US" baseline="0" dirty="0" err="1"/>
              <a:t>rrec.length</a:t>
            </a:r>
            <a:r>
              <a:rPr lang="en-US" baseline="0" dirty="0"/>
              <a:t> is the total number of bytes in the request packet; this is the actual length and not the one declared in the request packet.</a:t>
            </a:r>
          </a:p>
          <a:p>
            <a:pPr marL="1085850" lvl="2" indent="-171450">
              <a:buFont typeface="Arial" panose="020B0604020202020204" pitchFamily="34" charset="0"/>
              <a:buChar char="•"/>
            </a:pPr>
            <a:r>
              <a:rPr lang="en-US" baseline="0" dirty="0"/>
              <a:t>Constant 1 -&gt; size of type field</a:t>
            </a:r>
          </a:p>
          <a:p>
            <a:pPr marL="1085850" lvl="2" indent="-171450">
              <a:buFont typeface="Arial" panose="020B0604020202020204" pitchFamily="34" charset="0"/>
              <a:buChar char="•"/>
            </a:pPr>
            <a:r>
              <a:rPr lang="en-US" baseline="0" dirty="0"/>
              <a:t>Constant 2 -&gt; size of length field</a:t>
            </a:r>
          </a:p>
          <a:p>
            <a:pPr marL="1085850" lvl="2" indent="-171450">
              <a:buFont typeface="Arial" panose="020B0604020202020204" pitchFamily="34" charset="0"/>
              <a:buChar char="•"/>
            </a:pPr>
            <a:r>
              <a:rPr lang="en-US" baseline="0" dirty="0"/>
              <a:t>Constant 16 -&gt; minimum padding length</a:t>
            </a:r>
          </a:p>
          <a:p>
            <a:pPr marL="1085850" lvl="2" indent="-171450">
              <a:buFont typeface="Arial" panose="020B0604020202020204" pitchFamily="34" charset="0"/>
              <a:buChar char="•"/>
            </a:pPr>
            <a:endParaRPr lang="en-US" baseline="0" dirty="0"/>
          </a:p>
          <a:p>
            <a:pPr marL="171450" lvl="0" indent="-171450">
              <a:buFont typeface="Arial" panose="020B0604020202020204" pitchFamily="34" charset="0"/>
              <a:buChar char="•"/>
            </a:pPr>
            <a:r>
              <a:rPr lang="en-US" baseline="0" dirty="0"/>
              <a:t>The if statement compares whether the declared payload length plus a constant (19) is larger than the actual size of the request packet.</a:t>
            </a:r>
          </a:p>
          <a:p>
            <a:pPr marL="628650" lvl="1" indent="-171450">
              <a:buFont typeface="Arial" panose="020B0604020202020204" pitchFamily="34" charset="0"/>
              <a:buChar char="•"/>
            </a:pPr>
            <a:r>
              <a:rPr lang="en-US" baseline="0" dirty="0"/>
              <a:t>If larger, the packet is discarded and there will be no reply.</a:t>
            </a:r>
          </a:p>
          <a:p>
            <a:pPr marL="628650" lvl="1" indent="-171450">
              <a:buFont typeface="Arial" panose="020B0604020202020204" pitchFamily="34" charset="0"/>
              <a:buChar char="•"/>
            </a:pPr>
            <a:r>
              <a:rPr lang="en-US" baseline="0" dirty="0"/>
              <a:t>If attacker send a request packet with larger declared length value, the packet won’t have any effect.</a:t>
            </a:r>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1CCEEA-212A-445A-B5B9-3AEB50B92E9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9877121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1CCEEA-212A-445A-B5B9-3AEB50B92E9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9216608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C&amp;C server : Command and Control </a:t>
            </a:r>
            <a:r>
              <a:rPr lang="en-US" altLang="zh-CN" dirty="0"/>
              <a:t>server: </a:t>
            </a:r>
            <a:r>
              <a:rPr lang="en-US" b="0" i="0" dirty="0">
                <a:solidFill>
                  <a:srgbClr val="4A4A4A"/>
                </a:solidFill>
                <a:effectLst/>
                <a:latin typeface="OpenSans"/>
              </a:rPr>
              <a:t>a computer controlled by an </a:t>
            </a:r>
            <a:r>
              <a:rPr lang="en-US" b="0" i="0" u="none" strike="noStrike" dirty="0">
                <a:solidFill>
                  <a:srgbClr val="CC0000"/>
                </a:solidFill>
                <a:effectLst/>
                <a:latin typeface="OpenSans"/>
                <a:hlinkClick r:id="rId3"/>
              </a:rPr>
              <a:t>attacker </a:t>
            </a:r>
            <a:r>
              <a:rPr lang="en-US" b="0" i="0" dirty="0">
                <a:solidFill>
                  <a:srgbClr val="4A4A4A"/>
                </a:solidFill>
                <a:effectLst/>
                <a:latin typeface="OpenSans"/>
              </a:rPr>
              <a:t>or cybercriminal which is used to send commands to systems compromised by malware and receive stolen data from a target network. </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1CCEEA-212A-445A-B5B9-3AEB50B92E9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1762614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1CCEEA-212A-445A-B5B9-3AEB50B92E9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400469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1CCEEA-212A-445A-B5B9-3AEB50B92E9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266934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1CCEEA-212A-445A-B5B9-3AEB50B92E9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3807835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1 zone – if one domain on one nameserver; but in many situations if domain is big and you don’t want to host all on one name server, you can have sub-domains on different name servers – then you have different zones with subsets of sub-domains on different nameservers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1CCEEA-212A-445A-B5B9-3AEB50B92E9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2720240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DNS query is recursive – keep asking till you find the answer; Let’s ask </a:t>
            </a:r>
            <a:r>
              <a:rPr lang="en-US" dirty="0" err="1"/>
              <a:t>example.com</a:t>
            </a:r>
            <a:r>
              <a:rPr lang="en-US" dirty="0"/>
              <a:t> – talk to com server who has registered the nameserver for the </a:t>
            </a:r>
            <a:r>
              <a:rPr lang="en-US" dirty="0" err="1"/>
              <a:t>example.com</a:t>
            </a:r>
            <a:r>
              <a:rPr lang="en-US" dirty="0"/>
              <a:t>; if you ask that nameserver, if big – then it tell you which sub-domain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1CCEEA-212A-445A-B5B9-3AEB50B92E9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6792588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37319504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2" name="Shape 22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878408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5" name="Picture 4" descr="A picture containing logo&#10;&#10;Description automatically generated">
            <a:extLst>
              <a:ext uri="{FF2B5EF4-FFF2-40B4-BE49-F238E27FC236}">
                <a16:creationId xmlns:a16="http://schemas.microsoft.com/office/drawing/2014/main" id="{D8DB9D91-12A9-6D85-5C4A-107079AA8707}"/>
              </a:ext>
            </a:extLst>
          </p:cNvPr>
          <p:cNvPicPr>
            <a:picLocks noChangeAspect="1"/>
          </p:cNvPicPr>
          <p:nvPr userDrawn="1"/>
        </p:nvPicPr>
        <p:blipFill>
          <a:blip r:embed="rId2"/>
          <a:stretch>
            <a:fillRect/>
          </a:stretch>
        </p:blipFill>
        <p:spPr>
          <a:xfrm>
            <a:off x="0" y="6683"/>
            <a:ext cx="12192000" cy="6844631"/>
          </a:xfrm>
          <a:prstGeom prst="rect">
            <a:avLst/>
          </a:prstGeom>
        </p:spPr>
      </p:pic>
      <p:sp>
        <p:nvSpPr>
          <p:cNvPr id="10" name="Text Placeholder 1">
            <a:extLst>
              <a:ext uri="{FF2B5EF4-FFF2-40B4-BE49-F238E27FC236}">
                <a16:creationId xmlns:a16="http://schemas.microsoft.com/office/drawing/2014/main" id="{BC0596B2-8BCF-CDB9-86A8-E5F1D3BA81E1}"/>
              </a:ext>
            </a:extLst>
          </p:cNvPr>
          <p:cNvSpPr>
            <a:spLocks noGrp="1"/>
          </p:cNvSpPr>
          <p:nvPr>
            <p:ph type="body" sz="quarter" idx="12" hasCustomPrompt="1"/>
          </p:nvPr>
        </p:nvSpPr>
        <p:spPr>
          <a:xfrm>
            <a:off x="2428461" y="4144617"/>
            <a:ext cx="7335078" cy="1412031"/>
          </a:xfrm>
          <a:prstGeom prst="rect">
            <a:avLst/>
          </a:prstGeom>
        </p:spPr>
        <p:txBody>
          <a:bodyPr/>
          <a:lstStyle>
            <a:lvl1pPr marL="0" indent="0" algn="ctr">
              <a:buFontTx/>
              <a:buNone/>
              <a:defRPr sz="4000" b="1" i="0">
                <a:solidFill>
                  <a:srgbClr val="767171"/>
                </a:solidFill>
                <a:latin typeface="Arial" panose="020B0604020202020204" pitchFamily="34" charset="0"/>
                <a:cs typeface="Arial" panose="020B0604020202020204" pitchFamily="34" charset="0"/>
              </a:defRPr>
            </a:lvl1pPr>
          </a:lstStyle>
          <a:p>
            <a:r>
              <a:rPr lang="en-US" sz="3600" dirty="0"/>
              <a:t>Title for Presentation</a:t>
            </a:r>
          </a:p>
          <a:p>
            <a:r>
              <a:rPr lang="en-US" sz="3600" dirty="0"/>
              <a:t>Line 2</a:t>
            </a:r>
          </a:p>
        </p:txBody>
      </p:sp>
      <p:sp>
        <p:nvSpPr>
          <p:cNvPr id="11" name="Text Placeholder 2">
            <a:extLst>
              <a:ext uri="{FF2B5EF4-FFF2-40B4-BE49-F238E27FC236}">
                <a16:creationId xmlns:a16="http://schemas.microsoft.com/office/drawing/2014/main" id="{B5FA1AF5-5DD9-B40B-465B-79A7653C5A5E}"/>
              </a:ext>
            </a:extLst>
          </p:cNvPr>
          <p:cNvSpPr>
            <a:spLocks noGrp="1"/>
          </p:cNvSpPr>
          <p:nvPr>
            <p:ph type="body" sz="quarter" idx="13" hasCustomPrompt="1"/>
          </p:nvPr>
        </p:nvSpPr>
        <p:spPr>
          <a:xfrm>
            <a:off x="3765550" y="5744152"/>
            <a:ext cx="4660900" cy="350227"/>
          </a:xfrm>
          <a:prstGeom prst="rect">
            <a:avLst/>
          </a:prstGeom>
        </p:spPr>
        <p:txBody>
          <a:bodyPr/>
          <a:lstStyle>
            <a:lvl1pPr marL="0" indent="0" algn="ctr">
              <a:buNone/>
              <a:defRPr b="0" i="0">
                <a:solidFill>
                  <a:srgbClr val="767171"/>
                </a:solidFill>
                <a:latin typeface="Arial" panose="020B0604020202020204" pitchFamily="34" charset="0"/>
                <a:cs typeface="Arial" panose="020B0604020202020204" pitchFamily="34" charset="0"/>
              </a:defRPr>
            </a:lvl1pPr>
          </a:lstStyle>
          <a:p>
            <a:r>
              <a:rPr lang="en-US" sz="2400" dirty="0"/>
              <a:t>Date xx, 202x</a:t>
            </a:r>
          </a:p>
        </p:txBody>
      </p:sp>
    </p:spTree>
    <p:extLst>
      <p:ext uri="{BB962C8B-B14F-4D97-AF65-F5344CB8AC3E}">
        <p14:creationId xmlns:p14="http://schemas.microsoft.com/office/powerpoint/2010/main" val="12167058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4094231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19101868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5123574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2"/>
          </p:nvPr>
        </p:nvSpPr>
        <p:spPr>
          <a:xfrm>
            <a:off x="149105" y="6583679"/>
            <a:ext cx="1574040" cy="137796"/>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r>
              <a:rPr lang="en-US" dirty="0"/>
              <a:t>Fall 2013</a:t>
            </a:r>
          </a:p>
        </p:txBody>
      </p:sp>
      <p:sp>
        <p:nvSpPr>
          <p:cNvPr id="8" name="Footer Placeholder 4"/>
          <p:cNvSpPr>
            <a:spLocks noGrp="1"/>
          </p:cNvSpPr>
          <p:nvPr>
            <p:ph type="ftr" sz="quarter" idx="3"/>
          </p:nvPr>
        </p:nvSpPr>
        <p:spPr>
          <a:xfrm>
            <a:off x="4165600" y="6583679"/>
            <a:ext cx="3860800" cy="137796"/>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US" dirty="0"/>
              <a:t>MU CS 4001/7001 Cloud Computing</a:t>
            </a:r>
          </a:p>
        </p:txBody>
      </p:sp>
      <p:sp>
        <p:nvSpPr>
          <p:cNvPr id="9" name="Slide Number Placeholder 5"/>
          <p:cNvSpPr>
            <a:spLocks noGrp="1"/>
          </p:cNvSpPr>
          <p:nvPr>
            <p:ph type="sldNum" sz="quarter" idx="4"/>
          </p:nvPr>
        </p:nvSpPr>
        <p:spPr>
          <a:xfrm>
            <a:off x="11289576" y="6583679"/>
            <a:ext cx="827592"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a:t>
            </a:fld>
            <a:endParaRPr lang="en-US" dirty="0"/>
          </a:p>
        </p:txBody>
      </p:sp>
    </p:spTree>
    <p:extLst>
      <p:ext uri="{BB962C8B-B14F-4D97-AF65-F5344CB8AC3E}">
        <p14:creationId xmlns:p14="http://schemas.microsoft.com/office/powerpoint/2010/main" val="29607849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7" name="Date Placeholder 3"/>
          <p:cNvSpPr>
            <a:spLocks noGrp="1"/>
          </p:cNvSpPr>
          <p:nvPr>
            <p:ph type="dt" sz="half" idx="2"/>
          </p:nvPr>
        </p:nvSpPr>
        <p:spPr>
          <a:xfrm>
            <a:off x="149105" y="6583679"/>
            <a:ext cx="1574040" cy="137796"/>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r>
              <a:rPr lang="en-US" dirty="0"/>
              <a:t>Fall 2013</a:t>
            </a:r>
          </a:p>
        </p:txBody>
      </p:sp>
      <p:sp>
        <p:nvSpPr>
          <p:cNvPr id="8" name="Footer Placeholder 4"/>
          <p:cNvSpPr>
            <a:spLocks noGrp="1"/>
          </p:cNvSpPr>
          <p:nvPr>
            <p:ph type="ftr" sz="quarter" idx="3"/>
          </p:nvPr>
        </p:nvSpPr>
        <p:spPr>
          <a:xfrm>
            <a:off x="4165600" y="6583679"/>
            <a:ext cx="3860800" cy="137796"/>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US" dirty="0"/>
              <a:t>MU CS 4001/7001 Cloud Computing</a:t>
            </a:r>
          </a:p>
        </p:txBody>
      </p:sp>
      <p:sp>
        <p:nvSpPr>
          <p:cNvPr id="9" name="Slide Number Placeholder 5"/>
          <p:cNvSpPr>
            <a:spLocks noGrp="1"/>
          </p:cNvSpPr>
          <p:nvPr>
            <p:ph type="sldNum" sz="quarter" idx="4"/>
          </p:nvPr>
        </p:nvSpPr>
        <p:spPr>
          <a:xfrm>
            <a:off x="11289576" y="6583679"/>
            <a:ext cx="827592"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a:t>
            </a:fld>
            <a:endParaRPr lang="en-US" dirty="0"/>
          </a:p>
        </p:txBody>
      </p:sp>
    </p:spTree>
    <p:extLst>
      <p:ext uri="{BB962C8B-B14F-4D97-AF65-F5344CB8AC3E}">
        <p14:creationId xmlns:p14="http://schemas.microsoft.com/office/powerpoint/2010/main" val="37906665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2"/>
          </p:nvPr>
        </p:nvSpPr>
        <p:spPr>
          <a:xfrm>
            <a:off x="149105" y="6583679"/>
            <a:ext cx="1574040" cy="137796"/>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r>
              <a:rPr lang="en-US" dirty="0"/>
              <a:t>Fall 2013</a:t>
            </a:r>
          </a:p>
        </p:txBody>
      </p:sp>
      <p:sp>
        <p:nvSpPr>
          <p:cNvPr id="8" name="Footer Placeholder 4"/>
          <p:cNvSpPr>
            <a:spLocks noGrp="1"/>
          </p:cNvSpPr>
          <p:nvPr>
            <p:ph type="ftr" sz="quarter" idx="3"/>
          </p:nvPr>
        </p:nvSpPr>
        <p:spPr>
          <a:xfrm>
            <a:off x="4165600" y="6583679"/>
            <a:ext cx="3860800" cy="137796"/>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US" dirty="0"/>
              <a:t>MU CS 4001/7001 Cloud Computing</a:t>
            </a:r>
          </a:p>
        </p:txBody>
      </p:sp>
      <p:sp>
        <p:nvSpPr>
          <p:cNvPr id="9" name="Slide Number Placeholder 5"/>
          <p:cNvSpPr>
            <a:spLocks noGrp="1"/>
          </p:cNvSpPr>
          <p:nvPr>
            <p:ph type="sldNum" sz="quarter" idx="4"/>
          </p:nvPr>
        </p:nvSpPr>
        <p:spPr>
          <a:xfrm>
            <a:off x="11289576" y="6583679"/>
            <a:ext cx="827592"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a:t>
            </a:fld>
            <a:endParaRPr lang="en-US" dirty="0"/>
          </a:p>
        </p:txBody>
      </p:sp>
    </p:spTree>
    <p:extLst>
      <p:ext uri="{BB962C8B-B14F-4D97-AF65-F5344CB8AC3E}">
        <p14:creationId xmlns:p14="http://schemas.microsoft.com/office/powerpoint/2010/main" val="39748528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A136A3-E6B7-CC43-A8FA-0B94F0D35B4B}" type="datetimeFigureOut">
              <a:rPr lang="en-US" smtClean="0"/>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23652282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A136A3-E6B7-CC43-A8FA-0B94F0D35B4B}" type="datetimeFigureOut">
              <a:rPr lang="en-US" smtClean="0"/>
              <a:t>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1832629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A136A3-E6B7-CC43-A8FA-0B94F0D35B4B}" type="datetimeFigureOut">
              <a:rPr lang="en-US" smtClean="0"/>
              <a:t>2/20/2024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28668464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Date Placeholder 3"/>
          <p:cNvSpPr>
            <a:spLocks noGrp="1"/>
          </p:cNvSpPr>
          <p:nvPr>
            <p:ph type="dt" sz="half" idx="2"/>
          </p:nvPr>
        </p:nvSpPr>
        <p:spPr>
          <a:xfrm>
            <a:off x="149105" y="6583679"/>
            <a:ext cx="1574040" cy="137796"/>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r>
              <a:rPr lang="en-US" dirty="0"/>
              <a:t>Fall 2013</a:t>
            </a:r>
          </a:p>
        </p:txBody>
      </p:sp>
      <p:sp>
        <p:nvSpPr>
          <p:cNvPr id="10" name="Footer Placeholder 4"/>
          <p:cNvSpPr>
            <a:spLocks noGrp="1"/>
          </p:cNvSpPr>
          <p:nvPr>
            <p:ph type="ftr" sz="quarter" idx="3"/>
          </p:nvPr>
        </p:nvSpPr>
        <p:spPr>
          <a:xfrm>
            <a:off x="4165600" y="6583679"/>
            <a:ext cx="3860800" cy="137796"/>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US" dirty="0"/>
              <a:t>MU CS 4001/7001 Cloud Computing</a:t>
            </a:r>
          </a:p>
        </p:txBody>
      </p:sp>
      <p:sp>
        <p:nvSpPr>
          <p:cNvPr id="11" name="Slide Number Placeholder 5"/>
          <p:cNvSpPr>
            <a:spLocks noGrp="1"/>
          </p:cNvSpPr>
          <p:nvPr>
            <p:ph type="sldNum" sz="quarter" idx="4"/>
          </p:nvPr>
        </p:nvSpPr>
        <p:spPr>
          <a:xfrm>
            <a:off x="11289576" y="6583679"/>
            <a:ext cx="827592"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a:t>
            </a:fld>
            <a:endParaRPr lang="en-US" dirty="0"/>
          </a:p>
        </p:txBody>
      </p:sp>
    </p:spTree>
    <p:extLst>
      <p:ext uri="{BB962C8B-B14F-4D97-AF65-F5344CB8AC3E}">
        <p14:creationId xmlns:p14="http://schemas.microsoft.com/office/powerpoint/2010/main" val="2608458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60F28B-6949-8A10-8B7C-D18BAEBDE5FC}"/>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Logo, company name&#10;&#10;Description automatically generated">
            <a:extLst>
              <a:ext uri="{FF2B5EF4-FFF2-40B4-BE49-F238E27FC236}">
                <a16:creationId xmlns:a16="http://schemas.microsoft.com/office/drawing/2014/main" id="{45B7E347-82C1-5BCB-9E72-D9CF29D03237}"/>
              </a:ext>
            </a:extLst>
          </p:cNvPr>
          <p:cNvPicPr>
            <a:picLocks noChangeAspect="1"/>
          </p:cNvPicPr>
          <p:nvPr userDrawn="1"/>
        </p:nvPicPr>
        <p:blipFill>
          <a:blip r:embed="rId2"/>
          <a:stretch>
            <a:fillRect/>
          </a:stretch>
        </p:blipFill>
        <p:spPr>
          <a:xfrm>
            <a:off x="455580" y="5641720"/>
            <a:ext cx="1829546" cy="785485"/>
          </a:xfrm>
          <a:prstGeom prst="rect">
            <a:avLst/>
          </a:prstGeom>
        </p:spPr>
      </p:pic>
      <p:sp>
        <p:nvSpPr>
          <p:cNvPr id="16" name="Title 1">
            <a:extLst>
              <a:ext uri="{FF2B5EF4-FFF2-40B4-BE49-F238E27FC236}">
                <a16:creationId xmlns:a16="http://schemas.microsoft.com/office/drawing/2014/main" id="{653E720E-FE37-173B-65F6-62EFA236FB19}"/>
              </a:ext>
            </a:extLst>
          </p:cNvPr>
          <p:cNvSpPr>
            <a:spLocks noGrp="1"/>
          </p:cNvSpPr>
          <p:nvPr>
            <p:ph type="ctrTitle" hasCustomPrompt="1"/>
          </p:nvPr>
        </p:nvSpPr>
        <p:spPr>
          <a:xfrm>
            <a:off x="457200" y="571500"/>
            <a:ext cx="11277600" cy="736439"/>
          </a:xfrm>
          <a:prstGeom prst="rect">
            <a:avLst/>
          </a:prstGeom>
        </p:spPr>
        <p:txBody>
          <a:bodyPr anchor="t"/>
          <a:lstStyle>
            <a:lvl1pPr algn="l">
              <a:defRPr sz="3600" b="1" i="0">
                <a:solidFill>
                  <a:srgbClr val="767171"/>
                </a:solidFill>
                <a:latin typeface="Arial" panose="020B0604020202020204" pitchFamily="34" charset="0"/>
                <a:cs typeface="Arial" panose="020B0604020202020204" pitchFamily="34" charset="0"/>
              </a:defRPr>
            </a:lvl1pPr>
          </a:lstStyle>
          <a:p>
            <a:r>
              <a:rPr lang="en-US" dirty="0"/>
              <a:t>Title</a:t>
            </a:r>
            <a:endParaRPr lang="en-US" sz="7200" dirty="0">
              <a:solidFill>
                <a:srgbClr val="005A95"/>
              </a:solidFill>
            </a:endParaRPr>
          </a:p>
        </p:txBody>
      </p:sp>
      <p:sp>
        <p:nvSpPr>
          <p:cNvPr id="2" name="Content Placeholder 14">
            <a:extLst>
              <a:ext uri="{FF2B5EF4-FFF2-40B4-BE49-F238E27FC236}">
                <a16:creationId xmlns:a16="http://schemas.microsoft.com/office/drawing/2014/main" id="{77A9F672-EF72-2298-66D3-AB7575B19E3F}"/>
              </a:ext>
            </a:extLst>
          </p:cNvPr>
          <p:cNvSpPr>
            <a:spLocks noGrp="1"/>
          </p:cNvSpPr>
          <p:nvPr>
            <p:ph sz="quarter" idx="10"/>
          </p:nvPr>
        </p:nvSpPr>
        <p:spPr>
          <a:xfrm>
            <a:off x="457200" y="1600200"/>
            <a:ext cx="11277599" cy="3886200"/>
          </a:xfrm>
          <a:prstGeom prst="rect">
            <a:avLst/>
          </a:prstGeom>
        </p:spPr>
        <p:txBody>
          <a:bodyPr/>
          <a:lstStyle>
            <a:lvl1pPr>
              <a:buClr>
                <a:srgbClr val="006199"/>
              </a:buClr>
              <a:defRPr b="0" i="0">
                <a:solidFill>
                  <a:srgbClr val="767171"/>
                </a:solidFill>
                <a:latin typeface="Arial" panose="020B0604020202020204" pitchFamily="34" charset="0"/>
                <a:cs typeface="Arial" panose="020B0604020202020204" pitchFamily="34" charset="0"/>
              </a:defRPr>
            </a:lvl1pPr>
            <a:lvl2pPr>
              <a:buClr>
                <a:srgbClr val="006199"/>
              </a:buClr>
              <a:defRPr b="0" i="0">
                <a:solidFill>
                  <a:srgbClr val="767171"/>
                </a:solidFill>
                <a:latin typeface="Arial" panose="020B0604020202020204" pitchFamily="34" charset="0"/>
                <a:cs typeface="Arial" panose="020B0604020202020204" pitchFamily="34" charset="0"/>
              </a:defRPr>
            </a:lvl2pPr>
            <a:lvl3pPr>
              <a:buClr>
                <a:srgbClr val="006199"/>
              </a:buClr>
              <a:defRPr b="0" i="0">
                <a:solidFill>
                  <a:srgbClr val="767171"/>
                </a:solidFill>
                <a:latin typeface="Arial" panose="020B0604020202020204" pitchFamily="34" charset="0"/>
                <a:cs typeface="Arial" panose="020B0604020202020204" pitchFamily="34" charset="0"/>
              </a:defRPr>
            </a:lvl3pPr>
            <a:lvl4pPr>
              <a:buClr>
                <a:srgbClr val="006199"/>
              </a:buClr>
              <a:defRPr b="0" i="0">
                <a:solidFill>
                  <a:srgbClr val="767171"/>
                </a:solidFill>
                <a:latin typeface="Arial" panose="020B0604020202020204" pitchFamily="34" charset="0"/>
                <a:cs typeface="Arial" panose="020B0604020202020204" pitchFamily="34" charset="0"/>
              </a:defRPr>
            </a:lvl4pPr>
            <a:lvl5pPr>
              <a:buClr>
                <a:srgbClr val="006199"/>
              </a:buClr>
              <a:defRPr b="0" i="0">
                <a:solidFill>
                  <a:srgbClr val="76717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4146126"/>
      </p:ext>
    </p:extLst>
  </p:cSld>
  <p:clrMapOvr>
    <a:masterClrMapping/>
  </p:clrMapOvr>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guide id="3" orient="horz" pos="3456" userDrawn="1">
          <p15:clr>
            <a:srgbClr val="FBAE40"/>
          </p15:clr>
        </p15:guide>
        <p15:guide id="4" orient="horz" pos="360" userDrawn="1">
          <p15:clr>
            <a:srgbClr val="FBAE40"/>
          </p15:clr>
        </p15:guide>
        <p15:guide id="5" orient="horz" pos="1008" userDrawn="1">
          <p15:clr>
            <a:srgbClr val="FBAE40"/>
          </p15:clr>
        </p15:guide>
        <p15:guide id="6" pos="288" userDrawn="1">
          <p15:clr>
            <a:srgbClr val="FBAE40"/>
          </p15:clr>
        </p15:guide>
        <p15:guide id="7" pos="739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p:cNvSpPr>
            <a:spLocks noGrp="1"/>
          </p:cNvSpPr>
          <p:nvPr>
            <p:ph type="dt" sz="half" idx="2"/>
          </p:nvPr>
        </p:nvSpPr>
        <p:spPr>
          <a:xfrm>
            <a:off x="149105" y="6583679"/>
            <a:ext cx="1574040" cy="137796"/>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r>
              <a:rPr lang="en-US" dirty="0"/>
              <a:t>Fall 2013</a:t>
            </a:r>
          </a:p>
        </p:txBody>
      </p:sp>
      <p:sp>
        <p:nvSpPr>
          <p:cNvPr id="6" name="Footer Placeholder 4"/>
          <p:cNvSpPr>
            <a:spLocks noGrp="1"/>
          </p:cNvSpPr>
          <p:nvPr>
            <p:ph type="ftr" sz="quarter" idx="3"/>
          </p:nvPr>
        </p:nvSpPr>
        <p:spPr>
          <a:xfrm>
            <a:off x="4165600" y="6583679"/>
            <a:ext cx="3860800" cy="137796"/>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US" dirty="0"/>
              <a:t>MU CS 4001/7001 Cloud Computing</a:t>
            </a:r>
          </a:p>
        </p:txBody>
      </p:sp>
      <p:sp>
        <p:nvSpPr>
          <p:cNvPr id="7" name="Slide Number Placeholder 5"/>
          <p:cNvSpPr>
            <a:spLocks noGrp="1"/>
          </p:cNvSpPr>
          <p:nvPr>
            <p:ph type="sldNum" sz="quarter" idx="4"/>
          </p:nvPr>
        </p:nvSpPr>
        <p:spPr>
          <a:xfrm>
            <a:off x="11289576" y="6583679"/>
            <a:ext cx="827592"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a:t>
            </a:fld>
            <a:endParaRPr lang="en-US" dirty="0"/>
          </a:p>
        </p:txBody>
      </p:sp>
    </p:spTree>
    <p:extLst>
      <p:ext uri="{BB962C8B-B14F-4D97-AF65-F5344CB8AC3E}">
        <p14:creationId xmlns:p14="http://schemas.microsoft.com/office/powerpoint/2010/main" val="18448818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A136A3-E6B7-CC43-A8FA-0B94F0D35B4B}" type="datetimeFigureOut">
              <a:rPr lang="en-US" smtClean="0"/>
              <a:t>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25552118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A136A3-E6B7-CC43-A8FA-0B94F0D35B4B}" type="datetimeFigureOut">
              <a:rPr lang="en-US" smtClean="0"/>
              <a:t>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10980675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A136A3-E6B7-CC43-A8FA-0B94F0D35B4B}" type="datetimeFigureOut">
              <a:rPr lang="en-US" smtClean="0"/>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9266233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A136A3-E6B7-CC43-A8FA-0B94F0D35B4B}" type="datetimeFigureOut">
              <a:rPr lang="en-US" smtClean="0"/>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20499116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60F28B-6949-8A10-8B7C-D18BAEBDE5FC}"/>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Logo, company name&#10;&#10;Description automatically generated">
            <a:extLst>
              <a:ext uri="{FF2B5EF4-FFF2-40B4-BE49-F238E27FC236}">
                <a16:creationId xmlns:a16="http://schemas.microsoft.com/office/drawing/2014/main" id="{45B7E347-82C1-5BCB-9E72-D9CF29D03237}"/>
              </a:ext>
            </a:extLst>
          </p:cNvPr>
          <p:cNvPicPr>
            <a:picLocks noChangeAspect="1"/>
          </p:cNvPicPr>
          <p:nvPr userDrawn="1"/>
        </p:nvPicPr>
        <p:blipFill>
          <a:blip r:embed="rId2"/>
          <a:stretch>
            <a:fillRect/>
          </a:stretch>
        </p:blipFill>
        <p:spPr>
          <a:xfrm>
            <a:off x="455580" y="5641720"/>
            <a:ext cx="1829546" cy="785485"/>
          </a:xfrm>
          <a:prstGeom prst="rect">
            <a:avLst/>
          </a:prstGeom>
        </p:spPr>
      </p:pic>
      <p:sp>
        <p:nvSpPr>
          <p:cNvPr id="16" name="Title 1">
            <a:extLst>
              <a:ext uri="{FF2B5EF4-FFF2-40B4-BE49-F238E27FC236}">
                <a16:creationId xmlns:a16="http://schemas.microsoft.com/office/drawing/2014/main" id="{653E720E-FE37-173B-65F6-62EFA236FB19}"/>
              </a:ext>
            </a:extLst>
          </p:cNvPr>
          <p:cNvSpPr>
            <a:spLocks noGrp="1"/>
          </p:cNvSpPr>
          <p:nvPr>
            <p:ph type="ctrTitle" hasCustomPrompt="1"/>
          </p:nvPr>
        </p:nvSpPr>
        <p:spPr>
          <a:xfrm>
            <a:off x="457200" y="571500"/>
            <a:ext cx="11277600" cy="736439"/>
          </a:xfrm>
          <a:prstGeom prst="rect">
            <a:avLst/>
          </a:prstGeom>
        </p:spPr>
        <p:txBody>
          <a:bodyPr anchor="t"/>
          <a:lstStyle>
            <a:lvl1pPr algn="l">
              <a:defRPr sz="3600" b="1" i="0">
                <a:solidFill>
                  <a:srgbClr val="767171"/>
                </a:solidFill>
                <a:latin typeface="Arial" panose="020B0604020202020204" pitchFamily="34" charset="0"/>
                <a:cs typeface="Arial" panose="020B0604020202020204" pitchFamily="34" charset="0"/>
              </a:defRPr>
            </a:lvl1pPr>
          </a:lstStyle>
          <a:p>
            <a:r>
              <a:rPr lang="en-US" dirty="0"/>
              <a:t>Title</a:t>
            </a:r>
            <a:endParaRPr lang="en-US" sz="7200" dirty="0">
              <a:solidFill>
                <a:srgbClr val="005A95"/>
              </a:solidFill>
            </a:endParaRPr>
          </a:p>
        </p:txBody>
      </p:sp>
      <p:sp>
        <p:nvSpPr>
          <p:cNvPr id="2" name="Content Placeholder 14">
            <a:extLst>
              <a:ext uri="{FF2B5EF4-FFF2-40B4-BE49-F238E27FC236}">
                <a16:creationId xmlns:a16="http://schemas.microsoft.com/office/drawing/2014/main" id="{77A9F672-EF72-2298-66D3-AB7575B19E3F}"/>
              </a:ext>
            </a:extLst>
          </p:cNvPr>
          <p:cNvSpPr>
            <a:spLocks noGrp="1"/>
          </p:cNvSpPr>
          <p:nvPr>
            <p:ph sz="quarter" idx="10"/>
          </p:nvPr>
        </p:nvSpPr>
        <p:spPr>
          <a:xfrm>
            <a:off x="457200" y="1600200"/>
            <a:ext cx="11277599" cy="3886200"/>
          </a:xfrm>
          <a:prstGeom prst="rect">
            <a:avLst/>
          </a:prstGeom>
        </p:spPr>
        <p:txBody>
          <a:bodyPr/>
          <a:lstStyle>
            <a:lvl1pPr>
              <a:buClr>
                <a:srgbClr val="006199"/>
              </a:buClr>
              <a:defRPr b="0" i="0">
                <a:solidFill>
                  <a:srgbClr val="767171"/>
                </a:solidFill>
                <a:latin typeface="Arial" panose="020B0604020202020204" pitchFamily="34" charset="0"/>
                <a:cs typeface="Arial" panose="020B0604020202020204" pitchFamily="34" charset="0"/>
              </a:defRPr>
            </a:lvl1pPr>
            <a:lvl2pPr>
              <a:buClr>
                <a:srgbClr val="006199"/>
              </a:buClr>
              <a:defRPr b="0" i="0">
                <a:solidFill>
                  <a:srgbClr val="767171"/>
                </a:solidFill>
                <a:latin typeface="Arial" panose="020B0604020202020204" pitchFamily="34" charset="0"/>
                <a:cs typeface="Arial" panose="020B0604020202020204" pitchFamily="34" charset="0"/>
              </a:defRPr>
            </a:lvl2pPr>
            <a:lvl3pPr>
              <a:buClr>
                <a:srgbClr val="006199"/>
              </a:buClr>
              <a:defRPr b="0" i="0">
                <a:solidFill>
                  <a:srgbClr val="767171"/>
                </a:solidFill>
                <a:latin typeface="Arial" panose="020B0604020202020204" pitchFamily="34" charset="0"/>
                <a:cs typeface="Arial" panose="020B0604020202020204" pitchFamily="34" charset="0"/>
              </a:defRPr>
            </a:lvl3pPr>
            <a:lvl4pPr>
              <a:buClr>
                <a:srgbClr val="006199"/>
              </a:buClr>
              <a:defRPr b="0" i="0">
                <a:solidFill>
                  <a:srgbClr val="767171"/>
                </a:solidFill>
                <a:latin typeface="Arial" panose="020B0604020202020204" pitchFamily="34" charset="0"/>
                <a:cs typeface="Arial" panose="020B0604020202020204" pitchFamily="34" charset="0"/>
              </a:defRPr>
            </a:lvl4pPr>
            <a:lvl5pPr>
              <a:buClr>
                <a:srgbClr val="006199"/>
              </a:buClr>
              <a:defRPr b="0" i="0">
                <a:solidFill>
                  <a:srgbClr val="76717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227722"/>
      </p:ext>
    </p:extLst>
  </p:cSld>
  <p:clrMapOvr>
    <a:masterClrMapping/>
  </p:clrMapOvr>
  <p:extLst>
    <p:ext uri="{DCECCB84-F9BA-43D5-87BE-67443E8EF086}">
      <p15:sldGuideLst xmlns:p15="http://schemas.microsoft.com/office/powerpoint/2012/main">
        <p15:guide id="1" orient="horz" pos="2208">
          <p15:clr>
            <a:srgbClr val="FBAE40"/>
          </p15:clr>
        </p15:guide>
        <p15:guide id="2" pos="3840">
          <p15:clr>
            <a:srgbClr val="FBAE40"/>
          </p15:clr>
        </p15:guide>
        <p15:guide id="3" orient="horz" pos="3456">
          <p15:clr>
            <a:srgbClr val="FBAE40"/>
          </p15:clr>
        </p15:guide>
        <p15:guide id="4" orient="horz" pos="360">
          <p15:clr>
            <a:srgbClr val="FBAE40"/>
          </p15:clr>
        </p15:guide>
        <p15:guide id="5" orient="horz" pos="1008">
          <p15:clr>
            <a:srgbClr val="FBAE40"/>
          </p15:clr>
        </p15:guide>
        <p15:guide id="6" pos="288">
          <p15:clr>
            <a:srgbClr val="FBAE40"/>
          </p15:clr>
        </p15:guide>
        <p15:guide id="7" pos="739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36BA7C3E-9407-286B-C955-92021F6E2054}"/>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Background pattern&#10;&#10;Description automatically generated">
            <a:extLst>
              <a:ext uri="{FF2B5EF4-FFF2-40B4-BE49-F238E27FC236}">
                <a16:creationId xmlns:a16="http://schemas.microsoft.com/office/drawing/2014/main" id="{DB1E25ED-196F-AD3E-730C-350C97EE93FD}"/>
              </a:ext>
            </a:extLst>
          </p:cNvPr>
          <p:cNvPicPr>
            <a:picLocks noChangeAspect="1"/>
          </p:cNvPicPr>
          <p:nvPr userDrawn="1"/>
        </p:nvPicPr>
        <p:blipFill rotWithShape="1">
          <a:blip r:embed="rId2"/>
          <a:srcRect r="50049"/>
          <a:stretch/>
        </p:blipFill>
        <p:spPr>
          <a:xfrm>
            <a:off x="0" y="6684"/>
            <a:ext cx="6096000" cy="6851316"/>
          </a:xfrm>
          <a:prstGeom prst="rect">
            <a:avLst/>
          </a:prstGeom>
        </p:spPr>
      </p:pic>
      <p:sp>
        <p:nvSpPr>
          <p:cNvPr id="10" name="Text Placeholder 12">
            <a:extLst>
              <a:ext uri="{FF2B5EF4-FFF2-40B4-BE49-F238E27FC236}">
                <a16:creationId xmlns:a16="http://schemas.microsoft.com/office/drawing/2014/main" id="{F3FDA9FC-5FAF-19E1-2999-FA81EB28D62B}"/>
              </a:ext>
            </a:extLst>
          </p:cNvPr>
          <p:cNvSpPr>
            <a:spLocks noGrp="1"/>
          </p:cNvSpPr>
          <p:nvPr>
            <p:ph type="body" sz="quarter" idx="10" hasCustomPrompt="1"/>
          </p:nvPr>
        </p:nvSpPr>
        <p:spPr>
          <a:xfrm>
            <a:off x="695833" y="2772348"/>
            <a:ext cx="4702175" cy="1846660"/>
          </a:xfrm>
          <a:prstGeom prst="rect">
            <a:avLst/>
          </a:prstGeom>
        </p:spPr>
        <p:txBody>
          <a:bodyPr/>
          <a:lstStyle>
            <a:lvl1pPr marL="0" indent="0" algn="ctr">
              <a:buNone/>
              <a:defRPr sz="3000" b="1" i="0">
                <a:solidFill>
                  <a:srgbClr val="767171"/>
                </a:solidFill>
                <a:latin typeface="Arial" panose="020B0604020202020204" pitchFamily="34" charset="0"/>
                <a:cs typeface="Arial" panose="020B0604020202020204" pitchFamily="34" charset="0"/>
              </a:defRPr>
            </a:lvl1pPr>
          </a:lstStyle>
          <a:p>
            <a:pPr lvl="0"/>
            <a:r>
              <a:rPr lang="en-US" dirty="0"/>
              <a:t>Long Title Goes Here</a:t>
            </a:r>
          </a:p>
          <a:p>
            <a:pPr lvl="0"/>
            <a:r>
              <a:rPr lang="en-US" dirty="0" err="1"/>
              <a:t>Xxxxxxx</a:t>
            </a:r>
            <a:endParaRPr lang="en-US" dirty="0"/>
          </a:p>
          <a:p>
            <a:pPr lvl="0"/>
            <a:r>
              <a:rPr lang="en-US" dirty="0" err="1"/>
              <a:t>Xxxxxxx</a:t>
            </a:r>
            <a:endParaRPr lang="en-US" dirty="0"/>
          </a:p>
        </p:txBody>
      </p:sp>
    </p:spTree>
    <p:extLst>
      <p:ext uri="{BB962C8B-B14F-4D97-AF65-F5344CB8AC3E}">
        <p14:creationId xmlns:p14="http://schemas.microsoft.com/office/powerpoint/2010/main" val="27135486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wrap="square" lIns="91425" tIns="91425" rIns="91425" bIns="91425" anchor="t"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a:p>
        </p:txBody>
      </p:sp>
      <p:sp>
        <p:nvSpPr>
          <p:cNvPr id="19" name="Shape 19"/>
          <p:cNvSpPr txBox="1">
            <a:spLocks noGrp="1"/>
          </p:cNvSpPr>
          <p:nvPr>
            <p:ph type="sldNum" idx="12"/>
          </p:nvPr>
        </p:nvSpPr>
        <p:spPr>
          <a:xfrm>
            <a:off x="11296611" y="6217623"/>
            <a:ext cx="731600" cy="524800"/>
          </a:xfrm>
          <a:prstGeom prst="rect">
            <a:avLst/>
          </a:prstGeom>
        </p:spPr>
        <p:txBody>
          <a:bodyPr wrap="square" lIns="91425" tIns="91425" rIns="91425" bIns="91425" anchor="ctr" anchorCtr="0">
            <a:noAutofit/>
          </a:bodyPr>
          <a:lstStyle/>
          <a:p>
            <a:fld id="{00000000-1234-1234-1234-123412341234}" type="slidenum">
              <a:rPr lang="en-GB" smtClean="0"/>
              <a:pPr/>
              <a:t>‹#›</a:t>
            </a:fld>
            <a:endParaRPr lang="en-GB"/>
          </a:p>
        </p:txBody>
      </p:sp>
    </p:spTree>
    <p:extLst>
      <p:ext uri="{BB962C8B-B14F-4D97-AF65-F5344CB8AC3E}">
        <p14:creationId xmlns:p14="http://schemas.microsoft.com/office/powerpoint/2010/main" val="248437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60F28B-6949-8A10-8B7C-D18BAEBDE5FC}"/>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Logo, company name&#10;&#10;Description automatically generated">
            <a:extLst>
              <a:ext uri="{FF2B5EF4-FFF2-40B4-BE49-F238E27FC236}">
                <a16:creationId xmlns:a16="http://schemas.microsoft.com/office/drawing/2014/main" id="{45B7E347-82C1-5BCB-9E72-D9CF29D03237}"/>
              </a:ext>
            </a:extLst>
          </p:cNvPr>
          <p:cNvPicPr>
            <a:picLocks noChangeAspect="1"/>
          </p:cNvPicPr>
          <p:nvPr userDrawn="1"/>
        </p:nvPicPr>
        <p:blipFill>
          <a:blip r:embed="rId2"/>
          <a:stretch>
            <a:fillRect/>
          </a:stretch>
        </p:blipFill>
        <p:spPr>
          <a:xfrm>
            <a:off x="455580" y="5641720"/>
            <a:ext cx="1829546" cy="785485"/>
          </a:xfrm>
          <a:prstGeom prst="rect">
            <a:avLst/>
          </a:prstGeom>
        </p:spPr>
      </p:pic>
      <p:sp>
        <p:nvSpPr>
          <p:cNvPr id="16" name="Title 1">
            <a:extLst>
              <a:ext uri="{FF2B5EF4-FFF2-40B4-BE49-F238E27FC236}">
                <a16:creationId xmlns:a16="http://schemas.microsoft.com/office/drawing/2014/main" id="{653E720E-FE37-173B-65F6-62EFA236FB19}"/>
              </a:ext>
            </a:extLst>
          </p:cNvPr>
          <p:cNvSpPr>
            <a:spLocks noGrp="1"/>
          </p:cNvSpPr>
          <p:nvPr>
            <p:ph type="ctrTitle" hasCustomPrompt="1"/>
          </p:nvPr>
        </p:nvSpPr>
        <p:spPr>
          <a:xfrm>
            <a:off x="457200" y="571500"/>
            <a:ext cx="11277600" cy="736439"/>
          </a:xfrm>
          <a:prstGeom prst="rect">
            <a:avLst/>
          </a:prstGeom>
        </p:spPr>
        <p:txBody>
          <a:bodyPr anchor="t"/>
          <a:lstStyle>
            <a:lvl1pPr algn="l">
              <a:defRPr sz="3600" b="1" i="0">
                <a:solidFill>
                  <a:srgbClr val="767171"/>
                </a:solidFill>
                <a:latin typeface="Arial" panose="020B0604020202020204" pitchFamily="34" charset="0"/>
                <a:cs typeface="Arial" panose="020B0604020202020204" pitchFamily="34" charset="0"/>
              </a:defRPr>
            </a:lvl1pPr>
          </a:lstStyle>
          <a:p>
            <a:r>
              <a:rPr lang="en-US" dirty="0"/>
              <a:t>Title</a:t>
            </a:r>
            <a:endParaRPr lang="en-US" sz="7200" dirty="0">
              <a:solidFill>
                <a:srgbClr val="005A95"/>
              </a:solidFill>
            </a:endParaRPr>
          </a:p>
        </p:txBody>
      </p:sp>
      <p:sp>
        <p:nvSpPr>
          <p:cNvPr id="2" name="Content Placeholder 14">
            <a:extLst>
              <a:ext uri="{FF2B5EF4-FFF2-40B4-BE49-F238E27FC236}">
                <a16:creationId xmlns:a16="http://schemas.microsoft.com/office/drawing/2014/main" id="{77A9F672-EF72-2298-66D3-AB7575B19E3F}"/>
              </a:ext>
            </a:extLst>
          </p:cNvPr>
          <p:cNvSpPr>
            <a:spLocks noGrp="1"/>
          </p:cNvSpPr>
          <p:nvPr>
            <p:ph sz="quarter" idx="10"/>
          </p:nvPr>
        </p:nvSpPr>
        <p:spPr>
          <a:xfrm>
            <a:off x="457201" y="1600200"/>
            <a:ext cx="5638800" cy="3886200"/>
          </a:xfrm>
          <a:prstGeom prst="rect">
            <a:avLst/>
          </a:prstGeom>
        </p:spPr>
        <p:txBody>
          <a:bodyPr/>
          <a:lstStyle>
            <a:lvl1pPr>
              <a:buClr>
                <a:srgbClr val="006199"/>
              </a:buClr>
              <a:defRPr b="0" i="0">
                <a:solidFill>
                  <a:srgbClr val="767171"/>
                </a:solidFill>
                <a:latin typeface="Arial" panose="020B0604020202020204" pitchFamily="34" charset="0"/>
                <a:cs typeface="Arial" panose="020B0604020202020204" pitchFamily="34" charset="0"/>
              </a:defRPr>
            </a:lvl1pPr>
            <a:lvl2pPr>
              <a:buClr>
                <a:srgbClr val="006199"/>
              </a:buClr>
              <a:defRPr b="0" i="0">
                <a:solidFill>
                  <a:srgbClr val="767171"/>
                </a:solidFill>
                <a:latin typeface="Arial" panose="020B0604020202020204" pitchFamily="34" charset="0"/>
                <a:cs typeface="Arial" panose="020B0604020202020204" pitchFamily="34" charset="0"/>
              </a:defRPr>
            </a:lvl2pPr>
            <a:lvl3pPr>
              <a:buClr>
                <a:srgbClr val="006199"/>
              </a:buClr>
              <a:defRPr b="0" i="0">
                <a:solidFill>
                  <a:srgbClr val="767171"/>
                </a:solidFill>
                <a:latin typeface="Arial" panose="020B0604020202020204" pitchFamily="34" charset="0"/>
                <a:cs typeface="Arial" panose="020B0604020202020204" pitchFamily="34" charset="0"/>
              </a:defRPr>
            </a:lvl3pPr>
            <a:lvl4pPr>
              <a:buClr>
                <a:srgbClr val="006199"/>
              </a:buClr>
              <a:defRPr b="0" i="0">
                <a:solidFill>
                  <a:srgbClr val="767171"/>
                </a:solidFill>
                <a:latin typeface="Arial" panose="020B0604020202020204" pitchFamily="34" charset="0"/>
                <a:cs typeface="Arial" panose="020B0604020202020204" pitchFamily="34" charset="0"/>
              </a:defRPr>
            </a:lvl4pPr>
            <a:lvl5pPr>
              <a:buClr>
                <a:srgbClr val="006199"/>
              </a:buClr>
              <a:defRPr b="0" i="0">
                <a:solidFill>
                  <a:srgbClr val="76717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1">
            <a:extLst>
              <a:ext uri="{FF2B5EF4-FFF2-40B4-BE49-F238E27FC236}">
                <a16:creationId xmlns:a16="http://schemas.microsoft.com/office/drawing/2014/main" id="{D8FF0C6D-7B44-4491-2943-59A5D94A7B3A}"/>
              </a:ext>
            </a:extLst>
          </p:cNvPr>
          <p:cNvSpPr>
            <a:spLocks noGrp="1"/>
          </p:cNvSpPr>
          <p:nvPr>
            <p:ph type="pic" sz="quarter" idx="13" hasCustomPrompt="1"/>
          </p:nvPr>
        </p:nvSpPr>
        <p:spPr>
          <a:xfrm>
            <a:off x="6799667" y="1593184"/>
            <a:ext cx="4935132" cy="3892550"/>
          </a:xfrm>
          <a:prstGeom prst="rect">
            <a:avLst/>
          </a:prstGeom>
        </p:spPr>
        <p:txBody>
          <a:bodyPr/>
          <a:lstStyle>
            <a:lvl1pPr marL="0" indent="0">
              <a:buNone/>
              <a:defRPr lang="en-US" sz="2800" b="0" i="0" kern="1200" dirty="0">
                <a:solidFill>
                  <a:srgbClr val="767171"/>
                </a:solidFill>
                <a:latin typeface="Arial" panose="020B0604020202020204" pitchFamily="34" charset="0"/>
                <a:ea typeface="+mn-ea"/>
                <a:cs typeface="Arial" panose="020B0604020202020204" pitchFamily="34" charset="0"/>
              </a:defRPr>
            </a:lvl1pPr>
          </a:lstStyle>
          <a:p>
            <a:r>
              <a:rPr lang="en-US" sz="2800" b="0" i="0" kern="1200" dirty="0">
                <a:solidFill>
                  <a:srgbClr val="767171"/>
                </a:solidFill>
                <a:latin typeface="Arial" panose="020B0604020202020204" pitchFamily="34" charset="0"/>
                <a:ea typeface="+mn-ea"/>
                <a:cs typeface="Arial" panose="020B0604020202020204" pitchFamily="34" charset="0"/>
              </a:rPr>
              <a:t>Picture</a:t>
            </a:r>
            <a:endParaRPr lang="en-US" dirty="0"/>
          </a:p>
        </p:txBody>
      </p:sp>
    </p:spTree>
    <p:extLst>
      <p:ext uri="{BB962C8B-B14F-4D97-AF65-F5344CB8AC3E}">
        <p14:creationId xmlns:p14="http://schemas.microsoft.com/office/powerpoint/2010/main" val="1126624539"/>
      </p:ext>
    </p:extLst>
  </p:cSld>
  <p:clrMapOvr>
    <a:masterClrMapping/>
  </p:clrMapOvr>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guide id="3" orient="horz" pos="3456" userDrawn="1">
          <p15:clr>
            <a:srgbClr val="FBAE40"/>
          </p15:clr>
        </p15:guide>
        <p15:guide id="4" orient="horz" pos="360" userDrawn="1">
          <p15:clr>
            <a:srgbClr val="FBAE40"/>
          </p15:clr>
        </p15:guide>
        <p15:guide id="5" orient="horz" pos="1008" userDrawn="1">
          <p15:clr>
            <a:srgbClr val="FBAE40"/>
          </p15:clr>
        </p15:guide>
        <p15:guide id="6" pos="288" userDrawn="1">
          <p15:clr>
            <a:srgbClr val="FBAE40"/>
          </p15:clr>
        </p15:guide>
        <p15:guide id="7" pos="739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36BA7C3E-9407-286B-C955-92021F6E2054}"/>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Background pattern&#10;&#10;Description automatically generated">
            <a:extLst>
              <a:ext uri="{FF2B5EF4-FFF2-40B4-BE49-F238E27FC236}">
                <a16:creationId xmlns:a16="http://schemas.microsoft.com/office/drawing/2014/main" id="{DB1E25ED-196F-AD3E-730C-350C97EE93FD}"/>
              </a:ext>
            </a:extLst>
          </p:cNvPr>
          <p:cNvPicPr>
            <a:picLocks noChangeAspect="1"/>
          </p:cNvPicPr>
          <p:nvPr userDrawn="1"/>
        </p:nvPicPr>
        <p:blipFill rotWithShape="1">
          <a:blip r:embed="rId2"/>
          <a:srcRect r="50049"/>
          <a:stretch/>
        </p:blipFill>
        <p:spPr>
          <a:xfrm>
            <a:off x="0" y="6684"/>
            <a:ext cx="6096000" cy="6851316"/>
          </a:xfrm>
          <a:prstGeom prst="rect">
            <a:avLst/>
          </a:prstGeom>
        </p:spPr>
      </p:pic>
      <p:sp>
        <p:nvSpPr>
          <p:cNvPr id="10" name="Text Placeholder 12">
            <a:extLst>
              <a:ext uri="{FF2B5EF4-FFF2-40B4-BE49-F238E27FC236}">
                <a16:creationId xmlns:a16="http://schemas.microsoft.com/office/drawing/2014/main" id="{F3FDA9FC-5FAF-19E1-2999-FA81EB28D62B}"/>
              </a:ext>
            </a:extLst>
          </p:cNvPr>
          <p:cNvSpPr>
            <a:spLocks noGrp="1"/>
          </p:cNvSpPr>
          <p:nvPr>
            <p:ph type="body" sz="quarter" idx="10" hasCustomPrompt="1"/>
          </p:nvPr>
        </p:nvSpPr>
        <p:spPr>
          <a:xfrm>
            <a:off x="695833" y="2772348"/>
            <a:ext cx="4702175" cy="1846660"/>
          </a:xfrm>
          <a:prstGeom prst="rect">
            <a:avLst/>
          </a:prstGeom>
        </p:spPr>
        <p:txBody>
          <a:bodyPr/>
          <a:lstStyle>
            <a:lvl1pPr marL="0" indent="0" algn="ctr">
              <a:buNone/>
              <a:defRPr sz="3000" b="1" i="0">
                <a:solidFill>
                  <a:srgbClr val="767171"/>
                </a:solidFill>
                <a:latin typeface="Arial" panose="020B0604020202020204" pitchFamily="34" charset="0"/>
                <a:cs typeface="Arial" panose="020B0604020202020204" pitchFamily="34" charset="0"/>
              </a:defRPr>
            </a:lvl1pPr>
          </a:lstStyle>
          <a:p>
            <a:pPr lvl="0"/>
            <a:r>
              <a:rPr lang="en-US" dirty="0"/>
              <a:t>Long Title Goes Here</a:t>
            </a:r>
          </a:p>
          <a:p>
            <a:pPr lvl="0"/>
            <a:r>
              <a:rPr lang="en-US" dirty="0" err="1"/>
              <a:t>Xxxxxxx</a:t>
            </a:r>
            <a:endParaRPr lang="en-US" dirty="0"/>
          </a:p>
          <a:p>
            <a:pPr lvl="0"/>
            <a:r>
              <a:rPr lang="en-US" dirty="0" err="1"/>
              <a:t>Xxxxxxx</a:t>
            </a:r>
            <a:endParaRPr lang="en-US" dirty="0"/>
          </a:p>
        </p:txBody>
      </p:sp>
    </p:spTree>
    <p:extLst>
      <p:ext uri="{BB962C8B-B14F-4D97-AF65-F5344CB8AC3E}">
        <p14:creationId xmlns:p14="http://schemas.microsoft.com/office/powerpoint/2010/main" val="133164785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60F28B-6949-8A10-8B7C-D18BAEBDE5FC}"/>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Logo, company name&#10;&#10;Description automatically generated">
            <a:extLst>
              <a:ext uri="{FF2B5EF4-FFF2-40B4-BE49-F238E27FC236}">
                <a16:creationId xmlns:a16="http://schemas.microsoft.com/office/drawing/2014/main" id="{45B7E347-82C1-5BCB-9E72-D9CF29D03237}"/>
              </a:ext>
            </a:extLst>
          </p:cNvPr>
          <p:cNvPicPr>
            <a:picLocks noChangeAspect="1"/>
          </p:cNvPicPr>
          <p:nvPr userDrawn="1"/>
        </p:nvPicPr>
        <p:blipFill>
          <a:blip r:embed="rId2"/>
          <a:stretch>
            <a:fillRect/>
          </a:stretch>
        </p:blipFill>
        <p:spPr>
          <a:xfrm>
            <a:off x="455580" y="5641720"/>
            <a:ext cx="1829546" cy="785485"/>
          </a:xfrm>
          <a:prstGeom prst="rect">
            <a:avLst/>
          </a:prstGeom>
        </p:spPr>
      </p:pic>
      <p:sp>
        <p:nvSpPr>
          <p:cNvPr id="3" name="Rectangle 2">
            <a:extLst>
              <a:ext uri="{FF2B5EF4-FFF2-40B4-BE49-F238E27FC236}">
                <a16:creationId xmlns:a16="http://schemas.microsoft.com/office/drawing/2014/main" id="{EB4A8D20-7863-7BFB-62B7-82573F4C0688}"/>
              </a:ext>
            </a:extLst>
          </p:cNvPr>
          <p:cNvSpPr/>
          <p:nvPr userDrawn="1"/>
        </p:nvSpPr>
        <p:spPr>
          <a:xfrm>
            <a:off x="0" y="0"/>
            <a:ext cx="12192000" cy="5486400"/>
          </a:xfrm>
          <a:prstGeom prst="rect">
            <a:avLst/>
          </a:prstGeom>
          <a:solidFill>
            <a:srgbClr val="0061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1">
            <a:extLst>
              <a:ext uri="{FF2B5EF4-FFF2-40B4-BE49-F238E27FC236}">
                <a16:creationId xmlns:a16="http://schemas.microsoft.com/office/drawing/2014/main" id="{56D25ECA-C5BA-AE0A-264F-72583C103FA7}"/>
              </a:ext>
            </a:extLst>
          </p:cNvPr>
          <p:cNvSpPr>
            <a:spLocks noGrp="1"/>
          </p:cNvSpPr>
          <p:nvPr>
            <p:ph type="body" sz="quarter" idx="13" hasCustomPrompt="1"/>
          </p:nvPr>
        </p:nvSpPr>
        <p:spPr>
          <a:xfrm>
            <a:off x="2428461" y="2286000"/>
            <a:ext cx="7335078" cy="1143000"/>
          </a:xfrm>
          <a:prstGeom prst="rect">
            <a:avLst/>
          </a:prstGeom>
        </p:spPr>
        <p:txBody>
          <a:bodyPr/>
          <a:lstStyle>
            <a:lvl1pPr marL="0" indent="0" algn="ctr">
              <a:buFontTx/>
              <a:buNone/>
              <a:defRPr sz="4000" b="1" i="0">
                <a:solidFill>
                  <a:schemeClr val="bg1"/>
                </a:solidFill>
                <a:latin typeface="Arial" panose="020B0604020202020204" pitchFamily="34" charset="0"/>
                <a:cs typeface="Arial" panose="020B0604020202020204" pitchFamily="34" charset="0"/>
              </a:defRPr>
            </a:lvl1pPr>
          </a:lstStyle>
          <a:p>
            <a:r>
              <a:rPr lang="en-US" sz="3600" dirty="0"/>
              <a:t>TITLE</a:t>
            </a:r>
          </a:p>
        </p:txBody>
      </p:sp>
    </p:spTree>
    <p:extLst>
      <p:ext uri="{BB962C8B-B14F-4D97-AF65-F5344CB8AC3E}">
        <p14:creationId xmlns:p14="http://schemas.microsoft.com/office/powerpoint/2010/main" val="815154463"/>
      </p:ext>
    </p:extLst>
  </p:cSld>
  <p:clrMapOvr>
    <a:masterClrMapping/>
  </p:clrMapOvr>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guide id="3" orient="horz" pos="3456" userDrawn="1">
          <p15:clr>
            <a:srgbClr val="FBAE40"/>
          </p15:clr>
        </p15:guide>
        <p15:guide id="4" orient="horz" pos="360" userDrawn="1">
          <p15:clr>
            <a:srgbClr val="FBAE40"/>
          </p15:clr>
        </p15:guide>
        <p15:guide id="5" orient="horz" pos="1008" userDrawn="1">
          <p15:clr>
            <a:srgbClr val="FBAE40"/>
          </p15:clr>
        </p15:guide>
        <p15:guide id="6" pos="288" userDrawn="1">
          <p15:clr>
            <a:srgbClr val="FBAE40"/>
          </p15:clr>
        </p15:guide>
        <p15:guide id="7" pos="739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60F28B-6949-8A10-8B7C-D18BAEBDE5FC}"/>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Logo, company name&#10;&#10;Description automatically generated">
            <a:extLst>
              <a:ext uri="{FF2B5EF4-FFF2-40B4-BE49-F238E27FC236}">
                <a16:creationId xmlns:a16="http://schemas.microsoft.com/office/drawing/2014/main" id="{45B7E347-82C1-5BCB-9E72-D9CF29D03237}"/>
              </a:ext>
            </a:extLst>
          </p:cNvPr>
          <p:cNvPicPr>
            <a:picLocks noChangeAspect="1"/>
          </p:cNvPicPr>
          <p:nvPr userDrawn="1"/>
        </p:nvPicPr>
        <p:blipFill>
          <a:blip r:embed="rId2"/>
          <a:stretch>
            <a:fillRect/>
          </a:stretch>
        </p:blipFill>
        <p:spPr>
          <a:xfrm>
            <a:off x="455580" y="5641720"/>
            <a:ext cx="1829546" cy="785485"/>
          </a:xfrm>
          <a:prstGeom prst="rect">
            <a:avLst/>
          </a:prstGeom>
        </p:spPr>
      </p:pic>
      <p:sp>
        <p:nvSpPr>
          <p:cNvPr id="2" name="Rectangle 1">
            <a:extLst>
              <a:ext uri="{FF2B5EF4-FFF2-40B4-BE49-F238E27FC236}">
                <a16:creationId xmlns:a16="http://schemas.microsoft.com/office/drawing/2014/main" id="{5BCF72C4-98D7-9FF3-70FE-096C982889BD}"/>
              </a:ext>
            </a:extLst>
          </p:cNvPr>
          <p:cNvSpPr/>
          <p:nvPr userDrawn="1"/>
        </p:nvSpPr>
        <p:spPr>
          <a:xfrm>
            <a:off x="0" y="0"/>
            <a:ext cx="12192000" cy="5486400"/>
          </a:xfrm>
          <a:prstGeom prst="rect">
            <a:avLst/>
          </a:prstGeom>
          <a:solidFill>
            <a:srgbClr val="BBBF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995E"/>
              </a:highlight>
            </a:endParaRPr>
          </a:p>
        </p:txBody>
      </p:sp>
      <p:sp>
        <p:nvSpPr>
          <p:cNvPr id="4" name="Text Placeholder 1">
            <a:extLst>
              <a:ext uri="{FF2B5EF4-FFF2-40B4-BE49-F238E27FC236}">
                <a16:creationId xmlns:a16="http://schemas.microsoft.com/office/drawing/2014/main" id="{B88E2CF5-F61B-C587-8CED-45B374FC4C54}"/>
              </a:ext>
            </a:extLst>
          </p:cNvPr>
          <p:cNvSpPr>
            <a:spLocks noGrp="1"/>
          </p:cNvSpPr>
          <p:nvPr>
            <p:ph type="body" sz="quarter" idx="13" hasCustomPrompt="1"/>
          </p:nvPr>
        </p:nvSpPr>
        <p:spPr>
          <a:xfrm>
            <a:off x="2428461" y="2286000"/>
            <a:ext cx="7335078" cy="1143000"/>
          </a:xfrm>
          <a:prstGeom prst="rect">
            <a:avLst/>
          </a:prstGeom>
        </p:spPr>
        <p:txBody>
          <a:bodyPr/>
          <a:lstStyle>
            <a:lvl1pPr marL="0" indent="0" algn="ctr">
              <a:buFontTx/>
              <a:buNone/>
              <a:defRPr sz="4000" b="1" i="0">
                <a:solidFill>
                  <a:schemeClr val="bg1"/>
                </a:solidFill>
                <a:latin typeface="Arial" panose="020B0604020202020204" pitchFamily="34" charset="0"/>
                <a:cs typeface="Arial" panose="020B0604020202020204" pitchFamily="34" charset="0"/>
              </a:defRPr>
            </a:lvl1pPr>
          </a:lstStyle>
          <a:p>
            <a:r>
              <a:rPr lang="en-US" sz="3600" dirty="0"/>
              <a:t>TITLE</a:t>
            </a:r>
          </a:p>
        </p:txBody>
      </p:sp>
    </p:spTree>
    <p:extLst>
      <p:ext uri="{BB962C8B-B14F-4D97-AF65-F5344CB8AC3E}">
        <p14:creationId xmlns:p14="http://schemas.microsoft.com/office/powerpoint/2010/main" val="2812381516"/>
      </p:ext>
    </p:extLst>
  </p:cSld>
  <p:clrMapOvr>
    <a:masterClrMapping/>
  </p:clrMapOvr>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guide id="3" orient="horz" pos="3456" userDrawn="1">
          <p15:clr>
            <a:srgbClr val="FBAE40"/>
          </p15:clr>
        </p15:guide>
        <p15:guide id="4" orient="horz" pos="360" userDrawn="1">
          <p15:clr>
            <a:srgbClr val="FBAE40"/>
          </p15:clr>
        </p15:guide>
        <p15:guide id="5" orient="horz" pos="1008" userDrawn="1">
          <p15:clr>
            <a:srgbClr val="FBAE40"/>
          </p15:clr>
        </p15:guide>
        <p15:guide id="6" pos="288" userDrawn="1">
          <p15:clr>
            <a:srgbClr val="FBAE40"/>
          </p15:clr>
        </p15:guide>
        <p15:guide id="7" pos="739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84A3350B-D6F5-E020-D657-C3F27D9B1240}"/>
              </a:ext>
            </a:extLst>
          </p:cNvPr>
          <p:cNvPicPr>
            <a:picLocks noChangeAspect="1"/>
          </p:cNvPicPr>
          <p:nvPr userDrawn="1"/>
        </p:nvPicPr>
        <p:blipFill>
          <a:blip r:embed="rId2"/>
          <a:stretch>
            <a:fillRect/>
          </a:stretch>
        </p:blipFill>
        <p:spPr>
          <a:xfrm>
            <a:off x="0" y="6682"/>
            <a:ext cx="12199526" cy="6848856"/>
          </a:xfrm>
          <a:prstGeom prst="rect">
            <a:avLst/>
          </a:prstGeom>
        </p:spPr>
      </p:pic>
      <p:sp>
        <p:nvSpPr>
          <p:cNvPr id="10" name="Text Placeholder 1">
            <a:extLst>
              <a:ext uri="{FF2B5EF4-FFF2-40B4-BE49-F238E27FC236}">
                <a16:creationId xmlns:a16="http://schemas.microsoft.com/office/drawing/2014/main" id="{67772414-34C0-529E-33AE-2D9DF25D3188}"/>
              </a:ext>
            </a:extLst>
          </p:cNvPr>
          <p:cNvSpPr>
            <a:spLocks noGrp="1"/>
          </p:cNvSpPr>
          <p:nvPr>
            <p:ph type="body" sz="quarter" idx="12" hasCustomPrompt="1"/>
          </p:nvPr>
        </p:nvSpPr>
        <p:spPr>
          <a:xfrm>
            <a:off x="2428461" y="2863661"/>
            <a:ext cx="7335078" cy="1412031"/>
          </a:xfrm>
          <a:prstGeom prst="rect">
            <a:avLst/>
          </a:prstGeom>
        </p:spPr>
        <p:txBody>
          <a:bodyPr/>
          <a:lstStyle>
            <a:lvl1pPr marL="0" indent="0" algn="ctr">
              <a:buFontTx/>
              <a:buNone/>
              <a:defRPr sz="4000" b="1" i="0">
                <a:solidFill>
                  <a:srgbClr val="767171"/>
                </a:solidFill>
                <a:latin typeface="Arial" panose="020B0604020202020204" pitchFamily="34" charset="0"/>
                <a:cs typeface="Arial" panose="020B0604020202020204" pitchFamily="34" charset="0"/>
              </a:defRPr>
            </a:lvl1pPr>
          </a:lstStyle>
          <a:p>
            <a:r>
              <a:rPr lang="en-US" sz="3600" dirty="0"/>
              <a:t>Divider Title Slide</a:t>
            </a:r>
          </a:p>
          <a:p>
            <a:r>
              <a:rPr lang="en-US" sz="3600" dirty="0"/>
              <a:t>Line 2</a:t>
            </a:r>
          </a:p>
        </p:txBody>
      </p:sp>
      <p:sp>
        <p:nvSpPr>
          <p:cNvPr id="11" name="Rectangle 10">
            <a:extLst>
              <a:ext uri="{FF2B5EF4-FFF2-40B4-BE49-F238E27FC236}">
                <a16:creationId xmlns:a16="http://schemas.microsoft.com/office/drawing/2014/main" id="{AF865473-E2AD-6245-4447-BAEF54B15394}"/>
              </a:ext>
            </a:extLst>
          </p:cNvPr>
          <p:cNvSpPr/>
          <p:nvPr userDrawn="1"/>
        </p:nvSpPr>
        <p:spPr>
          <a:xfrm>
            <a:off x="2428461" y="4275692"/>
            <a:ext cx="7335078" cy="99085"/>
          </a:xfrm>
          <a:prstGeom prst="rect">
            <a:avLst/>
          </a:prstGeom>
          <a:solidFill>
            <a:srgbClr val="006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45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B102D-EC4F-B64D-BB0A-3CBBCEE21B6B}"/>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8" name="Slide Number Placeholder 5">
            <a:extLst>
              <a:ext uri="{FF2B5EF4-FFF2-40B4-BE49-F238E27FC236}">
                <a16:creationId xmlns:a16="http://schemas.microsoft.com/office/drawing/2014/main" id="{80DCD8E0-36D6-2D43-9C3A-92DC921E1D78}"/>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2582956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3582725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7116942"/>
      </p:ext>
    </p:extLst>
  </p:cSld>
  <p:clrMap bg1="lt1" tx1="dk1" bg2="lt2" tx2="dk2" accent1="accent1" accent2="accent2" accent3="accent3" accent4="accent4" accent5="accent5" accent6="accent6" hlink="hlink" folHlink="folHlink"/>
  <p:sldLayoutIdLst>
    <p:sldLayoutId id="2147483652" r:id="rId1"/>
    <p:sldLayoutId id="2147483650" r:id="rId2"/>
    <p:sldLayoutId id="2147483659" r:id="rId3"/>
    <p:sldLayoutId id="2147483655" r:id="rId4"/>
    <p:sldLayoutId id="2147483658" r:id="rId5"/>
    <p:sldLayoutId id="2147483660" r:id="rId6"/>
    <p:sldLayoutId id="2147483649" r:id="rId7"/>
    <p:sldLayoutId id="2147483662" r:id="rId8"/>
    <p:sldLayoutId id="2147483663" r:id="rId9"/>
    <p:sldLayoutId id="2147483664" r:id="rId10"/>
    <p:sldLayoutId id="2147483665" r:id="rId11"/>
    <p:sldLayoutId id="2147483666" r:id="rId12"/>
    <p:sldLayoutId id="2147483680"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49105" y="6583679"/>
            <a:ext cx="1574040" cy="137796"/>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r>
              <a:rPr lang="en-US" dirty="0"/>
              <a:t>Fall 2013</a:t>
            </a:r>
          </a:p>
        </p:txBody>
      </p:sp>
      <p:sp>
        <p:nvSpPr>
          <p:cNvPr id="5" name="Footer Placeholder 4"/>
          <p:cNvSpPr>
            <a:spLocks noGrp="1"/>
          </p:cNvSpPr>
          <p:nvPr>
            <p:ph type="ftr" sz="quarter" idx="3"/>
          </p:nvPr>
        </p:nvSpPr>
        <p:spPr>
          <a:xfrm>
            <a:off x="4165600" y="6583679"/>
            <a:ext cx="3860800" cy="137796"/>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US" dirty="0"/>
              <a:t>MU CS 4001/7001 Cloud Computing</a:t>
            </a:r>
          </a:p>
        </p:txBody>
      </p:sp>
      <p:sp>
        <p:nvSpPr>
          <p:cNvPr id="6" name="Slide Number Placeholder 5"/>
          <p:cNvSpPr>
            <a:spLocks noGrp="1"/>
          </p:cNvSpPr>
          <p:nvPr>
            <p:ph type="sldNum" sz="quarter" idx="4"/>
          </p:nvPr>
        </p:nvSpPr>
        <p:spPr>
          <a:xfrm>
            <a:off x="11289576" y="6583679"/>
            <a:ext cx="827592"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a:t>
            </a:fld>
            <a:endParaRPr lang="en-US" dirty="0"/>
          </a:p>
        </p:txBody>
      </p:sp>
    </p:spTree>
    <p:extLst>
      <p:ext uri="{BB962C8B-B14F-4D97-AF65-F5344CB8AC3E}">
        <p14:creationId xmlns:p14="http://schemas.microsoft.com/office/powerpoint/2010/main" val="481874104"/>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1" r:id="rId13"/>
    <p:sldLayoutId id="2147483683" r:id="rId14"/>
  </p:sldLayoutIdLst>
  <p:txStyles>
    <p:titleStyle>
      <a:lvl1pPr algn="ctr" defTabSz="457200" rtl="0" eaLnBrk="1" latinLnBrk="0" hangingPunct="1">
        <a:spcBef>
          <a:spcPct val="0"/>
        </a:spcBef>
        <a:buNone/>
        <a:defRPr sz="3400" kern="1200">
          <a:solidFill>
            <a:srgbClr val="0000FF"/>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0.xml"/><Relationship Id="rId1" Type="http://schemas.openxmlformats.org/officeDocument/2006/relationships/slideLayout" Target="../slideLayouts/slideLayout15.xml"/><Relationship Id="rId4" Type="http://schemas.openxmlformats.org/officeDocument/2006/relationships/image" Target="../media/image38.png"/></Relationships>
</file>

<file path=ppt/slides/_rels/slide10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1.xml"/><Relationship Id="rId1" Type="http://schemas.openxmlformats.org/officeDocument/2006/relationships/slideLayout" Target="../slideLayouts/slideLayout15.xml"/><Relationship Id="rId4" Type="http://schemas.openxmlformats.org/officeDocument/2006/relationships/image" Target="../media/image40.png"/></Relationships>
</file>

<file path=ppt/slides/_rels/slide10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3.xml"/><Relationship Id="rId1" Type="http://schemas.openxmlformats.org/officeDocument/2006/relationships/slideLayout" Target="../slideLayouts/slideLayout15.xml"/><Relationship Id="rId5" Type="http://schemas.openxmlformats.org/officeDocument/2006/relationships/image" Target="../media/image44.png"/><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4.xml"/><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5.xml"/><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6.xml"/><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7.xml"/><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6.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notesSlide" Target="../notesSlides/notesSlide79.xml"/><Relationship Id="rId1" Type="http://schemas.openxmlformats.org/officeDocument/2006/relationships/slideLayout" Target="../slideLayouts/slideLayout27.xml"/></Relationships>
</file>

<file path=ppt/slides/_rels/slide1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0.xml"/><Relationship Id="rId1" Type="http://schemas.openxmlformats.org/officeDocument/2006/relationships/slideLayout" Target="../slideLayouts/slideLayout27.xml"/></Relationships>
</file>

<file path=ppt/slides/_rels/slide118.xml.rels><?xml version="1.0" encoding="UTF-8" standalone="yes"?>
<Relationships xmlns="http://schemas.openxmlformats.org/package/2006/relationships"><Relationship Id="rId3" Type="http://schemas.openxmlformats.org/officeDocument/2006/relationships/hyperlink" Target="http://www.exame.com/search?input=word" TargetMode="External"/><Relationship Id="rId2" Type="http://schemas.openxmlformats.org/officeDocument/2006/relationships/notesSlide" Target="../notesSlides/notesSlide81.xml"/><Relationship Id="rId1" Type="http://schemas.openxmlformats.org/officeDocument/2006/relationships/slideLayout" Target="../slideLayouts/slideLayout27.xml"/><Relationship Id="rId5" Type="http://schemas.openxmlformats.org/officeDocument/2006/relationships/hyperlink" Target="http://www.example.com/" TargetMode="External"/><Relationship Id="rId4" Type="http://schemas.openxmlformats.org/officeDocument/2006/relationships/hyperlink" Target="http://www.example.com/search?input=" TargetMode="External"/></Relationships>
</file>

<file path=ppt/slides/_rels/slide1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2.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7.xml"/><Relationship Id="rId1" Type="http://schemas.openxmlformats.org/officeDocument/2006/relationships/slideLayout" Target="../slideLayouts/slideLayout20.xml"/></Relationships>
</file>

<file path=ppt/slides/_rels/slide1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8.xml"/><Relationship Id="rId1" Type="http://schemas.openxmlformats.org/officeDocument/2006/relationships/slideLayout" Target="../slideLayouts/slideLayout20.xml"/></Relationships>
</file>

<file path=ppt/slides/_rels/slide133.xml.rels><?xml version="1.0" encoding="UTF-8" standalone="yes"?>
<Relationships xmlns="http://schemas.openxmlformats.org/package/2006/relationships"><Relationship Id="rId3" Type="http://schemas.openxmlformats.org/officeDocument/2006/relationships/image" Target="../media/image54.tmp"/><Relationship Id="rId2" Type="http://schemas.openxmlformats.org/officeDocument/2006/relationships/notesSlide" Target="../notesSlides/notesSlide89.xml"/><Relationship Id="rId1" Type="http://schemas.openxmlformats.org/officeDocument/2006/relationships/slideLayout" Target="../slideLayouts/slideLayout15.xml"/><Relationship Id="rId4" Type="http://schemas.openxmlformats.org/officeDocument/2006/relationships/image" Target="../media/image55.tmp"/></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5.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5.xml"/></Relationships>
</file>

<file path=ppt/slides/_rels/slide13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92.xml"/><Relationship Id="rId1" Type="http://schemas.openxmlformats.org/officeDocument/2006/relationships/slideLayout" Target="../slideLayouts/slideLayout15.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5.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5.xml"/></Relationships>
</file>

<file path=ppt/slides/_rels/slide1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5.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6.xml"/><Relationship Id="rId1" Type="http://schemas.openxmlformats.org/officeDocument/2006/relationships/slideLayout" Target="../slideLayouts/slideLayout15.xml"/></Relationships>
</file>

<file path=ppt/slides/_rels/slide1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7.xml"/><Relationship Id="rId1" Type="http://schemas.openxmlformats.org/officeDocument/2006/relationships/slideLayout" Target="../slideLayouts/slideLayout15.xml"/></Relationships>
</file>

<file path=ppt/slides/_rels/slide1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8.xml"/><Relationship Id="rId1" Type="http://schemas.openxmlformats.org/officeDocument/2006/relationships/slideLayout" Target="../slideLayouts/slideLayout2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7.xml"/></Relationships>
</file>

<file path=ppt/slides/_rels/slide1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0.xml"/><Relationship Id="rId1" Type="http://schemas.openxmlformats.org/officeDocument/2006/relationships/slideLayout" Target="../slideLayouts/slideLayout27.xml"/></Relationships>
</file>

<file path=ppt/slides/_rels/slide145.xml.rels><?xml version="1.0" encoding="UTF-8" standalone="yes"?>
<Relationships xmlns="http://schemas.openxmlformats.org/package/2006/relationships"><Relationship Id="rId3" Type="http://schemas.openxmlformats.org/officeDocument/2006/relationships/hyperlink" Target="http://www.bank32.com/" TargetMode="External"/><Relationship Id="rId2" Type="http://schemas.openxmlformats.org/officeDocument/2006/relationships/notesSlide" Target="../notesSlides/notesSlide101.xml"/><Relationship Id="rId1" Type="http://schemas.openxmlformats.org/officeDocument/2006/relationships/slideLayout" Target="../slideLayouts/slideLayout27.xml"/></Relationships>
</file>

<file path=ppt/slides/_rels/slide146.xml.rels><?xml version="1.0" encoding="UTF-8" standalone="yes"?>
<Relationships xmlns="http://schemas.openxmlformats.org/package/2006/relationships"><Relationship Id="rId3" Type="http://schemas.openxmlformats.org/officeDocument/2006/relationships/image" Target="../media/image62.tmp"/><Relationship Id="rId2" Type="http://schemas.openxmlformats.org/officeDocument/2006/relationships/notesSlide" Target="../notesSlides/notesSlide102.xml"/><Relationship Id="rId1" Type="http://schemas.openxmlformats.org/officeDocument/2006/relationships/slideLayout" Target="../slideLayouts/slideLayout2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jpeg"/><Relationship Id="rId7" Type="http://schemas.openxmlformats.org/officeDocument/2006/relationships/image" Target="../media/image68.png"/><Relationship Id="rId2" Type="http://schemas.openxmlformats.org/officeDocument/2006/relationships/image" Target="../media/image63.jpg"/><Relationship Id="rId1" Type="http://schemas.openxmlformats.org/officeDocument/2006/relationships/slideLayout" Target="../slideLayouts/slideLayout15.xml"/><Relationship Id="rId6" Type="http://schemas.openxmlformats.org/officeDocument/2006/relationships/image" Target="../media/image67.jpeg"/><Relationship Id="rId5" Type="http://schemas.openxmlformats.org/officeDocument/2006/relationships/image" Target="../media/image66.png"/><Relationship Id="rId4" Type="http://schemas.openxmlformats.org/officeDocument/2006/relationships/image" Target="../media/image65.jpeg"/><Relationship Id="rId9"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5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5.xml"/></Relationships>
</file>

<file path=ppt/slides/_rels/slide1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5.xml"/></Relationships>
</file>

<file path=ppt/slides/_rels/slide1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5.xml"/></Relationships>
</file>

<file path=ppt/slides/_rels/slide1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slideLayout" Target="../slideLayouts/slideLayout15.xml"/><Relationship Id="rId4" Type="http://schemas.openxmlformats.org/officeDocument/2006/relationships/image" Target="../media/image76.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5.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15.xml"/></Relationships>
</file>

<file path=ppt/slides/_rels/slide156.xml.rels><?xml version="1.0" encoding="UTF-8" standalone="yes"?>
<Relationships xmlns="http://schemas.openxmlformats.org/package/2006/relationships"><Relationship Id="rId2" Type="http://schemas.openxmlformats.org/officeDocument/2006/relationships/image" Target="../media/image77.tiff"/><Relationship Id="rId1" Type="http://schemas.openxmlformats.org/officeDocument/2006/relationships/slideLayout" Target="../slideLayouts/slideLayout1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15.xml"/></Relationships>
</file>

<file path=ppt/slides/_rels/slide15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4.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4.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hyperlink" Target="https://www.microsoft.com/en-us/securityengineering/sdl/threatmodeling" TargetMode="External"/><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8.xml"/><Relationship Id="rId1" Type="http://schemas.openxmlformats.org/officeDocument/2006/relationships/slideLayout" Target="../slideLayouts/slideLayout1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2.xml"/><Relationship Id="rId1" Type="http://schemas.openxmlformats.org/officeDocument/2006/relationships/slideLayout" Target="../slideLayouts/slideLayout1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5.xml"/><Relationship Id="rId1" Type="http://schemas.openxmlformats.org/officeDocument/2006/relationships/slideLayout" Target="../slideLayouts/slideLayout1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7.xml"/><Relationship Id="rId1" Type="http://schemas.openxmlformats.org/officeDocument/2006/relationships/slideLayout" Target="../slideLayouts/slideLayout15.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42.xml"/><Relationship Id="rId1" Type="http://schemas.openxmlformats.org/officeDocument/2006/relationships/slideLayout" Target="../slideLayouts/slideLayout27.xml"/></Relationships>
</file>

<file path=ppt/slides/_rels/slide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2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7.xml"/></Relationships>
</file>

<file path=ppt/slides/_rels/slide67.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notesSlide" Target="../notesSlides/notesSlide45.xml"/><Relationship Id="rId1" Type="http://schemas.openxmlformats.org/officeDocument/2006/relationships/slideLayout" Target="../slideLayouts/slideLayout2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7.xml"/></Relationships>
</file>

<file path=ppt/slides/_rels/slide69.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notesSlide" Target="../notesSlides/notesSlide47.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4.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notesSlide" Target="../notesSlides/notesSlide49.xml"/><Relationship Id="rId1" Type="http://schemas.openxmlformats.org/officeDocument/2006/relationships/slideLayout" Target="../slideLayouts/slideLayout2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27.xml"/></Relationships>
</file>

<file path=ppt/slides/_rels/slide7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27.xml"/><Relationship Id="rId5" Type="http://schemas.openxmlformats.org/officeDocument/2006/relationships/hyperlink" Target="https://en.wikipedia.org/wiki/Internet_censorship_in_Iran" TargetMode="External"/><Relationship Id="rId4" Type="http://schemas.openxmlformats.org/officeDocument/2006/relationships/hyperlink" Target="https://en.wikipedia.org/wiki/Great_Firewall"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1.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notesSlide" Target="../notesSlides/notesSlide53.xml"/><Relationship Id="rId1" Type="http://schemas.openxmlformats.org/officeDocument/2006/relationships/slideLayout" Target="../slideLayouts/slideLayout2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54.xml"/><Relationship Id="rId1" Type="http://schemas.openxmlformats.org/officeDocument/2006/relationships/slideLayout" Target="../slideLayouts/slideLayout2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8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5.xml"/><Relationship Id="rId1" Type="http://schemas.openxmlformats.org/officeDocument/2006/relationships/slideLayout" Target="../slideLayouts/slideLayout27.xml"/></Relationships>
</file>

<file path=ppt/slides/_rels/slide8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56.xml"/><Relationship Id="rId1" Type="http://schemas.openxmlformats.org/officeDocument/2006/relationships/slideLayout" Target="../slideLayouts/slideLayout2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8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7.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7.xml"/></Relationships>
</file>

<file path=ppt/slides/_rels/slide9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9.xml"/><Relationship Id="rId1" Type="http://schemas.openxmlformats.org/officeDocument/2006/relationships/slideLayout" Target="../slideLayouts/slideLayout25.xml"/></Relationships>
</file>

<file path=ppt/slides/_rels/slide9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0.xml"/><Relationship Id="rId1" Type="http://schemas.openxmlformats.org/officeDocument/2006/relationships/slideLayout" Target="../slideLayouts/slideLayout27.xml"/></Relationships>
</file>

<file path=ppt/slides/_rels/slide9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1.xml"/><Relationship Id="rId1" Type="http://schemas.openxmlformats.org/officeDocument/2006/relationships/slideLayout" Target="../slideLayouts/slideLayout2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63.xml"/><Relationship Id="rId1" Type="http://schemas.openxmlformats.org/officeDocument/2006/relationships/slideLayout" Target="../slideLayouts/slideLayout27.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7.xml"/></Relationships>
</file>

<file path=ppt/slides/_rels/slide99.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66.xml"/><Relationship Id="rId1" Type="http://schemas.openxmlformats.org/officeDocument/2006/relationships/slideLayout" Target="../slideLayouts/slideLayout27.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32AD01-B626-8541-DD34-941AFABB4017}"/>
              </a:ext>
            </a:extLst>
          </p:cNvPr>
          <p:cNvSpPr>
            <a:spLocks noGrp="1"/>
          </p:cNvSpPr>
          <p:nvPr>
            <p:ph type="body" sz="quarter" idx="12"/>
          </p:nvPr>
        </p:nvSpPr>
        <p:spPr>
          <a:xfrm>
            <a:off x="0" y="4161824"/>
            <a:ext cx="12192000" cy="650141"/>
          </a:xfrm>
        </p:spPr>
        <p:txBody>
          <a:bodyPr/>
          <a:lstStyle/>
          <a:p>
            <a:r>
              <a:rPr lang="en-US" sz="4800" dirty="0"/>
              <a:t>CEN 3078 Computer Security</a:t>
            </a:r>
            <a:endParaRPr lang="en-US" sz="2000" b="0" dirty="0"/>
          </a:p>
        </p:txBody>
      </p:sp>
      <p:sp>
        <p:nvSpPr>
          <p:cNvPr id="3" name="Text Placeholder 2">
            <a:extLst>
              <a:ext uri="{FF2B5EF4-FFF2-40B4-BE49-F238E27FC236}">
                <a16:creationId xmlns:a16="http://schemas.microsoft.com/office/drawing/2014/main" id="{C74AC5A7-CF21-681C-AD2A-CAFD76C83228}"/>
              </a:ext>
            </a:extLst>
          </p:cNvPr>
          <p:cNvSpPr>
            <a:spLocks noGrp="1"/>
          </p:cNvSpPr>
          <p:nvPr>
            <p:ph type="body" sz="quarter" idx="13"/>
          </p:nvPr>
        </p:nvSpPr>
        <p:spPr>
          <a:xfrm>
            <a:off x="2758705" y="5663508"/>
            <a:ext cx="6674590" cy="350227"/>
          </a:xfrm>
        </p:spPr>
        <p:txBody>
          <a:bodyPr/>
          <a:lstStyle/>
          <a:p>
            <a:r>
              <a:rPr lang="en-US" sz="2400" dirty="0"/>
              <a:t>Midterm - Review</a:t>
            </a:r>
          </a:p>
          <a:p>
            <a:endParaRPr lang="en-US" sz="2400" dirty="0"/>
          </a:p>
        </p:txBody>
      </p:sp>
    </p:spTree>
    <p:extLst>
      <p:ext uri="{BB962C8B-B14F-4D97-AF65-F5344CB8AC3E}">
        <p14:creationId xmlns:p14="http://schemas.microsoft.com/office/powerpoint/2010/main" val="553553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12"/>
          </p:nvPr>
        </p:nvSpPr>
        <p:spPr>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10</a:t>
            </a:fld>
            <a:endParaRPr lang="en-US" dirty="0"/>
          </a:p>
        </p:txBody>
      </p:sp>
      <p:sp>
        <p:nvSpPr>
          <p:cNvPr id="2" name="Title 1">
            <a:extLst>
              <a:ext uri="{FF2B5EF4-FFF2-40B4-BE49-F238E27FC236}">
                <a16:creationId xmlns:a16="http://schemas.microsoft.com/office/drawing/2014/main" id="{174FD556-D2CE-C640-9CC8-20CD5D36017A}"/>
              </a:ext>
            </a:extLst>
          </p:cNvPr>
          <p:cNvSpPr>
            <a:spLocks noGrp="1"/>
          </p:cNvSpPr>
          <p:nvPr>
            <p:ph type="ctrTitle"/>
          </p:nvPr>
        </p:nvSpPr>
        <p:spPr/>
        <p:txBody>
          <a:bodyPr>
            <a:normAutofit/>
          </a:bodyPr>
          <a:lstStyle/>
          <a:p>
            <a:r>
              <a:rPr lang="en-US" dirty="0"/>
              <a:t>In-Class Exercise: Act during an Intrusion</a:t>
            </a:r>
            <a:endParaRPr lang="en-US" sz="2000" i="1" dirty="0"/>
          </a:p>
        </p:txBody>
      </p:sp>
      <p:sp>
        <p:nvSpPr>
          <p:cNvPr id="31" name="Content Placeholder 3">
            <a:extLst>
              <a:ext uri="{FF2B5EF4-FFF2-40B4-BE49-F238E27FC236}">
                <a16:creationId xmlns:a16="http://schemas.microsoft.com/office/drawing/2014/main" id="{9B7FACC6-7F3F-D042-9A9E-EEF8F680C943}"/>
              </a:ext>
            </a:extLst>
          </p:cNvPr>
          <p:cNvSpPr>
            <a:spLocks noGrp="1"/>
          </p:cNvSpPr>
          <p:nvPr>
            <p:ph sz="quarter" idx="10"/>
          </p:nvPr>
        </p:nvSpPr>
        <p:spPr/>
        <p:txBody>
          <a:bodyPr>
            <a:normAutofit/>
          </a:bodyPr>
          <a:lstStyle/>
          <a:p>
            <a:pPr marL="400050" lvl="1" indent="0">
              <a:buNone/>
            </a:pPr>
            <a:endParaRPr lang="en-US" sz="1800" dirty="0"/>
          </a:p>
          <a:p>
            <a:pPr marL="0" indent="0">
              <a:buNone/>
            </a:pPr>
            <a:r>
              <a:rPr lang="en-US" dirty="0"/>
              <a:t>d) If you do identify malware on your PC, how can you restore it to safe operation?</a:t>
            </a:r>
          </a:p>
          <a:p>
            <a:pPr marL="857250" lvl="1" indent="-457200">
              <a:buFont typeface="+mj-lt"/>
              <a:buAutoNum type="arabicPeriod"/>
            </a:pPr>
            <a:r>
              <a:rPr lang="en-US" dirty="0">
                <a:solidFill>
                  <a:srgbClr val="FF0000"/>
                </a:solidFill>
              </a:rPr>
              <a:t>Isolate the machine from any network connections</a:t>
            </a:r>
          </a:p>
          <a:p>
            <a:pPr marL="857250" lvl="1" indent="-457200">
              <a:buFont typeface="+mj-lt"/>
              <a:buAutoNum type="arabicPeriod"/>
            </a:pPr>
            <a:r>
              <a:rPr lang="en-US" dirty="0">
                <a:solidFill>
                  <a:srgbClr val="FF0000"/>
                </a:solidFill>
              </a:rPr>
              <a:t>Attempt to create a backup of the data, although the backup will contain infected files, at least data will be saved for future cleaning</a:t>
            </a:r>
          </a:p>
          <a:p>
            <a:pPr marL="857250" lvl="1" indent="-457200">
              <a:buFont typeface="+mj-lt"/>
              <a:buAutoNum type="arabicPeriod"/>
            </a:pPr>
            <a:r>
              <a:rPr lang="en-US" dirty="0">
                <a:solidFill>
                  <a:srgbClr val="FF0000"/>
                </a:solidFill>
              </a:rPr>
              <a:t>If possible, completely rebuild the system and recover the data from the most recent backup that is considered free from malware</a:t>
            </a:r>
          </a:p>
          <a:p>
            <a:pPr marL="857250" lvl="1" indent="-457200">
              <a:buFont typeface="+mj-lt"/>
              <a:buAutoNum type="arabicPeriod"/>
            </a:pPr>
            <a:r>
              <a:rPr lang="en-US" dirty="0">
                <a:solidFill>
                  <a:srgbClr val="FF0000"/>
                </a:solidFill>
              </a:rPr>
              <a:t>If no backups are available then try to clean the system using an anti-virus package or other data recovery tools</a:t>
            </a:r>
          </a:p>
        </p:txBody>
      </p:sp>
      <p:sp>
        <p:nvSpPr>
          <p:cNvPr id="3" name="TextBox 2">
            <a:extLst>
              <a:ext uri="{FF2B5EF4-FFF2-40B4-BE49-F238E27FC236}">
                <a16:creationId xmlns:a16="http://schemas.microsoft.com/office/drawing/2014/main" id="{34CF4C01-483A-1892-ED38-92EA44A92E13}"/>
              </a:ext>
            </a:extLst>
          </p:cNvPr>
          <p:cNvSpPr txBox="1"/>
          <p:nvPr/>
        </p:nvSpPr>
        <p:spPr>
          <a:xfrm>
            <a:off x="2500072" y="5579827"/>
            <a:ext cx="8466881" cy="769441"/>
          </a:xfrm>
          <a:prstGeom prst="rect">
            <a:avLst/>
          </a:prstGeom>
          <a:noFill/>
        </p:spPr>
        <p:txBody>
          <a:bodyPr wrap="square" rtlCol="0">
            <a:spAutoFit/>
          </a:bodyPr>
          <a:lstStyle/>
          <a:p>
            <a:r>
              <a:rPr lang="en-US" sz="2200" b="1" u="sng" dirty="0">
                <a:solidFill>
                  <a:srgbClr val="00B050"/>
                </a:solidFill>
                <a:latin typeface="Arial" panose="020B0604020202020204" pitchFamily="34" charset="0"/>
                <a:cs typeface="Arial" panose="020B0604020202020204" pitchFamily="34" charset="0"/>
              </a:rPr>
              <a:t>Moral</a:t>
            </a:r>
            <a:r>
              <a:rPr lang="en-US" sz="2200" dirty="0">
                <a:solidFill>
                  <a:srgbClr val="00B050"/>
                </a:solidFill>
                <a:latin typeface="Arial" panose="020B0604020202020204" pitchFamily="34" charset="0"/>
                <a:cs typeface="Arial" panose="020B0604020202020204" pitchFamily="34" charset="0"/>
              </a:rPr>
              <a:t>: Have a plan and know your Risks; Consider Cyber Insurance purchase and follow Incident Response best practices…</a:t>
            </a:r>
          </a:p>
        </p:txBody>
      </p:sp>
    </p:spTree>
    <p:extLst>
      <p:ext uri="{BB962C8B-B14F-4D97-AF65-F5344CB8AC3E}">
        <p14:creationId xmlns:p14="http://schemas.microsoft.com/office/powerpoint/2010/main" val="344534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Responding to DoS Attacks</a:t>
            </a:r>
          </a:p>
        </p:txBody>
      </p:sp>
      <p:sp>
        <p:nvSpPr>
          <p:cNvPr id="4" name="Slide Number Placeholder 5">
            <a:extLst>
              <a:ext uri="{FF2B5EF4-FFF2-40B4-BE49-F238E27FC236}">
                <a16:creationId xmlns:a16="http://schemas.microsoft.com/office/drawing/2014/main" id="{A066BB38-9FEA-5043-9676-123793784305}"/>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srgbClr val="000000">
                    <a:tint val="75000"/>
                  </a:srgb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srgbClr val="000000">
                  <a:tint val="75000"/>
                </a:srgbClr>
              </a:solidFill>
              <a:effectLst/>
              <a:uLnTx/>
              <a:uFillTx/>
              <a:latin typeface="Arial"/>
              <a:ea typeface="+mn-ea"/>
              <a:cs typeface="Arial"/>
            </a:endParaRPr>
          </a:p>
        </p:txBody>
      </p:sp>
      <p:sp>
        <p:nvSpPr>
          <p:cNvPr id="3" name="Text Placeholder 2"/>
          <p:cNvSpPr>
            <a:spLocks noGrp="1"/>
          </p:cNvSpPr>
          <p:nvPr>
            <p:ph type="body" idx="1"/>
          </p:nvPr>
        </p:nvSpPr>
        <p:spPr>
          <a:xfrm>
            <a:off x="1835699" y="1488332"/>
            <a:ext cx="8520599" cy="4972627"/>
          </a:xfrm>
        </p:spPr>
        <p:txBody>
          <a:bodyPr>
            <a:normAutofit/>
          </a:bodyPr>
          <a:lstStyle/>
          <a:p>
            <a:pPr marL="346075" indent="-346075">
              <a:spcAft>
                <a:spcPts val="600"/>
              </a:spcAft>
            </a:pPr>
            <a:r>
              <a:rPr lang="en-US" dirty="0"/>
              <a:t>Identify type of attack</a:t>
            </a:r>
          </a:p>
          <a:p>
            <a:pPr marL="746125" lvl="1" indent="-346075">
              <a:spcAft>
                <a:spcPts val="600"/>
              </a:spcAft>
            </a:pPr>
            <a:r>
              <a:rPr lang="en-US" sz="1800" dirty="0"/>
              <a:t>Capture and analyze packets </a:t>
            </a:r>
          </a:p>
          <a:p>
            <a:pPr marL="746125" lvl="1" indent="-346075">
              <a:spcAft>
                <a:spcPts val="600"/>
              </a:spcAft>
            </a:pPr>
            <a:r>
              <a:rPr lang="en-US" sz="1800" dirty="0"/>
              <a:t>Design filters to block attack traffic upstream</a:t>
            </a:r>
          </a:p>
          <a:p>
            <a:pPr marL="746125" lvl="1" indent="-346075">
              <a:spcAft>
                <a:spcPts val="600"/>
              </a:spcAft>
            </a:pPr>
            <a:r>
              <a:rPr lang="en-US" sz="1800" dirty="0"/>
              <a:t>Or identify and correct system/application bug</a:t>
            </a:r>
          </a:p>
          <a:p>
            <a:pPr marL="346075" indent="-346075">
              <a:spcAft>
                <a:spcPts val="600"/>
              </a:spcAft>
            </a:pPr>
            <a:r>
              <a:rPr lang="en-US" dirty="0"/>
              <a:t>Have ISP trace packet flow back to source</a:t>
            </a:r>
          </a:p>
          <a:p>
            <a:pPr marL="746125" lvl="1" indent="-346075">
              <a:spcAft>
                <a:spcPts val="600"/>
              </a:spcAft>
            </a:pPr>
            <a:r>
              <a:rPr lang="en-US" sz="1800" dirty="0"/>
              <a:t>May be difficult and time consuming</a:t>
            </a:r>
          </a:p>
          <a:p>
            <a:pPr marL="746125" lvl="1" indent="-346075">
              <a:spcAft>
                <a:spcPts val="600"/>
              </a:spcAft>
            </a:pPr>
            <a:r>
              <a:rPr lang="en-US" sz="1800" dirty="0"/>
              <a:t>Necessary if planning legal action</a:t>
            </a:r>
          </a:p>
          <a:p>
            <a:pPr marL="346075" indent="-346075">
              <a:spcAft>
                <a:spcPts val="600"/>
              </a:spcAft>
            </a:pPr>
            <a:r>
              <a:rPr lang="en-US" dirty="0"/>
              <a:t>Implement contingency plan</a:t>
            </a:r>
          </a:p>
          <a:p>
            <a:pPr marL="746125" lvl="1" indent="-346075">
              <a:spcAft>
                <a:spcPts val="600"/>
              </a:spcAft>
            </a:pPr>
            <a:r>
              <a:rPr lang="en-US" sz="1800" dirty="0"/>
              <a:t>Switch to alternate backup servers</a:t>
            </a:r>
          </a:p>
          <a:p>
            <a:pPr marL="746125" lvl="1" indent="-346075">
              <a:spcAft>
                <a:spcPts val="600"/>
              </a:spcAft>
            </a:pPr>
            <a:r>
              <a:rPr lang="en-US" sz="1800" dirty="0"/>
              <a:t>Commission new servers at a new site with new addresses</a:t>
            </a:r>
          </a:p>
          <a:p>
            <a:pPr marL="346075" indent="-346075">
              <a:spcAft>
                <a:spcPts val="600"/>
              </a:spcAft>
            </a:pPr>
            <a:r>
              <a:rPr lang="en-US" dirty="0"/>
              <a:t>Update incident response plan</a:t>
            </a:r>
          </a:p>
          <a:p>
            <a:pPr marL="746125" lvl="1" indent="-346075">
              <a:spcAft>
                <a:spcPts val="600"/>
              </a:spcAft>
            </a:pPr>
            <a:r>
              <a:rPr lang="en-US" sz="1800" dirty="0"/>
              <a:t>Analyze the attack and the response for future handling</a:t>
            </a:r>
            <a:endParaRPr lang="en-US" dirty="0"/>
          </a:p>
          <a:p>
            <a:pPr marL="346075" indent="-346075">
              <a:spcAft>
                <a:spcPts val="600"/>
              </a:spcAft>
            </a:pPr>
            <a:endParaRPr lang="en-US" sz="2400" dirty="0"/>
          </a:p>
          <a:p>
            <a:pPr marL="746125" lvl="1" indent="-346075">
              <a:spcAft>
                <a:spcPts val="600"/>
              </a:spcAft>
            </a:pPr>
            <a:endParaRPr lang="en-US" dirty="0"/>
          </a:p>
          <a:p>
            <a:pPr marL="346075" indent="-346075">
              <a:spcAft>
                <a:spcPts val="600"/>
              </a:spcAft>
            </a:pPr>
            <a:endParaRPr lang="en-US" sz="2400" dirty="0"/>
          </a:p>
          <a:p>
            <a:pPr marL="746125" lvl="1" indent="-346075">
              <a:spcAft>
                <a:spcPts val="600"/>
              </a:spcAft>
            </a:pPr>
            <a:endParaRPr lang="en-US" sz="2200" dirty="0"/>
          </a:p>
          <a:p>
            <a:pPr marL="346075" indent="-346075">
              <a:spcAft>
                <a:spcPts val="600"/>
              </a:spcAft>
            </a:pPr>
            <a:endParaRPr lang="en-US" sz="2600" b="1" dirty="0"/>
          </a:p>
        </p:txBody>
      </p:sp>
    </p:spTree>
    <p:extLst>
      <p:ext uri="{BB962C8B-B14F-4D97-AF65-F5344CB8AC3E}">
        <p14:creationId xmlns:p14="http://schemas.microsoft.com/office/powerpoint/2010/main" val="10143356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DA6C7-C8A2-3976-2C19-6E61B65CB541}"/>
              </a:ext>
            </a:extLst>
          </p:cNvPr>
          <p:cNvSpPr>
            <a:spLocks noGrp="1"/>
          </p:cNvSpPr>
          <p:nvPr>
            <p:ph type="title"/>
          </p:nvPr>
        </p:nvSpPr>
        <p:spPr/>
        <p:txBody>
          <a:bodyPr/>
          <a:lstStyle/>
          <a:p>
            <a:r>
              <a:rPr lang="en-US" altLang="en-US" sz="3600" dirty="0"/>
              <a:t>How to Defend Against DoS Attacks – On your own?</a:t>
            </a:r>
            <a:endParaRPr lang="en-US" dirty="0"/>
          </a:p>
        </p:txBody>
      </p:sp>
      <p:sp>
        <p:nvSpPr>
          <p:cNvPr id="3" name="Content Placeholder 2">
            <a:extLst>
              <a:ext uri="{FF2B5EF4-FFF2-40B4-BE49-F238E27FC236}">
                <a16:creationId xmlns:a16="http://schemas.microsoft.com/office/drawing/2014/main" id="{1E8164C8-40B2-FA77-992B-7304577E3BAC}"/>
              </a:ext>
            </a:extLst>
          </p:cNvPr>
          <p:cNvSpPr>
            <a:spLocks noGrp="1"/>
          </p:cNvSpPr>
          <p:nvPr>
            <p:ph idx="1"/>
          </p:nvPr>
        </p:nvSpPr>
        <p:spPr/>
        <p:txBody>
          <a:bodyPr/>
          <a:lstStyle/>
          <a:p>
            <a:pPr marL="0" indent="0" eaLnBrk="1" hangingPunct="1">
              <a:buNone/>
            </a:pPr>
            <a:r>
              <a:rPr lang="en-US" altLang="en-US" sz="2800" dirty="0"/>
              <a:t>In addition to previously mentioned methods…</a:t>
            </a:r>
          </a:p>
          <a:p>
            <a:pPr lvl="1" eaLnBrk="1" hangingPunct="1"/>
            <a:r>
              <a:rPr lang="en-US" altLang="en-US" sz="2400" dirty="0"/>
              <a:t>Configure your firewall to </a:t>
            </a:r>
          </a:p>
          <a:p>
            <a:pPr lvl="2" eaLnBrk="1" hangingPunct="1"/>
            <a:r>
              <a:rPr lang="en-US" altLang="en-US" sz="2000" dirty="0"/>
              <a:t>Filter out incoming ICMP packets</a:t>
            </a:r>
          </a:p>
          <a:p>
            <a:pPr lvl="2" eaLnBrk="1" hangingPunct="1"/>
            <a:r>
              <a:rPr lang="en-US" altLang="en-US" sz="2000" dirty="0"/>
              <a:t>Disallow any incoming traffic</a:t>
            </a:r>
          </a:p>
          <a:p>
            <a:pPr lvl="1" eaLnBrk="1" hangingPunct="1"/>
            <a:r>
              <a:rPr lang="en-US" altLang="en-US" sz="2400" dirty="0"/>
              <a:t>Use tools such as </a:t>
            </a:r>
            <a:r>
              <a:rPr lang="en-US" altLang="en-US" sz="2400" dirty="0" err="1"/>
              <a:t>NetStat</a:t>
            </a:r>
            <a:r>
              <a:rPr lang="en-US" altLang="en-US" sz="2400" dirty="0"/>
              <a:t> and others</a:t>
            </a:r>
          </a:p>
          <a:p>
            <a:pPr lvl="1" eaLnBrk="1" hangingPunct="1"/>
            <a:r>
              <a:rPr lang="en-US" altLang="en-US" sz="2400" dirty="0"/>
              <a:t>Disallow traffic not originating within the network</a:t>
            </a:r>
          </a:p>
          <a:p>
            <a:pPr lvl="1" eaLnBrk="1" hangingPunct="1"/>
            <a:r>
              <a:rPr lang="en-US" altLang="en-US" sz="2400" dirty="0"/>
              <a:t>Disable all IP broadcasts</a:t>
            </a:r>
          </a:p>
          <a:p>
            <a:pPr lvl="1" eaLnBrk="1" hangingPunct="1"/>
            <a:r>
              <a:rPr lang="en-US" altLang="en-US" sz="2400" dirty="0"/>
              <a:t>Filter for external and internal IP addresses</a:t>
            </a:r>
          </a:p>
          <a:p>
            <a:pPr lvl="1" eaLnBrk="1" hangingPunct="1"/>
            <a:r>
              <a:rPr lang="en-US" altLang="en-US" sz="2400" dirty="0"/>
              <a:t>Keep AV signatures, OS, and software patches current</a:t>
            </a:r>
          </a:p>
          <a:p>
            <a:pPr lvl="1" eaLnBrk="1" hangingPunct="1"/>
            <a:r>
              <a:rPr lang="en-US" altLang="en-US" sz="2400" dirty="0"/>
              <a:t>Have an Acceptable Use Policy</a:t>
            </a:r>
          </a:p>
          <a:p>
            <a:pPr lvl="1" eaLnBrk="1" hangingPunct="1"/>
            <a:endParaRPr lang="en-US" altLang="en-US" sz="2400" dirty="0"/>
          </a:p>
          <a:p>
            <a:pPr eaLnBrk="1" hangingPunct="1">
              <a:buFont typeface="Wingdings" panose="05000000000000000000" pitchFamily="2" charset="2"/>
              <a:buNone/>
            </a:pPr>
            <a:endParaRPr lang="en-US" altLang="en-US" sz="2400" dirty="0"/>
          </a:p>
          <a:p>
            <a:endParaRPr lang="en-US" dirty="0"/>
          </a:p>
        </p:txBody>
      </p:sp>
    </p:spTree>
    <p:extLst>
      <p:ext uri="{BB962C8B-B14F-4D97-AF65-F5344CB8AC3E}">
        <p14:creationId xmlns:p14="http://schemas.microsoft.com/office/powerpoint/2010/main" val="6057286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AB026-BD63-3249-363B-1EE5585D5810}"/>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8F22CC4C-9236-491F-9375-1822AB01E294}"/>
              </a:ext>
            </a:extLst>
          </p:cNvPr>
          <p:cNvSpPr>
            <a:spLocks noGrp="1"/>
          </p:cNvSpPr>
          <p:nvPr>
            <p:ph idx="1"/>
          </p:nvPr>
        </p:nvSpPr>
        <p:spPr/>
        <p:txBody>
          <a:bodyPr/>
          <a:lstStyle/>
          <a:p>
            <a:pPr>
              <a:lnSpc>
                <a:spcPct val="200000"/>
              </a:lnSpc>
            </a:pPr>
            <a:r>
              <a:rPr lang="en-US" altLang="en-US" dirty="0"/>
              <a:t>DoS attacks are among the most common attacks on the Internet</a:t>
            </a:r>
          </a:p>
          <a:p>
            <a:pPr>
              <a:lnSpc>
                <a:spcPct val="200000"/>
              </a:lnSpc>
            </a:pPr>
            <a:r>
              <a:rPr lang="en-US" altLang="en-US" dirty="0"/>
              <a:t>DoS attacks are unsophisticated</a:t>
            </a:r>
          </a:p>
          <a:p>
            <a:pPr>
              <a:lnSpc>
                <a:spcPct val="200000"/>
              </a:lnSpc>
            </a:pPr>
            <a:r>
              <a:rPr lang="en-US" altLang="en-US" dirty="0"/>
              <a:t>DoS attacks can have devastating effects</a:t>
            </a:r>
          </a:p>
          <a:p>
            <a:pPr>
              <a:lnSpc>
                <a:spcPct val="200000"/>
              </a:lnSpc>
            </a:pPr>
            <a:r>
              <a:rPr lang="en-US" altLang="en-US" dirty="0"/>
              <a:t>Your task is constant vigilance and protection strategy</a:t>
            </a:r>
            <a:endParaRPr lang="en-US" altLang="en-US" dirty="0">
              <a:cs typeface="Arial"/>
            </a:endParaRPr>
          </a:p>
          <a:p>
            <a:endParaRPr lang="en-US" dirty="0"/>
          </a:p>
        </p:txBody>
      </p:sp>
    </p:spTree>
    <p:extLst>
      <p:ext uri="{BB962C8B-B14F-4D97-AF65-F5344CB8AC3E}">
        <p14:creationId xmlns:p14="http://schemas.microsoft.com/office/powerpoint/2010/main" val="25743002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155FF-C31E-4AC6-BFFA-E46AF52F5684}"/>
              </a:ext>
            </a:extLst>
          </p:cNvPr>
          <p:cNvSpPr>
            <a:spLocks noGrp="1"/>
          </p:cNvSpPr>
          <p:nvPr>
            <p:ph type="sldNum" sz="quarter" idx="12"/>
          </p:nvPr>
        </p:nvSpPr>
        <p:spPr>
          <a:prstGeom prst="rect">
            <a:avLst/>
          </a:prstGeom>
        </p:spPr>
        <p:txBody>
          <a:bodyPr/>
          <a:lstStyle/>
          <a:p>
            <a:fld id="{19A1A663-AB5A-1C46-BB3F-DC91B87E1671}" type="slidenum">
              <a:rPr lang="en-US" smtClean="0"/>
              <a:pPr/>
              <a:t>103</a:t>
            </a:fld>
            <a:endParaRPr lang="en-US" dirty="0"/>
          </a:p>
        </p:txBody>
      </p:sp>
      <p:sp>
        <p:nvSpPr>
          <p:cNvPr id="7" name="Text Placeholder 6">
            <a:extLst>
              <a:ext uri="{FF2B5EF4-FFF2-40B4-BE49-F238E27FC236}">
                <a16:creationId xmlns:a16="http://schemas.microsoft.com/office/drawing/2014/main" id="{71758D06-223B-4ABB-B038-E5907DC0A6EF}"/>
              </a:ext>
            </a:extLst>
          </p:cNvPr>
          <p:cNvSpPr>
            <a:spLocks noGrp="1"/>
          </p:cNvSpPr>
          <p:nvPr>
            <p:ph type="body" sz="quarter" idx="10"/>
          </p:nvPr>
        </p:nvSpPr>
        <p:spPr/>
        <p:txBody>
          <a:bodyPr/>
          <a:lstStyle/>
          <a:p>
            <a:r>
              <a:rPr lang="en-US" dirty="0"/>
              <a:t>Module 2</a:t>
            </a:r>
          </a:p>
        </p:txBody>
      </p:sp>
      <p:sp>
        <p:nvSpPr>
          <p:cNvPr id="5" name="Rectangle 4">
            <a:extLst>
              <a:ext uri="{FF2B5EF4-FFF2-40B4-BE49-F238E27FC236}">
                <a16:creationId xmlns:a16="http://schemas.microsoft.com/office/drawing/2014/main" id="{9DA21398-CE95-4290-A860-E1477BCE3728}"/>
              </a:ext>
            </a:extLst>
          </p:cNvPr>
          <p:cNvSpPr/>
          <p:nvPr/>
        </p:nvSpPr>
        <p:spPr>
          <a:xfrm>
            <a:off x="6394581" y="835662"/>
            <a:ext cx="5081970" cy="5016758"/>
          </a:xfrm>
          <a:prstGeom prst="rect">
            <a:avLst/>
          </a:prstGeom>
        </p:spPr>
        <p:txBody>
          <a:bodyPr wrap="square">
            <a:spAutoFit/>
          </a:bodyPr>
          <a:lstStyle/>
          <a:p>
            <a:pPr marL="457200" indent="-457200">
              <a:buFont typeface="Arial" panose="020B0604020202020204" pitchFamily="34" charset="0"/>
              <a:buChar char="•"/>
            </a:pPr>
            <a:r>
              <a:rPr lang="en-US" sz="3200" dirty="0"/>
              <a:t>TCP fundamental</a:t>
            </a:r>
          </a:p>
          <a:p>
            <a:pPr marL="457200" indent="-457200">
              <a:buFont typeface="Arial" panose="020B0604020202020204" pitchFamily="34" charset="0"/>
              <a:buChar char="•"/>
            </a:pPr>
            <a:r>
              <a:rPr lang="en-US" sz="3200" dirty="0"/>
              <a:t>Attacks on the TCP protocol</a:t>
            </a:r>
          </a:p>
          <a:p>
            <a:pPr marL="457200" indent="-457200">
              <a:buFont typeface="Arial" panose="020B0604020202020204" pitchFamily="34" charset="0"/>
              <a:buChar char="•"/>
            </a:pPr>
            <a:r>
              <a:rPr lang="en-US" sz="3200" dirty="0"/>
              <a:t>Denial-of-Service attack</a:t>
            </a:r>
          </a:p>
          <a:p>
            <a:pPr marL="457200" indent="-457200">
              <a:buFont typeface="Arial" panose="020B0604020202020204" pitchFamily="34" charset="0"/>
              <a:buChar char="•"/>
            </a:pPr>
            <a:r>
              <a:rPr lang="en-US" sz="3200" dirty="0">
                <a:solidFill>
                  <a:srgbClr val="FF0000"/>
                </a:solidFill>
              </a:rPr>
              <a:t>SQL injection attack</a:t>
            </a:r>
          </a:p>
          <a:p>
            <a:pPr marL="457200" indent="-457200">
              <a:buFont typeface="Arial" panose="020B0604020202020204" pitchFamily="34" charset="0"/>
              <a:buChar char="•"/>
            </a:pPr>
            <a:r>
              <a:rPr lang="en-US" sz="3200" dirty="0"/>
              <a:t>Cross-side scripting attack</a:t>
            </a:r>
          </a:p>
          <a:p>
            <a:pPr marL="457200" indent="-457200">
              <a:buFont typeface="Arial" panose="020B0604020202020204" pitchFamily="34" charset="0"/>
              <a:buChar char="•"/>
            </a:pPr>
            <a:r>
              <a:rPr lang="en-US" sz="3200" dirty="0"/>
              <a:t>Miscellaneous: Heartbleed bug and attack, Ransomware, </a:t>
            </a:r>
            <a:r>
              <a:rPr lang="en-US" sz="3200" dirty="0" err="1"/>
              <a:t>Cryptojacking</a:t>
            </a:r>
            <a:r>
              <a:rPr lang="en-US" sz="3200" dirty="0"/>
              <a:t> </a:t>
            </a:r>
          </a:p>
        </p:txBody>
      </p:sp>
    </p:spTree>
    <p:extLst>
      <p:ext uri="{BB962C8B-B14F-4D97-AF65-F5344CB8AC3E}">
        <p14:creationId xmlns:p14="http://schemas.microsoft.com/office/powerpoint/2010/main" val="56073577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2606" y="228600"/>
            <a:ext cx="8229600" cy="1143000"/>
          </a:xfrm>
        </p:spPr>
        <p:txBody>
          <a:bodyPr>
            <a:normAutofit/>
          </a:bodyPr>
          <a:lstStyle/>
          <a:p>
            <a:r>
              <a:rPr lang="en-US" sz="3200" dirty="0"/>
              <a:t>Interacting with Database in Web Application</a:t>
            </a:r>
          </a:p>
        </p:txBody>
      </p:sp>
      <p:sp>
        <p:nvSpPr>
          <p:cNvPr id="13" name="Content Placeholder 2"/>
          <p:cNvSpPr>
            <a:spLocks noGrp="1"/>
          </p:cNvSpPr>
          <p:nvPr>
            <p:ph idx="1"/>
          </p:nvPr>
        </p:nvSpPr>
        <p:spPr>
          <a:xfrm>
            <a:off x="1981200" y="1371601"/>
            <a:ext cx="8382000" cy="5192623"/>
          </a:xfrm>
        </p:spPr>
        <p:txBody>
          <a:bodyPr>
            <a:normAutofit fontScale="92500" lnSpcReduction="20000"/>
          </a:bodyPr>
          <a:lstStyle/>
          <a:p>
            <a:r>
              <a:rPr lang="en-US" dirty="0">
                <a:solidFill>
                  <a:srgbClr val="000000"/>
                </a:solidFill>
              </a:rPr>
              <a:t>A typical web application consists of three major components:</a:t>
            </a:r>
          </a:p>
          <a:p>
            <a:pPr marL="0" indent="0">
              <a:buNone/>
            </a:pPr>
            <a:endParaRPr lang="en-US" dirty="0">
              <a:solidFill>
                <a:srgbClr val="000000"/>
              </a:solidFill>
            </a:endParaRPr>
          </a:p>
          <a:p>
            <a:pPr marL="0"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r>
              <a:rPr lang="en-US" dirty="0">
                <a:solidFill>
                  <a:srgbClr val="000000"/>
                </a:solidFill>
              </a:rPr>
              <a:t>SQL (Structured Query Language) Injection attacks can cause damage to the database</a:t>
            </a:r>
          </a:p>
          <a:p>
            <a:r>
              <a:rPr lang="en-US" dirty="0">
                <a:solidFill>
                  <a:srgbClr val="000000"/>
                </a:solidFill>
              </a:rPr>
              <a:t>As we notice in the figure, the users do not directly interact with the database but through a web server; If this channel is not implemented properly, malicious users can attack the database</a:t>
            </a:r>
          </a:p>
          <a:p>
            <a:endParaRPr lang="en-US" dirty="0">
              <a:solidFill>
                <a:srgbClr val="000000"/>
              </a:solidFill>
            </a:endParaRPr>
          </a:p>
        </p:txBody>
      </p:sp>
      <p:sp>
        <p:nvSpPr>
          <p:cNvPr id="5" name="Slide Number Placeholder 5">
            <a:extLst>
              <a:ext uri="{FF2B5EF4-FFF2-40B4-BE49-F238E27FC236}">
                <a16:creationId xmlns:a16="http://schemas.microsoft.com/office/drawing/2014/main" id="{F97CE35A-72C6-BD47-AE9E-02414E630966}"/>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104</a:t>
            </a:fld>
            <a:endParaRPr lang="en-US" dirty="0">
              <a:solidFill>
                <a:prstClr val="black">
                  <a:tint val="75000"/>
                </a:prstClr>
              </a:solidFill>
            </a:endParaRPr>
          </a:p>
        </p:txBody>
      </p:sp>
      <p:pic>
        <p:nvPicPr>
          <p:cNvPr id="6" name="Picture 5">
            <a:extLst>
              <a:ext uri="{FF2B5EF4-FFF2-40B4-BE49-F238E27FC236}">
                <a16:creationId xmlns:a16="http://schemas.microsoft.com/office/drawing/2014/main" id="{6D9AB87B-F68D-F147-87A3-24DBFED1CA0E}"/>
              </a:ext>
            </a:extLst>
          </p:cNvPr>
          <p:cNvPicPr>
            <a:picLocks noChangeAspect="1"/>
          </p:cNvPicPr>
          <p:nvPr/>
        </p:nvPicPr>
        <p:blipFill rotWithShape="1">
          <a:blip r:embed="rId3"/>
          <a:srcRect l="34864" t="45932" r="24742" b="33265"/>
          <a:stretch/>
        </p:blipFill>
        <p:spPr>
          <a:xfrm>
            <a:off x="2655216" y="1998482"/>
            <a:ext cx="7555584" cy="2432116"/>
          </a:xfrm>
          <a:prstGeom prst="rect">
            <a:avLst/>
          </a:prstGeom>
        </p:spPr>
      </p:pic>
    </p:spTree>
    <p:extLst>
      <p:ext uri="{BB962C8B-B14F-4D97-AF65-F5344CB8AC3E}">
        <p14:creationId xmlns:p14="http://schemas.microsoft.com/office/powerpoint/2010/main" val="14193369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9751" y="321192"/>
            <a:ext cx="8211416" cy="994172"/>
          </a:xfrm>
        </p:spPr>
        <p:txBody>
          <a:bodyPr>
            <a:normAutofit/>
          </a:bodyPr>
          <a:lstStyle/>
          <a:p>
            <a:r>
              <a:rPr lang="en-US" sz="3000" dirty="0"/>
              <a:t>Launching SQL Injection Attacks</a:t>
            </a:r>
          </a:p>
        </p:txBody>
      </p:sp>
      <p:sp>
        <p:nvSpPr>
          <p:cNvPr id="3" name="Content Placeholder 2"/>
          <p:cNvSpPr>
            <a:spLocks noGrp="1"/>
          </p:cNvSpPr>
          <p:nvPr>
            <p:ph idx="1"/>
          </p:nvPr>
        </p:nvSpPr>
        <p:spPr>
          <a:xfrm>
            <a:off x="1869751" y="1851424"/>
            <a:ext cx="8482530" cy="3853925"/>
          </a:xfrm>
        </p:spPr>
        <p:txBody>
          <a:bodyPr>
            <a:normAutofit/>
          </a:bodyPr>
          <a:lstStyle/>
          <a:p>
            <a:r>
              <a:rPr lang="en-US" sz="1800" dirty="0"/>
              <a:t>Everything provided by user will become part of the SQL statement (user data is mixed with web application code and given to the database); Is it possible for a user to change the meaning of the SQL statement?</a:t>
            </a:r>
          </a:p>
          <a:p>
            <a:r>
              <a:rPr lang="en-US" sz="1800" dirty="0"/>
              <a:t>The intention of the web app developer by the following is for the user to provide some data for the blank areas:</a:t>
            </a:r>
          </a:p>
          <a:p>
            <a:pPr marL="342900" lvl="1" indent="0">
              <a:buNone/>
            </a:pPr>
            <a:endParaRPr lang="en-US" dirty="0"/>
          </a:p>
          <a:p>
            <a:pPr lvl="1"/>
            <a:endParaRPr lang="en-US" sz="1500" dirty="0"/>
          </a:p>
          <a:p>
            <a:pPr lvl="1"/>
            <a:endParaRPr lang="en-US" sz="1500" dirty="0"/>
          </a:p>
          <a:p>
            <a:pPr marL="342900" lvl="1" indent="0">
              <a:buNone/>
            </a:pPr>
            <a:endParaRPr lang="en-US" sz="1500" dirty="0"/>
          </a:p>
          <a:p>
            <a:r>
              <a:rPr lang="en-US" sz="1800" dirty="0"/>
              <a:t>Assume that a user inputs a random string in the password entry and types “EID5002’#” in the </a:t>
            </a:r>
            <a:r>
              <a:rPr lang="en-US" sz="1800" dirty="0" err="1"/>
              <a:t>eid</a:t>
            </a:r>
            <a:r>
              <a:rPr lang="en-US" sz="1800" dirty="0"/>
              <a:t> entry; The SQL statement will become the following: </a:t>
            </a:r>
          </a:p>
        </p:txBody>
      </p:sp>
      <p:pic>
        <p:nvPicPr>
          <p:cNvPr id="4" name="Picture 3">
            <a:extLst>
              <a:ext uri="{FF2B5EF4-FFF2-40B4-BE49-F238E27FC236}">
                <a16:creationId xmlns:a16="http://schemas.microsoft.com/office/drawing/2014/main" id="{558A1627-DC50-4D6C-86DB-F2AADA321AD4}"/>
              </a:ext>
            </a:extLst>
          </p:cNvPr>
          <p:cNvPicPr>
            <a:picLocks noChangeAspect="1"/>
          </p:cNvPicPr>
          <p:nvPr/>
        </p:nvPicPr>
        <p:blipFill rotWithShape="1">
          <a:blip r:embed="rId3"/>
          <a:srcRect l="25104" t="39259" r="35834" b="54259"/>
          <a:stretch/>
        </p:blipFill>
        <p:spPr>
          <a:xfrm>
            <a:off x="2643523" y="3441780"/>
            <a:ext cx="7212973" cy="673211"/>
          </a:xfrm>
          <a:prstGeom prst="rect">
            <a:avLst/>
          </a:prstGeom>
        </p:spPr>
      </p:pic>
      <p:pic>
        <p:nvPicPr>
          <p:cNvPr id="6" name="Picture 5">
            <a:extLst>
              <a:ext uri="{FF2B5EF4-FFF2-40B4-BE49-F238E27FC236}">
                <a16:creationId xmlns:a16="http://schemas.microsoft.com/office/drawing/2014/main" id="{805D6FD9-C13E-4643-9652-BB51753AF709}"/>
              </a:ext>
            </a:extLst>
          </p:cNvPr>
          <p:cNvPicPr>
            <a:picLocks noChangeAspect="1"/>
          </p:cNvPicPr>
          <p:nvPr/>
        </p:nvPicPr>
        <p:blipFill rotWithShape="1">
          <a:blip r:embed="rId3"/>
          <a:srcRect l="25104" t="48704" r="36042" b="45000"/>
          <a:stretch/>
        </p:blipFill>
        <p:spPr>
          <a:xfrm>
            <a:off x="2643520" y="5152634"/>
            <a:ext cx="7212973" cy="658987"/>
          </a:xfrm>
          <a:prstGeom prst="rect">
            <a:avLst/>
          </a:prstGeom>
        </p:spPr>
      </p:pic>
      <p:sp>
        <p:nvSpPr>
          <p:cNvPr id="7" name="Slide Number Placeholder 5">
            <a:extLst>
              <a:ext uri="{FF2B5EF4-FFF2-40B4-BE49-F238E27FC236}">
                <a16:creationId xmlns:a16="http://schemas.microsoft.com/office/drawing/2014/main" id="{2F801B97-251E-7240-ADC7-8DDCE1F45D6F}"/>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105</a:t>
            </a:fld>
            <a:endParaRPr lang="en-US" dirty="0">
              <a:solidFill>
                <a:prstClr val="black">
                  <a:tint val="75000"/>
                </a:prstClr>
              </a:solidFill>
            </a:endParaRPr>
          </a:p>
        </p:txBody>
      </p:sp>
      <p:sp>
        <p:nvSpPr>
          <p:cNvPr id="5" name="Rectangle 4">
            <a:extLst>
              <a:ext uri="{FF2B5EF4-FFF2-40B4-BE49-F238E27FC236}">
                <a16:creationId xmlns:a16="http://schemas.microsoft.com/office/drawing/2014/main" id="{5B061AA0-0967-5D46-BEB8-49404B6F0B1C}"/>
              </a:ext>
            </a:extLst>
          </p:cNvPr>
          <p:cNvSpPr/>
          <p:nvPr/>
        </p:nvSpPr>
        <p:spPr>
          <a:xfrm>
            <a:off x="1926337" y="5917893"/>
            <a:ext cx="8758506" cy="646331"/>
          </a:xfrm>
          <a:prstGeom prst="rect">
            <a:avLst/>
          </a:prstGeom>
        </p:spPr>
        <p:txBody>
          <a:bodyPr wrap="square">
            <a:spAutoFit/>
          </a:bodyPr>
          <a:lstStyle/>
          <a:p>
            <a:pPr defTabSz="457200"/>
            <a:r>
              <a:rPr lang="en-US" dirty="0">
                <a:solidFill>
                  <a:srgbClr val="FF0000"/>
                </a:solidFill>
                <a:latin typeface="Arial" panose="020B0604020202020204" pitchFamily="34" charset="0"/>
                <a:cs typeface="Arial" panose="020B0604020202020204" pitchFamily="34" charset="0"/>
              </a:rPr>
              <a:t>User is taking help of some special characters (e.g., # which will comment remainder of query i.e., the password check) to change the meaning of the SQL statement</a:t>
            </a:r>
          </a:p>
        </p:txBody>
      </p:sp>
    </p:spTree>
    <p:extLst>
      <p:ext uri="{BB962C8B-B14F-4D97-AF65-F5344CB8AC3E}">
        <p14:creationId xmlns:p14="http://schemas.microsoft.com/office/powerpoint/2010/main" val="29930490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2229" y="360164"/>
            <a:ext cx="8211416" cy="994172"/>
          </a:xfrm>
        </p:spPr>
        <p:txBody>
          <a:bodyPr>
            <a:normAutofit/>
          </a:bodyPr>
          <a:lstStyle/>
          <a:p>
            <a:r>
              <a:rPr lang="en-US" sz="3000" dirty="0"/>
              <a:t>Launching SQL Injection Attacks</a:t>
            </a:r>
          </a:p>
        </p:txBody>
      </p:sp>
      <p:sp>
        <p:nvSpPr>
          <p:cNvPr id="3" name="Content Placeholder 2"/>
          <p:cNvSpPr>
            <a:spLocks noGrp="1"/>
          </p:cNvSpPr>
          <p:nvPr>
            <p:ph idx="1"/>
          </p:nvPr>
        </p:nvSpPr>
        <p:spPr>
          <a:xfrm>
            <a:off x="1902230" y="1823908"/>
            <a:ext cx="7970753" cy="4176842"/>
          </a:xfrm>
        </p:spPr>
        <p:txBody>
          <a:bodyPr>
            <a:normAutofit/>
          </a:bodyPr>
          <a:lstStyle/>
          <a:p>
            <a:pPr>
              <a:spcBef>
                <a:spcPts val="0"/>
              </a:spcBef>
              <a:spcAft>
                <a:spcPts val="450"/>
              </a:spcAft>
            </a:pPr>
            <a:r>
              <a:rPr lang="en-US" sz="1800" dirty="0"/>
              <a:t>Everything from the # sign to the end of line is considered as comment; The SQL statement will be equivalent to the following:</a:t>
            </a:r>
          </a:p>
          <a:p>
            <a:pPr lvl="1">
              <a:spcBef>
                <a:spcPts val="0"/>
              </a:spcBef>
              <a:spcAft>
                <a:spcPts val="450"/>
              </a:spcAft>
            </a:pPr>
            <a:endParaRPr lang="en-US" dirty="0"/>
          </a:p>
          <a:p>
            <a:pPr marL="342900" lvl="1" indent="0">
              <a:spcBef>
                <a:spcPts val="0"/>
              </a:spcBef>
              <a:spcAft>
                <a:spcPts val="450"/>
              </a:spcAft>
              <a:buNone/>
            </a:pPr>
            <a:endParaRPr lang="en-US" dirty="0"/>
          </a:p>
          <a:p>
            <a:pPr>
              <a:spcBef>
                <a:spcPts val="0"/>
              </a:spcBef>
              <a:spcAft>
                <a:spcPts val="450"/>
              </a:spcAft>
            </a:pPr>
            <a:endParaRPr lang="en-US" sz="1800" dirty="0"/>
          </a:p>
          <a:p>
            <a:pPr>
              <a:spcBef>
                <a:spcPts val="0"/>
              </a:spcBef>
              <a:spcAft>
                <a:spcPts val="450"/>
              </a:spcAft>
            </a:pPr>
            <a:r>
              <a:rPr lang="en-US" sz="1800" dirty="0">
                <a:solidFill>
                  <a:srgbClr val="FF0000"/>
                </a:solidFill>
              </a:rPr>
              <a:t>The above statement will return the name, salary and SSN of the employee whose EID is EID5002 even though the user doesn’t know the employee’s password; This is a security breach</a:t>
            </a:r>
          </a:p>
          <a:p>
            <a:pPr>
              <a:spcBef>
                <a:spcPts val="0"/>
              </a:spcBef>
              <a:spcAft>
                <a:spcPts val="450"/>
              </a:spcAft>
            </a:pPr>
            <a:r>
              <a:rPr lang="en-US" sz="1800" dirty="0"/>
              <a:t>Let’s see if a user can get all the records from the database assuming that we don’t know all the EID’s in the database</a:t>
            </a:r>
          </a:p>
          <a:p>
            <a:pPr>
              <a:spcBef>
                <a:spcPts val="0"/>
              </a:spcBef>
              <a:spcAft>
                <a:spcPts val="450"/>
              </a:spcAft>
            </a:pPr>
            <a:r>
              <a:rPr lang="en-US" sz="1800" dirty="0"/>
              <a:t>We need to create a predicate for WHERE clause so that it is true for all records (i.e., ‘a’ is dummy that would not have any match, BUT we can add a true condition like “OR 1 =1” to match all the records)</a:t>
            </a:r>
          </a:p>
        </p:txBody>
      </p:sp>
      <p:pic>
        <p:nvPicPr>
          <p:cNvPr id="5" name="Picture 4">
            <a:extLst>
              <a:ext uri="{FF2B5EF4-FFF2-40B4-BE49-F238E27FC236}">
                <a16:creationId xmlns:a16="http://schemas.microsoft.com/office/drawing/2014/main" id="{440344EF-F84B-4179-8C1C-611A13A061D1}"/>
              </a:ext>
            </a:extLst>
          </p:cNvPr>
          <p:cNvPicPr>
            <a:picLocks noChangeAspect="1"/>
          </p:cNvPicPr>
          <p:nvPr/>
        </p:nvPicPr>
        <p:blipFill rotWithShape="1">
          <a:blip r:embed="rId3"/>
          <a:srcRect l="25104" t="57778" r="36458" b="35740"/>
          <a:stretch/>
        </p:blipFill>
        <p:spPr>
          <a:xfrm>
            <a:off x="2947872" y="2664791"/>
            <a:ext cx="6648450" cy="630612"/>
          </a:xfrm>
          <a:prstGeom prst="rect">
            <a:avLst/>
          </a:prstGeom>
        </p:spPr>
      </p:pic>
      <p:grpSp>
        <p:nvGrpSpPr>
          <p:cNvPr id="10" name="Group 9">
            <a:extLst>
              <a:ext uri="{FF2B5EF4-FFF2-40B4-BE49-F238E27FC236}">
                <a16:creationId xmlns:a16="http://schemas.microsoft.com/office/drawing/2014/main" id="{A4842BF9-9B9D-489B-8F7A-3D1EF7AD37FF}"/>
              </a:ext>
            </a:extLst>
          </p:cNvPr>
          <p:cNvGrpSpPr/>
          <p:nvPr/>
        </p:nvGrpSpPr>
        <p:grpSpPr>
          <a:xfrm>
            <a:off x="2947872" y="5933611"/>
            <a:ext cx="6648450" cy="630612"/>
            <a:chOff x="1206500" y="5805087"/>
            <a:chExt cx="8864600" cy="840816"/>
          </a:xfrm>
        </p:grpSpPr>
        <p:pic>
          <p:nvPicPr>
            <p:cNvPr id="7" name="Picture 6">
              <a:extLst>
                <a:ext uri="{FF2B5EF4-FFF2-40B4-BE49-F238E27FC236}">
                  <a16:creationId xmlns:a16="http://schemas.microsoft.com/office/drawing/2014/main" id="{C964FF38-B6ED-4D91-9896-053CBD6ED64E}"/>
                </a:ext>
              </a:extLst>
            </p:cNvPr>
            <p:cNvPicPr>
              <a:picLocks noChangeAspect="1"/>
            </p:cNvPicPr>
            <p:nvPr/>
          </p:nvPicPr>
          <p:blipFill rotWithShape="1">
            <a:blip r:embed="rId4"/>
            <a:srcRect l="34583" t="74074" r="26250" b="21667"/>
            <a:stretch/>
          </p:blipFill>
          <p:spPr>
            <a:xfrm>
              <a:off x="1206500" y="6051031"/>
              <a:ext cx="8864600" cy="594872"/>
            </a:xfrm>
            <a:prstGeom prst="rect">
              <a:avLst/>
            </a:prstGeom>
          </p:spPr>
        </p:pic>
        <p:pic>
          <p:nvPicPr>
            <p:cNvPr id="8" name="Picture 7">
              <a:extLst>
                <a:ext uri="{FF2B5EF4-FFF2-40B4-BE49-F238E27FC236}">
                  <a16:creationId xmlns:a16="http://schemas.microsoft.com/office/drawing/2014/main" id="{9A4D2B1A-7D85-4705-BA3A-E9FD0D6AB4E8}"/>
                </a:ext>
              </a:extLst>
            </p:cNvPr>
            <p:cNvPicPr>
              <a:picLocks noChangeAspect="1"/>
            </p:cNvPicPr>
            <p:nvPr/>
          </p:nvPicPr>
          <p:blipFill rotWithShape="1">
            <a:blip r:embed="rId4"/>
            <a:srcRect l="24896" t="53715" r="35729" b="44260"/>
            <a:stretch/>
          </p:blipFill>
          <p:spPr>
            <a:xfrm>
              <a:off x="1206500" y="5805087"/>
              <a:ext cx="8864600" cy="281312"/>
            </a:xfrm>
            <a:prstGeom prst="rect">
              <a:avLst/>
            </a:prstGeom>
          </p:spPr>
        </p:pic>
      </p:grpSp>
      <p:sp>
        <p:nvSpPr>
          <p:cNvPr id="9" name="Slide Number Placeholder 5">
            <a:extLst>
              <a:ext uri="{FF2B5EF4-FFF2-40B4-BE49-F238E27FC236}">
                <a16:creationId xmlns:a16="http://schemas.microsoft.com/office/drawing/2014/main" id="{FCB58E7E-F0A9-6140-B838-232C0C27BDA9}"/>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106</a:t>
            </a:fld>
            <a:endParaRPr lang="en-US" dirty="0">
              <a:solidFill>
                <a:prstClr val="black">
                  <a:tint val="75000"/>
                </a:prstClr>
              </a:solidFill>
            </a:endParaRPr>
          </a:p>
        </p:txBody>
      </p:sp>
    </p:spTree>
    <p:extLst>
      <p:ext uri="{BB962C8B-B14F-4D97-AF65-F5344CB8AC3E}">
        <p14:creationId xmlns:p14="http://schemas.microsoft.com/office/powerpoint/2010/main" val="15401180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7934" y="395477"/>
            <a:ext cx="8211416" cy="994172"/>
          </a:xfrm>
        </p:spPr>
        <p:txBody>
          <a:bodyPr>
            <a:normAutofit/>
          </a:bodyPr>
          <a:lstStyle/>
          <a:p>
            <a:r>
              <a:rPr lang="en-US" sz="3000" dirty="0"/>
              <a:t>Launching SQL Injection Attacks using </a:t>
            </a:r>
            <a:r>
              <a:rPr lang="en-US" sz="3000" dirty="0" err="1"/>
              <a:t>cURL</a:t>
            </a:r>
            <a:endParaRPr lang="en-US" sz="3000" dirty="0"/>
          </a:p>
        </p:txBody>
      </p:sp>
      <p:sp>
        <p:nvSpPr>
          <p:cNvPr id="3" name="Content Placeholder 2"/>
          <p:cNvSpPr>
            <a:spLocks noGrp="1"/>
          </p:cNvSpPr>
          <p:nvPr>
            <p:ph idx="1"/>
          </p:nvPr>
        </p:nvSpPr>
        <p:spPr>
          <a:xfrm>
            <a:off x="1827934" y="1389649"/>
            <a:ext cx="8211416" cy="4234120"/>
          </a:xfrm>
        </p:spPr>
        <p:txBody>
          <a:bodyPr>
            <a:normAutofit/>
          </a:bodyPr>
          <a:lstStyle/>
          <a:p>
            <a:endParaRPr lang="en-US" sz="1800" dirty="0"/>
          </a:p>
          <a:p>
            <a:r>
              <a:rPr lang="en-US" sz="1800" dirty="0"/>
              <a:t>More convenient to use a command-line tool to launch attacks</a:t>
            </a:r>
          </a:p>
          <a:p>
            <a:r>
              <a:rPr lang="en-US" sz="1800" dirty="0"/>
              <a:t>Easier to automate attacks without a graphic user interface</a:t>
            </a:r>
          </a:p>
          <a:p>
            <a:r>
              <a:rPr lang="en-US" sz="1800" dirty="0"/>
              <a:t>Using </a:t>
            </a:r>
            <a:r>
              <a:rPr lang="en-US" sz="1800" dirty="0" err="1"/>
              <a:t>cURL</a:t>
            </a:r>
            <a:r>
              <a:rPr lang="en-US" sz="1800" dirty="0"/>
              <a:t>, we can send out a form from a command-line, instead of from a web page as follows:</a:t>
            </a:r>
          </a:p>
          <a:p>
            <a:endParaRPr lang="en-US" sz="1800" dirty="0"/>
          </a:p>
          <a:p>
            <a:endParaRPr lang="en-US" sz="1800" dirty="0"/>
          </a:p>
          <a:p>
            <a:r>
              <a:rPr lang="en-US" sz="1800" dirty="0"/>
              <a:t>The above command will not work; In an HTTP request, special characters are in the attached data needs to be encoded (with %20) or they maybe mis-interpreted</a:t>
            </a:r>
          </a:p>
          <a:p>
            <a:r>
              <a:rPr lang="en-US" sz="1800" dirty="0"/>
              <a:t>In the above URL we need to encode the apostrophe, whitespace and the # sign and the resulting </a:t>
            </a:r>
            <a:r>
              <a:rPr lang="en-US" sz="1800" dirty="0" err="1"/>
              <a:t>cURL</a:t>
            </a:r>
            <a:r>
              <a:rPr lang="en-US" sz="1800" dirty="0"/>
              <a:t> command is as shown below:</a:t>
            </a:r>
          </a:p>
          <a:p>
            <a:pPr marL="0" indent="0">
              <a:buNone/>
            </a:pPr>
            <a:endParaRPr lang="en-US" sz="1800" dirty="0"/>
          </a:p>
        </p:txBody>
      </p:sp>
      <p:pic>
        <p:nvPicPr>
          <p:cNvPr id="4" name="Picture 3">
            <a:extLst>
              <a:ext uri="{FF2B5EF4-FFF2-40B4-BE49-F238E27FC236}">
                <a16:creationId xmlns:a16="http://schemas.microsoft.com/office/drawing/2014/main" id="{27183E71-699B-4565-BCF9-9703DDDC055C}"/>
              </a:ext>
            </a:extLst>
          </p:cNvPr>
          <p:cNvPicPr>
            <a:picLocks noChangeAspect="1"/>
          </p:cNvPicPr>
          <p:nvPr/>
        </p:nvPicPr>
        <p:blipFill rotWithShape="1">
          <a:blip r:embed="rId3"/>
          <a:srcRect l="34479" t="58333" r="25729" b="38148"/>
          <a:stretch/>
        </p:blipFill>
        <p:spPr>
          <a:xfrm>
            <a:off x="2832927" y="3057526"/>
            <a:ext cx="7468603" cy="371475"/>
          </a:xfrm>
          <a:prstGeom prst="rect">
            <a:avLst/>
          </a:prstGeom>
        </p:spPr>
      </p:pic>
      <p:pic>
        <p:nvPicPr>
          <p:cNvPr id="6" name="Picture 5">
            <a:extLst>
              <a:ext uri="{FF2B5EF4-FFF2-40B4-BE49-F238E27FC236}">
                <a16:creationId xmlns:a16="http://schemas.microsoft.com/office/drawing/2014/main" id="{8ADBA14A-973E-43ED-8664-6DE6F3D0C07C}"/>
              </a:ext>
            </a:extLst>
          </p:cNvPr>
          <p:cNvPicPr>
            <a:picLocks noChangeAspect="1"/>
          </p:cNvPicPr>
          <p:nvPr/>
        </p:nvPicPr>
        <p:blipFill rotWithShape="1">
          <a:blip r:embed="rId4"/>
          <a:srcRect l="34584" t="64074" r="25937" b="23148"/>
          <a:stretch/>
        </p:blipFill>
        <p:spPr>
          <a:xfrm>
            <a:off x="2974613" y="5330241"/>
            <a:ext cx="6532341" cy="1189265"/>
          </a:xfrm>
          <a:prstGeom prst="rect">
            <a:avLst/>
          </a:prstGeom>
        </p:spPr>
      </p:pic>
      <p:sp>
        <p:nvSpPr>
          <p:cNvPr id="7" name="Slide Number Placeholder 5">
            <a:extLst>
              <a:ext uri="{FF2B5EF4-FFF2-40B4-BE49-F238E27FC236}">
                <a16:creationId xmlns:a16="http://schemas.microsoft.com/office/drawing/2014/main" id="{50C6974F-9C94-9B41-A7A0-9C11DE9F240B}"/>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107</a:t>
            </a:fld>
            <a:endParaRPr lang="en-US" dirty="0">
              <a:solidFill>
                <a:prstClr val="black">
                  <a:tint val="75000"/>
                </a:prstClr>
              </a:solidFill>
            </a:endParaRPr>
          </a:p>
        </p:txBody>
      </p:sp>
    </p:spTree>
    <p:extLst>
      <p:ext uri="{BB962C8B-B14F-4D97-AF65-F5344CB8AC3E}">
        <p14:creationId xmlns:p14="http://schemas.microsoft.com/office/powerpoint/2010/main" val="17895885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7934" y="144388"/>
            <a:ext cx="8211416" cy="994172"/>
          </a:xfrm>
        </p:spPr>
        <p:txBody>
          <a:bodyPr>
            <a:normAutofit/>
          </a:bodyPr>
          <a:lstStyle/>
          <a:p>
            <a:r>
              <a:rPr lang="en-US" sz="3000" dirty="0"/>
              <a:t>Modify Database</a:t>
            </a:r>
          </a:p>
        </p:txBody>
      </p:sp>
      <p:sp>
        <p:nvSpPr>
          <p:cNvPr id="3" name="Content Placeholder 2"/>
          <p:cNvSpPr>
            <a:spLocks noGrp="1"/>
          </p:cNvSpPr>
          <p:nvPr>
            <p:ph idx="1"/>
          </p:nvPr>
        </p:nvSpPr>
        <p:spPr>
          <a:xfrm>
            <a:off x="1827935" y="1936959"/>
            <a:ext cx="3934219" cy="4129872"/>
          </a:xfrm>
        </p:spPr>
        <p:txBody>
          <a:bodyPr>
            <a:normAutofit/>
          </a:bodyPr>
          <a:lstStyle/>
          <a:p>
            <a:endParaRPr lang="en-US" sz="100" dirty="0"/>
          </a:p>
          <a:p>
            <a:endParaRPr lang="en-US" sz="1800" dirty="0"/>
          </a:p>
          <a:p>
            <a:r>
              <a:rPr lang="en-US" sz="1800" dirty="0"/>
              <a:t>Consider the form created for changing passwords; It asks users to fill in three pieces of information, EID, old password and new password</a:t>
            </a:r>
          </a:p>
          <a:p>
            <a:endParaRPr lang="en-US" sz="1800" dirty="0"/>
          </a:p>
          <a:p>
            <a:r>
              <a:rPr lang="en-US" sz="1800" dirty="0"/>
              <a:t>When Submit button is clicked, an HTTP POST request will be sent to the server-side script </a:t>
            </a:r>
            <a:r>
              <a:rPr lang="en-US" sz="1800" dirty="0" err="1">
                <a:latin typeface="Courier New" panose="02070309020205020404" pitchFamily="49" charset="0"/>
                <a:cs typeface="Courier New" panose="02070309020205020404" pitchFamily="49" charset="0"/>
              </a:rPr>
              <a:t>changepasswd.php</a:t>
            </a:r>
            <a:r>
              <a:rPr lang="en-US" sz="1800" dirty="0"/>
              <a:t>, which uses an UPDATE statement to change the user’s password</a:t>
            </a:r>
            <a:endParaRPr lang="en-US" sz="1500" dirty="0"/>
          </a:p>
          <a:p>
            <a:pPr marL="0" indent="0">
              <a:buNone/>
            </a:pPr>
            <a:endParaRPr lang="en-US" sz="1500" dirty="0"/>
          </a:p>
        </p:txBody>
      </p:sp>
      <p:pic>
        <p:nvPicPr>
          <p:cNvPr id="5" name="Picture 4">
            <a:extLst>
              <a:ext uri="{FF2B5EF4-FFF2-40B4-BE49-F238E27FC236}">
                <a16:creationId xmlns:a16="http://schemas.microsoft.com/office/drawing/2014/main" id="{91433237-2168-4E5E-83DF-B8A3545965E9}"/>
              </a:ext>
            </a:extLst>
          </p:cNvPr>
          <p:cNvPicPr>
            <a:picLocks noChangeAspect="1"/>
          </p:cNvPicPr>
          <p:nvPr/>
        </p:nvPicPr>
        <p:blipFill rotWithShape="1">
          <a:blip r:embed="rId3"/>
          <a:srcRect l="34687" t="56111" r="26251" b="15185"/>
          <a:stretch/>
        </p:blipFill>
        <p:spPr>
          <a:xfrm>
            <a:off x="5762153" y="4001895"/>
            <a:ext cx="4737894" cy="2458844"/>
          </a:xfrm>
          <a:prstGeom prst="rect">
            <a:avLst/>
          </a:prstGeom>
        </p:spPr>
      </p:pic>
      <p:pic>
        <p:nvPicPr>
          <p:cNvPr id="7" name="Picture 6">
            <a:extLst>
              <a:ext uri="{FF2B5EF4-FFF2-40B4-BE49-F238E27FC236}">
                <a16:creationId xmlns:a16="http://schemas.microsoft.com/office/drawing/2014/main" id="{9C52D8BE-5D1E-49F9-97B2-DCAFFF8547D2}"/>
              </a:ext>
            </a:extLst>
          </p:cNvPr>
          <p:cNvPicPr>
            <a:picLocks noChangeAspect="1"/>
          </p:cNvPicPr>
          <p:nvPr/>
        </p:nvPicPr>
        <p:blipFill rotWithShape="1">
          <a:blip r:embed="rId3"/>
          <a:srcRect l="34791" t="39259" r="27083" b="47408"/>
          <a:stretch/>
        </p:blipFill>
        <p:spPr>
          <a:xfrm>
            <a:off x="5762153" y="2480314"/>
            <a:ext cx="4737894" cy="1085799"/>
          </a:xfrm>
          <a:prstGeom prst="rect">
            <a:avLst/>
          </a:prstGeom>
        </p:spPr>
      </p:pic>
      <p:sp>
        <p:nvSpPr>
          <p:cNvPr id="6" name="Slide Number Placeholder 5">
            <a:extLst>
              <a:ext uri="{FF2B5EF4-FFF2-40B4-BE49-F238E27FC236}">
                <a16:creationId xmlns:a16="http://schemas.microsoft.com/office/drawing/2014/main" id="{10533C35-5199-BD4D-8A29-115E3BAA8FA2}"/>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108</a:t>
            </a:fld>
            <a:endParaRPr lang="en-US" dirty="0">
              <a:solidFill>
                <a:prstClr val="black">
                  <a:tint val="75000"/>
                </a:prstClr>
              </a:solidFill>
            </a:endParaRPr>
          </a:p>
        </p:txBody>
      </p:sp>
      <p:sp>
        <p:nvSpPr>
          <p:cNvPr id="4" name="Rectangle 3">
            <a:extLst>
              <a:ext uri="{FF2B5EF4-FFF2-40B4-BE49-F238E27FC236}">
                <a16:creationId xmlns:a16="http://schemas.microsoft.com/office/drawing/2014/main" id="{BEB59820-3A14-5C45-A313-D6B948DADF6E}"/>
              </a:ext>
            </a:extLst>
          </p:cNvPr>
          <p:cNvSpPr/>
          <p:nvPr/>
        </p:nvSpPr>
        <p:spPr>
          <a:xfrm>
            <a:off x="2031441" y="1578484"/>
            <a:ext cx="7959741" cy="646331"/>
          </a:xfrm>
          <a:prstGeom prst="rect">
            <a:avLst/>
          </a:prstGeom>
        </p:spPr>
        <p:txBody>
          <a:bodyPr wrap="square">
            <a:spAutoFit/>
          </a:bodyPr>
          <a:lstStyle/>
          <a:p>
            <a:pPr defTabSz="457200"/>
            <a:r>
              <a:rPr lang="en-US" dirty="0">
                <a:solidFill>
                  <a:prstClr val="black"/>
                </a:solidFill>
                <a:latin typeface="Arial" panose="020B0604020202020204" pitchFamily="34" charset="0"/>
                <a:cs typeface="Arial" panose="020B0604020202020204" pitchFamily="34" charset="0"/>
              </a:rPr>
              <a:t>If the statement is UPDATE or INSERT INTO, we will have chance to </a:t>
            </a:r>
            <a:r>
              <a:rPr lang="en-US" dirty="0">
                <a:solidFill>
                  <a:srgbClr val="FF0000"/>
                </a:solidFill>
                <a:latin typeface="Arial" panose="020B0604020202020204" pitchFamily="34" charset="0"/>
                <a:cs typeface="Arial" panose="020B0604020202020204" pitchFamily="34" charset="0"/>
              </a:rPr>
              <a:t>change the database</a:t>
            </a:r>
          </a:p>
        </p:txBody>
      </p:sp>
    </p:spTree>
    <p:extLst>
      <p:ext uri="{BB962C8B-B14F-4D97-AF65-F5344CB8AC3E}">
        <p14:creationId xmlns:p14="http://schemas.microsoft.com/office/powerpoint/2010/main" val="22942383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9766" y="137383"/>
            <a:ext cx="8211416" cy="994172"/>
          </a:xfrm>
        </p:spPr>
        <p:txBody>
          <a:bodyPr>
            <a:normAutofit/>
          </a:bodyPr>
          <a:lstStyle/>
          <a:p>
            <a:r>
              <a:rPr lang="en-US" sz="3000" dirty="0"/>
              <a:t>Modify Database</a:t>
            </a:r>
          </a:p>
        </p:txBody>
      </p:sp>
      <p:sp>
        <p:nvSpPr>
          <p:cNvPr id="3" name="Content Placeholder 2"/>
          <p:cNvSpPr>
            <a:spLocks noGrp="1"/>
          </p:cNvSpPr>
          <p:nvPr>
            <p:ph idx="1"/>
          </p:nvPr>
        </p:nvSpPr>
        <p:spPr>
          <a:xfrm>
            <a:off x="1779766" y="909645"/>
            <a:ext cx="8211416" cy="4594007"/>
          </a:xfrm>
        </p:spPr>
        <p:txBody>
          <a:bodyPr>
            <a:noAutofit/>
          </a:bodyPr>
          <a:lstStyle/>
          <a:p>
            <a:endParaRPr lang="en-US" sz="1800" dirty="0"/>
          </a:p>
          <a:p>
            <a:r>
              <a:rPr lang="en-US" sz="1800" dirty="0"/>
              <a:t>Let us assume that Alice (EID5000) is not satisfied with the salary she gets; She would like to increase her own salary using the SQL injection vulnerability; She would type her own EID and old password. The following will be typed into the “New Password” box:</a:t>
            </a:r>
          </a:p>
          <a:p>
            <a:endParaRPr lang="en-US" sz="1800" dirty="0"/>
          </a:p>
          <a:p>
            <a:endParaRPr lang="en-US" sz="1800" dirty="0"/>
          </a:p>
          <a:p>
            <a:r>
              <a:rPr lang="en-US" sz="1800" dirty="0"/>
              <a:t>By typing the above string in “New Password” box, we get the UPDATE statement to </a:t>
            </a:r>
            <a:r>
              <a:rPr lang="en-US" sz="1800" dirty="0">
                <a:solidFill>
                  <a:srgbClr val="C00000"/>
                </a:solidFill>
              </a:rPr>
              <a:t>SET</a:t>
            </a:r>
            <a:r>
              <a:rPr lang="en-US" sz="1800" dirty="0"/>
              <a:t> one more attribute for us, the salary attribute; The SQL statement will now look as follows:</a:t>
            </a:r>
          </a:p>
          <a:p>
            <a:endParaRPr lang="en-US" sz="1800" dirty="0"/>
          </a:p>
          <a:p>
            <a:pPr marL="0" indent="0">
              <a:buNone/>
            </a:pPr>
            <a:endParaRPr lang="en-US" sz="1800" dirty="0"/>
          </a:p>
          <a:p>
            <a:endParaRPr lang="en-US" sz="1800" dirty="0"/>
          </a:p>
          <a:p>
            <a:r>
              <a:rPr lang="en-US" sz="1800" dirty="0"/>
              <a:t>What if Alice doesn’t like Bob and would like to reduce Bob’s salary to 0, but she only knows Bob’s EID (eid5001), not his password; How can she execute the attack?</a:t>
            </a:r>
          </a:p>
        </p:txBody>
      </p:sp>
      <p:pic>
        <p:nvPicPr>
          <p:cNvPr id="4" name="Picture 3">
            <a:extLst>
              <a:ext uri="{FF2B5EF4-FFF2-40B4-BE49-F238E27FC236}">
                <a16:creationId xmlns:a16="http://schemas.microsoft.com/office/drawing/2014/main" id="{044361F0-408D-4955-BFC9-1BCDDF78AAF3}"/>
              </a:ext>
            </a:extLst>
          </p:cNvPr>
          <p:cNvPicPr>
            <a:picLocks noChangeAspect="1"/>
          </p:cNvPicPr>
          <p:nvPr/>
        </p:nvPicPr>
        <p:blipFill rotWithShape="1">
          <a:blip r:embed="rId3"/>
          <a:srcRect l="34895" t="21110" r="26250" b="74260"/>
          <a:stretch/>
        </p:blipFill>
        <p:spPr>
          <a:xfrm>
            <a:off x="3068464" y="2416640"/>
            <a:ext cx="6055073" cy="405837"/>
          </a:xfrm>
          <a:prstGeom prst="rect">
            <a:avLst/>
          </a:prstGeom>
        </p:spPr>
      </p:pic>
      <p:pic>
        <p:nvPicPr>
          <p:cNvPr id="6" name="Picture 5">
            <a:extLst>
              <a:ext uri="{FF2B5EF4-FFF2-40B4-BE49-F238E27FC236}">
                <a16:creationId xmlns:a16="http://schemas.microsoft.com/office/drawing/2014/main" id="{7C2F9A8A-6E42-4F85-A4AC-1500439F5C1C}"/>
              </a:ext>
            </a:extLst>
          </p:cNvPr>
          <p:cNvPicPr>
            <a:picLocks noChangeAspect="1"/>
          </p:cNvPicPr>
          <p:nvPr/>
        </p:nvPicPr>
        <p:blipFill rotWithShape="1">
          <a:blip r:embed="rId4"/>
          <a:srcRect l="34791" t="28704" r="32292" b="64815"/>
          <a:stretch/>
        </p:blipFill>
        <p:spPr>
          <a:xfrm>
            <a:off x="3173854" y="3970155"/>
            <a:ext cx="5844290" cy="647310"/>
          </a:xfrm>
          <a:prstGeom prst="rect">
            <a:avLst/>
          </a:prstGeom>
        </p:spPr>
      </p:pic>
      <p:pic>
        <p:nvPicPr>
          <p:cNvPr id="8" name="Picture 7">
            <a:extLst>
              <a:ext uri="{FF2B5EF4-FFF2-40B4-BE49-F238E27FC236}">
                <a16:creationId xmlns:a16="http://schemas.microsoft.com/office/drawing/2014/main" id="{319ABE9E-4902-43D0-99CC-6E0308CBF726}"/>
              </a:ext>
            </a:extLst>
          </p:cNvPr>
          <p:cNvPicPr>
            <a:picLocks noChangeAspect="1"/>
          </p:cNvPicPr>
          <p:nvPr/>
        </p:nvPicPr>
        <p:blipFill rotWithShape="1">
          <a:blip r:embed="rId5"/>
          <a:srcRect l="35104" t="37827" r="26250" b="51297"/>
          <a:stretch/>
        </p:blipFill>
        <p:spPr>
          <a:xfrm>
            <a:off x="3292464" y="5865661"/>
            <a:ext cx="5831072" cy="923074"/>
          </a:xfrm>
          <a:prstGeom prst="rect">
            <a:avLst/>
          </a:prstGeom>
        </p:spPr>
      </p:pic>
      <p:sp>
        <p:nvSpPr>
          <p:cNvPr id="7" name="Slide Number Placeholder 5">
            <a:extLst>
              <a:ext uri="{FF2B5EF4-FFF2-40B4-BE49-F238E27FC236}">
                <a16:creationId xmlns:a16="http://schemas.microsoft.com/office/drawing/2014/main" id="{1052B07D-08A1-3B4C-83D5-E32743AAF45E}"/>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109</a:t>
            </a:fld>
            <a:endParaRPr lang="en-US" dirty="0">
              <a:solidFill>
                <a:prstClr val="black">
                  <a:tint val="75000"/>
                </a:prstClr>
              </a:solidFill>
            </a:endParaRPr>
          </a:p>
        </p:txBody>
      </p:sp>
      <p:sp>
        <p:nvSpPr>
          <p:cNvPr id="5" name="Rectangle 4">
            <a:extLst>
              <a:ext uri="{FF2B5EF4-FFF2-40B4-BE49-F238E27FC236}">
                <a16:creationId xmlns:a16="http://schemas.microsoft.com/office/drawing/2014/main" id="{DA27C8AC-126C-644D-ABF8-1D49DF221281}"/>
              </a:ext>
            </a:extLst>
          </p:cNvPr>
          <p:cNvSpPr/>
          <p:nvPr/>
        </p:nvSpPr>
        <p:spPr>
          <a:xfrm>
            <a:off x="1891766" y="804730"/>
            <a:ext cx="8632468" cy="353943"/>
          </a:xfrm>
          <a:prstGeom prst="rect">
            <a:avLst/>
          </a:prstGeom>
        </p:spPr>
        <p:txBody>
          <a:bodyPr wrap="square">
            <a:spAutoFit/>
          </a:bodyPr>
          <a:lstStyle/>
          <a:p>
            <a:pPr defTabSz="457200"/>
            <a:r>
              <a:rPr lang="en-US" sz="1700" i="1" dirty="0">
                <a:solidFill>
                  <a:srgbClr val="FF0000"/>
                </a:solidFill>
                <a:latin typeface="Arial" panose="020B0604020202020204" pitchFamily="34" charset="0"/>
                <a:cs typeface="Arial" panose="020B0604020202020204" pitchFamily="34" charset="0"/>
              </a:rPr>
              <a:t>Due to SQL injection vulnerability, attackers can change other attributes (e.g., salary)</a:t>
            </a:r>
          </a:p>
        </p:txBody>
      </p:sp>
    </p:spTree>
    <p:extLst>
      <p:ext uri="{BB962C8B-B14F-4D97-AF65-F5344CB8AC3E}">
        <p14:creationId xmlns:p14="http://schemas.microsoft.com/office/powerpoint/2010/main" val="3885871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lstStyle/>
          <a:p>
            <a:r>
              <a:rPr lang="en-US" dirty="0"/>
              <a:t>Cyber Security Definition</a:t>
            </a:r>
          </a:p>
        </p:txBody>
      </p:sp>
      <p:sp>
        <p:nvSpPr>
          <p:cNvPr id="3" name="Content Placeholder 2">
            <a:extLst>
              <a:ext uri="{FF2B5EF4-FFF2-40B4-BE49-F238E27FC236}">
                <a16:creationId xmlns:a16="http://schemas.microsoft.com/office/drawing/2014/main" id="{19A4BE49-B124-F446-B2ED-73696702F6E7}"/>
              </a:ext>
            </a:extLst>
          </p:cNvPr>
          <p:cNvSpPr>
            <a:spLocks noGrp="1"/>
          </p:cNvSpPr>
          <p:nvPr>
            <p:ph idx="1"/>
          </p:nvPr>
        </p:nvSpPr>
        <p:spPr>
          <a:xfrm>
            <a:off x="1981200" y="1417639"/>
            <a:ext cx="8229600" cy="4525963"/>
          </a:xfrm>
        </p:spPr>
        <p:txBody>
          <a:bodyPr/>
          <a:lstStyle/>
          <a:p>
            <a:r>
              <a:rPr lang="en-US" dirty="0"/>
              <a:t>NIST 7298 Report defines the term cybersecurity as follows:</a:t>
            </a:r>
          </a:p>
          <a:p>
            <a:pPr marL="0" indent="0">
              <a:buNone/>
            </a:pPr>
            <a:r>
              <a:rPr lang="en-US" i="1" dirty="0"/>
              <a:t>“Measures and controls that ensure confidentiality, integrity, and availability of information system assets including hardware, software, firmware, and information being processed, stored, and communicated.”</a:t>
            </a:r>
          </a:p>
          <a:p>
            <a:endParaRPr lang="en-US" dirty="0"/>
          </a:p>
          <a:p>
            <a:endParaRPr lang="en-US" dirty="0"/>
          </a:p>
        </p:txBody>
      </p:sp>
      <p:pic>
        <p:nvPicPr>
          <p:cNvPr id="5" name="Picture 4">
            <a:extLst>
              <a:ext uri="{FF2B5EF4-FFF2-40B4-BE49-F238E27FC236}">
                <a16:creationId xmlns:a16="http://schemas.microsoft.com/office/drawing/2014/main" id="{24A93C34-7275-6F45-A3DB-D05A072E25E3}"/>
              </a:ext>
            </a:extLst>
          </p:cNvPr>
          <p:cNvPicPr>
            <a:picLocks noChangeAspect="1"/>
          </p:cNvPicPr>
          <p:nvPr/>
        </p:nvPicPr>
        <p:blipFill>
          <a:blip r:embed="rId3"/>
          <a:stretch>
            <a:fillRect/>
          </a:stretch>
        </p:blipFill>
        <p:spPr>
          <a:xfrm>
            <a:off x="6897511" y="3111857"/>
            <a:ext cx="2798233" cy="2831745"/>
          </a:xfrm>
          <a:prstGeom prst="rect">
            <a:avLst/>
          </a:prstGeom>
        </p:spPr>
      </p:pic>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11</a:t>
            </a:fld>
            <a:endParaRPr lang="en-US" dirty="0"/>
          </a:p>
        </p:txBody>
      </p:sp>
      <p:sp>
        <p:nvSpPr>
          <p:cNvPr id="7" name="Rectangle 6">
            <a:extLst>
              <a:ext uri="{FF2B5EF4-FFF2-40B4-BE49-F238E27FC236}">
                <a16:creationId xmlns:a16="http://schemas.microsoft.com/office/drawing/2014/main" id="{7089FFAB-D122-D24D-A4C7-FBA974C28D6A}"/>
              </a:ext>
            </a:extLst>
          </p:cNvPr>
          <p:cNvSpPr/>
          <p:nvPr/>
        </p:nvSpPr>
        <p:spPr>
          <a:xfrm>
            <a:off x="1811865" y="4002967"/>
            <a:ext cx="4814712" cy="923330"/>
          </a:xfrm>
          <a:prstGeom prst="rect">
            <a:avLst/>
          </a:prstGeom>
        </p:spPr>
        <p:txBody>
          <a:bodyPr wrap="square">
            <a:spAutoFit/>
          </a:bodyPr>
          <a:lstStyle/>
          <a:p>
            <a:r>
              <a:rPr lang="en-US" dirty="0">
                <a:solidFill>
                  <a:srgbClr val="0432FF"/>
                </a:solidFill>
                <a:latin typeface="Arial" pitchFamily="-107" charset="0"/>
              </a:rPr>
              <a:t>1. What assets do we need to protect?</a:t>
            </a:r>
          </a:p>
          <a:p>
            <a:r>
              <a:rPr lang="en-US" dirty="0">
                <a:solidFill>
                  <a:srgbClr val="0432FF"/>
                </a:solidFill>
                <a:latin typeface="Arial" pitchFamily="-107" charset="0"/>
              </a:rPr>
              <a:t>2. How are those assets threatened?</a:t>
            </a:r>
          </a:p>
          <a:p>
            <a:r>
              <a:rPr lang="en-US" dirty="0">
                <a:solidFill>
                  <a:srgbClr val="0432FF"/>
                </a:solidFill>
                <a:latin typeface="Arial" pitchFamily="-107" charset="0"/>
              </a:rPr>
              <a:t>3. What can we do to counter those threats?</a:t>
            </a:r>
            <a:endParaRPr lang="en-US" dirty="0">
              <a:solidFill>
                <a:srgbClr val="0432FF"/>
              </a:solidFill>
            </a:endParaRPr>
          </a:p>
        </p:txBody>
      </p:sp>
      <p:sp>
        <p:nvSpPr>
          <p:cNvPr id="8" name="Rectangle 7">
            <a:extLst>
              <a:ext uri="{FF2B5EF4-FFF2-40B4-BE49-F238E27FC236}">
                <a16:creationId xmlns:a16="http://schemas.microsoft.com/office/drawing/2014/main" id="{DCBBBB99-F921-E34E-A5BE-612E090C6995}"/>
              </a:ext>
            </a:extLst>
          </p:cNvPr>
          <p:cNvSpPr/>
          <p:nvPr/>
        </p:nvSpPr>
        <p:spPr>
          <a:xfrm>
            <a:off x="6626577" y="5968174"/>
            <a:ext cx="3689300" cy="738664"/>
          </a:xfrm>
          <a:prstGeom prst="rect">
            <a:avLst/>
          </a:prstGeom>
        </p:spPr>
        <p:txBody>
          <a:bodyPr wrap="square">
            <a:spAutoFit/>
          </a:bodyPr>
          <a:lstStyle/>
          <a:p>
            <a:r>
              <a:rPr lang="en-US" sz="1400" i="1" dirty="0">
                <a:solidFill>
                  <a:schemeClr val="bg1">
                    <a:lumMod val="50000"/>
                  </a:schemeClr>
                </a:solidFill>
                <a:latin typeface="Arial" pitchFamily="-107" charset="0"/>
              </a:rPr>
              <a:t>NIST standard FIPS 199 (Standards for Security Categorization of Federal Information and Information Systems) </a:t>
            </a:r>
            <a:endParaRPr lang="en-US" sz="1400" i="1" dirty="0">
              <a:solidFill>
                <a:schemeClr val="bg1">
                  <a:lumMod val="50000"/>
                </a:schemeClr>
              </a:solidFill>
            </a:endParaRPr>
          </a:p>
        </p:txBody>
      </p:sp>
    </p:spTree>
    <p:extLst>
      <p:ext uri="{BB962C8B-B14F-4D97-AF65-F5344CB8AC3E}">
        <p14:creationId xmlns:p14="http://schemas.microsoft.com/office/powerpoint/2010/main" val="1283235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7934" y="155981"/>
            <a:ext cx="8211416" cy="994172"/>
          </a:xfrm>
        </p:spPr>
        <p:txBody>
          <a:bodyPr>
            <a:normAutofit/>
          </a:bodyPr>
          <a:lstStyle/>
          <a:p>
            <a:r>
              <a:rPr lang="en-US" sz="3000" dirty="0"/>
              <a:t>Multiple SQL Statements</a:t>
            </a:r>
          </a:p>
        </p:txBody>
      </p:sp>
      <p:sp>
        <p:nvSpPr>
          <p:cNvPr id="3" name="Content Placeholder 2"/>
          <p:cNvSpPr>
            <a:spLocks noGrp="1"/>
          </p:cNvSpPr>
          <p:nvPr>
            <p:ph idx="1"/>
          </p:nvPr>
        </p:nvSpPr>
        <p:spPr>
          <a:xfrm>
            <a:off x="1827934" y="1282046"/>
            <a:ext cx="8211416" cy="5006010"/>
          </a:xfrm>
        </p:spPr>
        <p:txBody>
          <a:bodyPr>
            <a:normAutofit lnSpcReduction="10000"/>
          </a:bodyPr>
          <a:lstStyle/>
          <a:p>
            <a:endParaRPr lang="en-US" sz="100" dirty="0"/>
          </a:p>
          <a:p>
            <a:r>
              <a:rPr lang="en-US" sz="1800" dirty="0"/>
              <a:t>Damages that can be caused are bounded because we cannot change everything in the existing SQL statement</a:t>
            </a:r>
          </a:p>
          <a:p>
            <a:r>
              <a:rPr lang="en-US" sz="1800" dirty="0"/>
              <a:t>It will be more dangerous if we can cause the database to execute an arbitrary SQL statement</a:t>
            </a:r>
          </a:p>
          <a:p>
            <a:r>
              <a:rPr lang="en-US" sz="1800" dirty="0"/>
              <a:t>To append a new SQL statement “DROP DATABASE </a:t>
            </a:r>
            <a:r>
              <a:rPr lang="en-US" sz="1800" dirty="0" err="1"/>
              <a:t>dbtest</a:t>
            </a:r>
            <a:r>
              <a:rPr lang="en-US" sz="1800" dirty="0"/>
              <a:t>” to the existing SQL statement to delete the entire </a:t>
            </a:r>
            <a:r>
              <a:rPr lang="en-US" sz="1800" dirty="0" err="1"/>
              <a:t>dbtest</a:t>
            </a:r>
            <a:r>
              <a:rPr lang="en-US" sz="1800" dirty="0"/>
              <a:t> database, we can type the following in the EID box</a:t>
            </a:r>
          </a:p>
          <a:p>
            <a:pPr marL="0" indent="0">
              <a:buNone/>
            </a:pPr>
            <a:endParaRPr lang="en-US" sz="1800" dirty="0"/>
          </a:p>
          <a:p>
            <a:r>
              <a:rPr lang="en-US" sz="1800" dirty="0"/>
              <a:t>The resulting SQL statement is equivalent to the following, where we have successfully appended a new SQL statement to the existing SQL statement string</a:t>
            </a:r>
          </a:p>
          <a:p>
            <a:endParaRPr lang="en-US" sz="1800" dirty="0"/>
          </a:p>
          <a:p>
            <a:pPr marL="0" indent="0">
              <a:buNone/>
            </a:pPr>
            <a:endParaRPr lang="en-US" sz="1800" dirty="0"/>
          </a:p>
          <a:p>
            <a:r>
              <a:rPr lang="en-US" sz="1800" dirty="0">
                <a:solidFill>
                  <a:srgbClr val="FF0000"/>
                </a:solidFill>
              </a:rPr>
              <a:t>The above attack doesn’t work against MySQL, because in PHP’s </a:t>
            </a:r>
            <a:r>
              <a:rPr lang="en-US" sz="1800" dirty="0" err="1">
                <a:solidFill>
                  <a:srgbClr val="FF0000"/>
                </a:solidFill>
              </a:rPr>
              <a:t>mysqli</a:t>
            </a:r>
            <a:r>
              <a:rPr lang="en-US" sz="1800" dirty="0">
                <a:solidFill>
                  <a:srgbClr val="FF0000"/>
                </a:solidFill>
              </a:rPr>
              <a:t> extension, the </a:t>
            </a:r>
            <a:r>
              <a:rPr lang="en-US" sz="1800" dirty="0" err="1">
                <a:solidFill>
                  <a:srgbClr val="FF0000"/>
                </a:solidFill>
              </a:rPr>
              <a:t>mysqli</a:t>
            </a:r>
            <a:r>
              <a:rPr lang="en-US" sz="1800" dirty="0">
                <a:solidFill>
                  <a:srgbClr val="FF0000"/>
                </a:solidFill>
              </a:rPr>
              <a:t>::query() API doesn’t allow multiple queries to run in the database server</a:t>
            </a:r>
          </a:p>
          <a:p>
            <a:pPr marL="0" indent="0">
              <a:buNone/>
            </a:pPr>
            <a:r>
              <a:rPr lang="en-US" sz="1350" dirty="0"/>
              <a:t> </a:t>
            </a:r>
          </a:p>
          <a:p>
            <a:endParaRPr lang="en-US" sz="1350" dirty="0"/>
          </a:p>
          <a:p>
            <a:endParaRPr lang="en-US" sz="1350" dirty="0"/>
          </a:p>
          <a:p>
            <a:endParaRPr lang="en-US" sz="1350" dirty="0"/>
          </a:p>
          <a:p>
            <a:endParaRPr lang="en-US" sz="1350" dirty="0"/>
          </a:p>
        </p:txBody>
      </p:sp>
      <p:pic>
        <p:nvPicPr>
          <p:cNvPr id="5" name="Picture 4">
            <a:extLst>
              <a:ext uri="{FF2B5EF4-FFF2-40B4-BE49-F238E27FC236}">
                <a16:creationId xmlns:a16="http://schemas.microsoft.com/office/drawing/2014/main" id="{27931329-6E56-4A3B-A6FD-BA62642EF381}"/>
              </a:ext>
            </a:extLst>
          </p:cNvPr>
          <p:cNvPicPr>
            <a:picLocks noChangeAspect="1"/>
          </p:cNvPicPr>
          <p:nvPr/>
        </p:nvPicPr>
        <p:blipFill rotWithShape="1">
          <a:blip r:embed="rId3"/>
          <a:srcRect l="25521" t="70370" r="36042" b="25421"/>
          <a:stretch/>
        </p:blipFill>
        <p:spPr>
          <a:xfrm>
            <a:off x="3432025" y="3286125"/>
            <a:ext cx="4639437" cy="285750"/>
          </a:xfrm>
          <a:prstGeom prst="rect">
            <a:avLst/>
          </a:prstGeom>
        </p:spPr>
      </p:pic>
      <p:pic>
        <p:nvPicPr>
          <p:cNvPr id="7" name="Picture 6">
            <a:extLst>
              <a:ext uri="{FF2B5EF4-FFF2-40B4-BE49-F238E27FC236}">
                <a16:creationId xmlns:a16="http://schemas.microsoft.com/office/drawing/2014/main" id="{223658F4-8688-4C78-9BF3-EA37CE80CC0E}"/>
              </a:ext>
            </a:extLst>
          </p:cNvPr>
          <p:cNvPicPr>
            <a:picLocks noChangeAspect="1"/>
          </p:cNvPicPr>
          <p:nvPr/>
        </p:nvPicPr>
        <p:blipFill rotWithShape="1">
          <a:blip r:embed="rId3"/>
          <a:srcRect l="25729" t="78148" r="41250" b="14815"/>
          <a:stretch/>
        </p:blipFill>
        <p:spPr>
          <a:xfrm>
            <a:off x="3776282" y="4204316"/>
            <a:ext cx="4639437" cy="556147"/>
          </a:xfrm>
          <a:prstGeom prst="rect">
            <a:avLst/>
          </a:prstGeom>
        </p:spPr>
      </p:pic>
      <p:sp>
        <p:nvSpPr>
          <p:cNvPr id="6" name="Slide Number Placeholder 5">
            <a:extLst>
              <a:ext uri="{FF2B5EF4-FFF2-40B4-BE49-F238E27FC236}">
                <a16:creationId xmlns:a16="http://schemas.microsoft.com/office/drawing/2014/main" id="{3FA7E793-C680-AF40-928D-D021192F0476}"/>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110</a:t>
            </a:fld>
            <a:endParaRPr lang="en-US" dirty="0">
              <a:solidFill>
                <a:prstClr val="black">
                  <a:tint val="75000"/>
                </a:prstClr>
              </a:solidFill>
            </a:endParaRPr>
          </a:p>
        </p:txBody>
      </p:sp>
    </p:spTree>
    <p:extLst>
      <p:ext uri="{BB962C8B-B14F-4D97-AF65-F5344CB8AC3E}">
        <p14:creationId xmlns:p14="http://schemas.microsoft.com/office/powerpoint/2010/main" val="231653403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9766" y="155981"/>
            <a:ext cx="8211416" cy="994172"/>
          </a:xfrm>
        </p:spPr>
        <p:txBody>
          <a:bodyPr>
            <a:normAutofit/>
          </a:bodyPr>
          <a:lstStyle/>
          <a:p>
            <a:r>
              <a:rPr lang="en-US" sz="3000" dirty="0"/>
              <a:t>Multiple SQL Statements</a:t>
            </a:r>
          </a:p>
        </p:txBody>
      </p:sp>
      <p:sp>
        <p:nvSpPr>
          <p:cNvPr id="3" name="Content Placeholder 2"/>
          <p:cNvSpPr>
            <a:spLocks noGrp="1"/>
          </p:cNvSpPr>
          <p:nvPr>
            <p:ph idx="1"/>
          </p:nvPr>
        </p:nvSpPr>
        <p:spPr>
          <a:xfrm>
            <a:off x="1827933" y="1385740"/>
            <a:ext cx="8211416" cy="4954770"/>
          </a:xfrm>
        </p:spPr>
        <p:txBody>
          <a:bodyPr>
            <a:noAutofit/>
          </a:bodyPr>
          <a:lstStyle/>
          <a:p>
            <a:r>
              <a:rPr lang="en-US" sz="1800" dirty="0"/>
              <a:t>The code below tries to execute two SQL statements using the </a:t>
            </a:r>
            <a:r>
              <a:rPr lang="en-US" sz="1800" dirty="0">
                <a:solidFill>
                  <a:srgbClr val="C00000"/>
                </a:solidFill>
              </a:rPr>
              <a:t>$</a:t>
            </a:r>
            <a:r>
              <a:rPr lang="en-US" sz="1800" dirty="0" err="1">
                <a:solidFill>
                  <a:srgbClr val="C00000"/>
                </a:solidFill>
              </a:rPr>
              <a:t>mysqli</a:t>
            </a:r>
            <a:r>
              <a:rPr lang="en-US" sz="1800" dirty="0">
                <a:solidFill>
                  <a:srgbClr val="C00000"/>
                </a:solidFill>
              </a:rPr>
              <a:t>-&gt;query()</a:t>
            </a:r>
            <a:r>
              <a:rPr lang="en-US" sz="1800" dirty="0"/>
              <a:t> API</a:t>
            </a:r>
          </a:p>
          <a:p>
            <a:endParaRPr lang="en-US" sz="1800" dirty="0"/>
          </a:p>
          <a:p>
            <a:pPr marL="0" indent="0">
              <a:buNone/>
            </a:pPr>
            <a:endParaRPr lang="en-US" sz="1800" dirty="0"/>
          </a:p>
          <a:p>
            <a:pPr marL="0" indent="0">
              <a:buNone/>
            </a:pPr>
            <a:endParaRPr lang="en-US" sz="1800" dirty="0"/>
          </a:p>
          <a:p>
            <a:endParaRPr lang="en-US" sz="1800" dirty="0"/>
          </a:p>
          <a:p>
            <a:endParaRPr lang="en-US" sz="1800" dirty="0"/>
          </a:p>
          <a:p>
            <a:pPr marL="0" indent="0">
              <a:buNone/>
            </a:pPr>
            <a:endParaRPr lang="en-US" sz="1800" dirty="0"/>
          </a:p>
          <a:p>
            <a:r>
              <a:rPr lang="en-US" sz="1800" dirty="0"/>
              <a:t>When we run the code, we get the following error message:</a:t>
            </a:r>
          </a:p>
          <a:p>
            <a:pPr marL="0" indent="0">
              <a:buNone/>
            </a:pPr>
            <a:endParaRPr lang="en-US" sz="1800" dirty="0"/>
          </a:p>
          <a:p>
            <a:pPr marL="0" indent="0">
              <a:buNone/>
            </a:pPr>
            <a:endParaRPr lang="en-US" sz="1800" dirty="0"/>
          </a:p>
          <a:p>
            <a:pPr marL="0" indent="0">
              <a:buNone/>
            </a:pPr>
            <a:endParaRPr lang="en-US" sz="1800" dirty="0"/>
          </a:p>
          <a:p>
            <a:endParaRPr lang="en-US" sz="1800" dirty="0"/>
          </a:p>
          <a:p>
            <a:r>
              <a:rPr lang="en-US" sz="1800" dirty="0"/>
              <a:t>If we do want to run multiple SQL statements, we can use </a:t>
            </a:r>
            <a:r>
              <a:rPr lang="en-US" sz="1800" dirty="0">
                <a:solidFill>
                  <a:srgbClr val="C00000"/>
                </a:solidFill>
              </a:rPr>
              <a:t>$</a:t>
            </a:r>
            <a:r>
              <a:rPr lang="en-US" sz="1800" dirty="0" err="1">
                <a:solidFill>
                  <a:srgbClr val="C00000"/>
                </a:solidFill>
              </a:rPr>
              <a:t>mysqli</a:t>
            </a:r>
            <a:r>
              <a:rPr lang="en-US" sz="1800" dirty="0">
                <a:solidFill>
                  <a:srgbClr val="C00000"/>
                </a:solidFill>
              </a:rPr>
              <a:t> -&gt; </a:t>
            </a:r>
            <a:r>
              <a:rPr lang="en-US" sz="1800" dirty="0" err="1">
                <a:solidFill>
                  <a:srgbClr val="C00000"/>
                </a:solidFill>
              </a:rPr>
              <a:t>multi_query</a:t>
            </a:r>
            <a:r>
              <a:rPr lang="en-US" sz="1800" dirty="0">
                <a:solidFill>
                  <a:srgbClr val="C00000"/>
                </a:solidFill>
              </a:rPr>
              <a:t>() </a:t>
            </a:r>
            <a:r>
              <a:rPr lang="en-US" sz="1800" dirty="0">
                <a:solidFill>
                  <a:srgbClr val="FF0000"/>
                </a:solidFill>
              </a:rPr>
              <a:t>[not recommended for security purposes]</a:t>
            </a:r>
          </a:p>
          <a:p>
            <a:endParaRPr lang="en-US" sz="1800" dirty="0"/>
          </a:p>
          <a:p>
            <a:endParaRPr lang="en-US" sz="1800" dirty="0"/>
          </a:p>
        </p:txBody>
      </p:sp>
      <p:pic>
        <p:nvPicPr>
          <p:cNvPr id="4" name="Picture 3">
            <a:extLst>
              <a:ext uri="{FF2B5EF4-FFF2-40B4-BE49-F238E27FC236}">
                <a16:creationId xmlns:a16="http://schemas.microsoft.com/office/drawing/2014/main" id="{8A1B15FE-BF86-4B8D-A1B6-6B9D4E69986D}"/>
              </a:ext>
            </a:extLst>
          </p:cNvPr>
          <p:cNvPicPr>
            <a:picLocks noChangeAspect="1"/>
          </p:cNvPicPr>
          <p:nvPr/>
        </p:nvPicPr>
        <p:blipFill rotWithShape="1">
          <a:blip r:embed="rId3"/>
          <a:srcRect l="25000" t="37222" r="36770" b="43449"/>
          <a:stretch/>
        </p:blipFill>
        <p:spPr>
          <a:xfrm>
            <a:off x="2564558" y="2049951"/>
            <a:ext cx="6027704" cy="1685925"/>
          </a:xfrm>
          <a:prstGeom prst="rect">
            <a:avLst/>
          </a:prstGeom>
        </p:spPr>
      </p:pic>
      <p:pic>
        <p:nvPicPr>
          <p:cNvPr id="6" name="Picture 5">
            <a:extLst>
              <a:ext uri="{FF2B5EF4-FFF2-40B4-BE49-F238E27FC236}">
                <a16:creationId xmlns:a16="http://schemas.microsoft.com/office/drawing/2014/main" id="{A2AE220C-45E0-42FF-96D0-30A6964693CC}"/>
              </a:ext>
            </a:extLst>
          </p:cNvPr>
          <p:cNvPicPr>
            <a:picLocks noChangeAspect="1"/>
          </p:cNvPicPr>
          <p:nvPr/>
        </p:nvPicPr>
        <p:blipFill rotWithShape="1">
          <a:blip r:embed="rId3"/>
          <a:srcRect l="25000" t="58889" r="36146" b="32778"/>
          <a:stretch/>
        </p:blipFill>
        <p:spPr>
          <a:xfrm>
            <a:off x="2636862" y="4500569"/>
            <a:ext cx="6505651" cy="784864"/>
          </a:xfrm>
          <a:prstGeom prst="rect">
            <a:avLst/>
          </a:prstGeom>
        </p:spPr>
      </p:pic>
      <p:sp>
        <p:nvSpPr>
          <p:cNvPr id="7" name="Slide Number Placeholder 5">
            <a:extLst>
              <a:ext uri="{FF2B5EF4-FFF2-40B4-BE49-F238E27FC236}">
                <a16:creationId xmlns:a16="http://schemas.microsoft.com/office/drawing/2014/main" id="{12ECC59A-EA4B-A744-BF6B-A7EE1F71A6F9}"/>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111</a:t>
            </a:fld>
            <a:endParaRPr lang="en-US" dirty="0">
              <a:solidFill>
                <a:prstClr val="black">
                  <a:tint val="75000"/>
                </a:prstClr>
              </a:solidFill>
            </a:endParaRPr>
          </a:p>
        </p:txBody>
      </p:sp>
    </p:spTree>
    <p:extLst>
      <p:ext uri="{BB962C8B-B14F-4D97-AF65-F5344CB8AC3E}">
        <p14:creationId xmlns:p14="http://schemas.microsoft.com/office/powerpoint/2010/main" val="184640094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3571" y="155981"/>
            <a:ext cx="8211416" cy="994172"/>
          </a:xfrm>
        </p:spPr>
        <p:txBody>
          <a:bodyPr>
            <a:normAutofit/>
          </a:bodyPr>
          <a:lstStyle/>
          <a:p>
            <a:r>
              <a:rPr lang="en-US" sz="3000" dirty="0"/>
              <a:t>The Fundamental Cause</a:t>
            </a:r>
          </a:p>
        </p:txBody>
      </p:sp>
      <p:sp>
        <p:nvSpPr>
          <p:cNvPr id="3" name="Content Placeholder 2"/>
          <p:cNvSpPr>
            <a:spLocks noGrp="1"/>
          </p:cNvSpPr>
          <p:nvPr>
            <p:ph idx="1"/>
          </p:nvPr>
        </p:nvSpPr>
        <p:spPr>
          <a:xfrm>
            <a:off x="2177014" y="1039621"/>
            <a:ext cx="7757327" cy="2891220"/>
          </a:xfrm>
        </p:spPr>
        <p:txBody>
          <a:bodyPr>
            <a:normAutofit/>
          </a:bodyPr>
          <a:lstStyle/>
          <a:p>
            <a:pPr marL="0" indent="0">
              <a:buNone/>
            </a:pPr>
            <a:r>
              <a:rPr lang="en-US" sz="1800" b="1" dirty="0"/>
              <a:t>Mixing data and code </a:t>
            </a:r>
            <a:r>
              <a:rPr lang="en-US" sz="1800" dirty="0"/>
              <a:t>together is the cause of several types of vulnerabilities and attacks including SQL Injection attack, XSS attack, attacks on the system() function and format string attacks</a:t>
            </a:r>
          </a:p>
          <a:p>
            <a:pPr marL="0" indent="0">
              <a:buNone/>
            </a:pPr>
            <a:endParaRPr lang="en-US" sz="1350" dirty="0"/>
          </a:p>
        </p:txBody>
      </p:sp>
      <p:pic>
        <p:nvPicPr>
          <p:cNvPr id="7" name="Picture 6">
            <a:extLst>
              <a:ext uri="{FF2B5EF4-FFF2-40B4-BE49-F238E27FC236}">
                <a16:creationId xmlns:a16="http://schemas.microsoft.com/office/drawing/2014/main" id="{3E5EE3D2-7F60-41C6-9769-67493496C67F}"/>
              </a:ext>
            </a:extLst>
          </p:cNvPr>
          <p:cNvPicPr>
            <a:picLocks noChangeAspect="1"/>
          </p:cNvPicPr>
          <p:nvPr/>
        </p:nvPicPr>
        <p:blipFill rotWithShape="1">
          <a:blip r:embed="rId3"/>
          <a:srcRect l="15208" t="25185" r="30135" b="10370"/>
          <a:stretch/>
        </p:blipFill>
        <p:spPr>
          <a:xfrm>
            <a:off x="2355682" y="1988345"/>
            <a:ext cx="7107194" cy="4713675"/>
          </a:xfrm>
          <a:prstGeom prst="rect">
            <a:avLst/>
          </a:prstGeom>
        </p:spPr>
      </p:pic>
      <p:sp>
        <p:nvSpPr>
          <p:cNvPr id="5" name="Slide Number Placeholder 5">
            <a:extLst>
              <a:ext uri="{FF2B5EF4-FFF2-40B4-BE49-F238E27FC236}">
                <a16:creationId xmlns:a16="http://schemas.microsoft.com/office/drawing/2014/main" id="{37FA5371-3E18-4F48-9E26-2952FC080755}"/>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112</a:t>
            </a:fld>
            <a:endParaRPr lang="en-US" dirty="0">
              <a:solidFill>
                <a:prstClr val="black">
                  <a:tint val="75000"/>
                </a:prstClr>
              </a:solidFill>
            </a:endParaRPr>
          </a:p>
        </p:txBody>
      </p:sp>
      <p:sp>
        <p:nvSpPr>
          <p:cNvPr id="4" name="TextBox 3">
            <a:extLst>
              <a:ext uri="{FF2B5EF4-FFF2-40B4-BE49-F238E27FC236}">
                <a16:creationId xmlns:a16="http://schemas.microsoft.com/office/drawing/2014/main" id="{A1F821F8-4B64-6745-80CF-ED77F5F57992}"/>
              </a:ext>
            </a:extLst>
          </p:cNvPr>
          <p:cNvSpPr txBox="1"/>
          <p:nvPr/>
        </p:nvSpPr>
        <p:spPr>
          <a:xfrm>
            <a:off x="9462876" y="2971801"/>
            <a:ext cx="1179576" cy="584775"/>
          </a:xfrm>
          <a:prstGeom prst="rect">
            <a:avLst/>
          </a:prstGeom>
          <a:noFill/>
        </p:spPr>
        <p:txBody>
          <a:bodyPr wrap="square" rtlCol="0">
            <a:spAutoFit/>
          </a:bodyPr>
          <a:lstStyle/>
          <a:p>
            <a:pPr defTabSz="457200"/>
            <a:r>
              <a:rPr lang="en-US" sz="1600" dirty="0">
                <a:solidFill>
                  <a:srgbClr val="FF0000"/>
                </a:solidFill>
                <a:latin typeface="Arial" panose="020B0604020202020204" pitchFamily="34" charset="0"/>
                <a:cs typeface="Arial" panose="020B0604020202020204" pitchFamily="34" charset="0"/>
              </a:rPr>
              <a:t>Cross-Site Scripting</a:t>
            </a:r>
          </a:p>
        </p:txBody>
      </p:sp>
      <p:sp>
        <p:nvSpPr>
          <p:cNvPr id="8" name="TextBox 7">
            <a:extLst>
              <a:ext uri="{FF2B5EF4-FFF2-40B4-BE49-F238E27FC236}">
                <a16:creationId xmlns:a16="http://schemas.microsoft.com/office/drawing/2014/main" id="{BF4DBCFC-C24C-1440-AF4E-71BFF365B049}"/>
              </a:ext>
            </a:extLst>
          </p:cNvPr>
          <p:cNvSpPr txBox="1"/>
          <p:nvPr/>
        </p:nvSpPr>
        <p:spPr>
          <a:xfrm>
            <a:off x="9462876" y="2133610"/>
            <a:ext cx="1179576" cy="584775"/>
          </a:xfrm>
          <a:prstGeom prst="rect">
            <a:avLst/>
          </a:prstGeom>
          <a:noFill/>
        </p:spPr>
        <p:txBody>
          <a:bodyPr wrap="square" rtlCol="0">
            <a:spAutoFit/>
          </a:bodyPr>
          <a:lstStyle/>
          <a:p>
            <a:pPr defTabSz="457200"/>
            <a:r>
              <a:rPr lang="en-US" sz="1600" dirty="0">
                <a:solidFill>
                  <a:srgbClr val="FF0000"/>
                </a:solidFill>
                <a:latin typeface="Arial" panose="020B0604020202020204" pitchFamily="34" charset="0"/>
                <a:cs typeface="Arial" panose="020B0604020202020204" pitchFamily="34" charset="0"/>
              </a:rPr>
              <a:t>SQL Injection</a:t>
            </a:r>
          </a:p>
        </p:txBody>
      </p:sp>
      <p:sp>
        <p:nvSpPr>
          <p:cNvPr id="9" name="TextBox 8">
            <a:extLst>
              <a:ext uri="{FF2B5EF4-FFF2-40B4-BE49-F238E27FC236}">
                <a16:creationId xmlns:a16="http://schemas.microsoft.com/office/drawing/2014/main" id="{56049E66-B56D-694C-B22E-F7B112F561ED}"/>
              </a:ext>
            </a:extLst>
          </p:cNvPr>
          <p:cNvSpPr txBox="1"/>
          <p:nvPr/>
        </p:nvSpPr>
        <p:spPr>
          <a:xfrm>
            <a:off x="9451010" y="3929683"/>
            <a:ext cx="1216990" cy="584775"/>
          </a:xfrm>
          <a:prstGeom prst="rect">
            <a:avLst/>
          </a:prstGeom>
          <a:noFill/>
        </p:spPr>
        <p:txBody>
          <a:bodyPr wrap="square" rtlCol="0">
            <a:spAutoFit/>
          </a:bodyPr>
          <a:lstStyle/>
          <a:p>
            <a:pPr defTabSz="457200"/>
            <a:r>
              <a:rPr lang="en-US" sz="1600" dirty="0">
                <a:solidFill>
                  <a:srgbClr val="FF0000"/>
                </a:solidFill>
                <a:latin typeface="Arial" panose="020B0604020202020204" pitchFamily="34" charset="0"/>
                <a:cs typeface="Arial" panose="020B0604020202020204" pitchFamily="34" charset="0"/>
              </a:rPr>
              <a:t>Shell Script Injection</a:t>
            </a:r>
          </a:p>
        </p:txBody>
      </p:sp>
    </p:spTree>
    <p:extLst>
      <p:ext uri="{BB962C8B-B14F-4D97-AF65-F5344CB8AC3E}">
        <p14:creationId xmlns:p14="http://schemas.microsoft.com/office/powerpoint/2010/main" val="251585117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9766" y="155981"/>
            <a:ext cx="8211416" cy="994172"/>
          </a:xfrm>
        </p:spPr>
        <p:txBody>
          <a:bodyPr>
            <a:normAutofit/>
          </a:bodyPr>
          <a:lstStyle/>
          <a:p>
            <a:r>
              <a:rPr lang="en-US" sz="3000" dirty="0"/>
              <a:t>Countermeasures: Filtering and Encoding Data</a:t>
            </a:r>
          </a:p>
        </p:txBody>
      </p:sp>
      <p:sp>
        <p:nvSpPr>
          <p:cNvPr id="7" name="Content Placeholder 2">
            <a:extLst>
              <a:ext uri="{FF2B5EF4-FFF2-40B4-BE49-F238E27FC236}">
                <a16:creationId xmlns:a16="http://schemas.microsoft.com/office/drawing/2014/main" id="{0D5CCFDC-ADF7-48BC-BD6D-9EE5B463C17D}"/>
              </a:ext>
            </a:extLst>
          </p:cNvPr>
          <p:cNvSpPr txBox="1">
            <a:spLocks/>
          </p:cNvSpPr>
          <p:nvPr/>
        </p:nvSpPr>
        <p:spPr>
          <a:xfrm>
            <a:off x="1827933" y="1267505"/>
            <a:ext cx="8735292" cy="432299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solidFill>
                  <a:prstClr val="black"/>
                </a:solidFill>
                <a:latin typeface="Arial" panose="020B0604020202020204" pitchFamily="34" charset="0"/>
                <a:cs typeface="Arial" panose="020B0604020202020204" pitchFamily="34" charset="0"/>
              </a:rPr>
              <a:t>Before mixing user-provided data with code, inspect the data; Filter out any character that may be interpreted as code</a:t>
            </a:r>
          </a:p>
          <a:p>
            <a:r>
              <a:rPr lang="en-US" sz="1500" dirty="0">
                <a:solidFill>
                  <a:srgbClr val="00B050"/>
                </a:solidFill>
                <a:latin typeface="Arial" panose="020B0604020202020204" pitchFamily="34" charset="0"/>
                <a:cs typeface="Arial" panose="020B0604020202020204" pitchFamily="34" charset="0"/>
              </a:rPr>
              <a:t>Special characters are commonly used in SQL Injection attacks; To get rid of them, encode them</a:t>
            </a:r>
          </a:p>
          <a:p>
            <a:r>
              <a:rPr lang="en-US" sz="1500" dirty="0">
                <a:solidFill>
                  <a:prstClr val="black"/>
                </a:solidFill>
                <a:latin typeface="Arial" panose="020B0604020202020204" pitchFamily="34" charset="0"/>
                <a:cs typeface="Arial" panose="020B0604020202020204" pitchFamily="34" charset="0"/>
              </a:rPr>
              <a:t>Encoding a special character tells parser to </a:t>
            </a:r>
            <a:r>
              <a:rPr lang="en-US" sz="1500" dirty="0">
                <a:solidFill>
                  <a:srgbClr val="00B050"/>
                </a:solidFill>
                <a:latin typeface="Arial" panose="020B0604020202020204" pitchFamily="34" charset="0"/>
                <a:cs typeface="Arial" panose="020B0604020202020204" pitchFamily="34" charset="0"/>
              </a:rPr>
              <a:t>treat the encoded character as data and not as code</a:t>
            </a:r>
            <a:r>
              <a:rPr lang="en-US" sz="1500" dirty="0">
                <a:solidFill>
                  <a:prstClr val="black"/>
                </a:solidFill>
                <a:latin typeface="Arial" panose="020B0604020202020204" pitchFamily="34" charset="0"/>
                <a:cs typeface="Arial" panose="020B0604020202020204" pitchFamily="34" charset="0"/>
              </a:rPr>
              <a:t>; This can be seen in the following example</a:t>
            </a:r>
          </a:p>
          <a:p>
            <a:endParaRPr lang="en-US" sz="1500" dirty="0">
              <a:solidFill>
                <a:prstClr val="black"/>
              </a:solidFill>
              <a:latin typeface="Arial" panose="020B0604020202020204" pitchFamily="34" charset="0"/>
              <a:cs typeface="Arial" panose="020B0604020202020204" pitchFamily="34" charset="0"/>
            </a:endParaRPr>
          </a:p>
          <a:p>
            <a:endParaRPr lang="en-US" sz="1500" dirty="0">
              <a:solidFill>
                <a:prstClr val="black"/>
              </a:solidFill>
              <a:latin typeface="Arial" panose="020B0604020202020204" pitchFamily="34" charset="0"/>
              <a:cs typeface="Arial" panose="020B0604020202020204" pitchFamily="34" charset="0"/>
            </a:endParaRPr>
          </a:p>
          <a:p>
            <a:r>
              <a:rPr lang="en-US" sz="1500" dirty="0">
                <a:solidFill>
                  <a:prstClr val="black"/>
                </a:solidFill>
                <a:latin typeface="Arial" panose="020B0604020202020204" pitchFamily="34" charset="0"/>
                <a:cs typeface="Arial" panose="020B0604020202020204" pitchFamily="34" charset="0"/>
              </a:rPr>
              <a:t>PHP’s </a:t>
            </a:r>
            <a:r>
              <a:rPr lang="en-US" sz="1500" dirty="0" err="1">
                <a:solidFill>
                  <a:prstClr val="black"/>
                </a:solidFill>
                <a:latin typeface="Arial" panose="020B0604020202020204" pitchFamily="34" charset="0"/>
                <a:cs typeface="Arial" panose="020B0604020202020204" pitchFamily="34" charset="0"/>
              </a:rPr>
              <a:t>mysqli</a:t>
            </a:r>
            <a:r>
              <a:rPr lang="en-US" sz="1500" dirty="0">
                <a:solidFill>
                  <a:prstClr val="black"/>
                </a:solidFill>
                <a:latin typeface="Arial" panose="020B0604020202020204" pitchFamily="34" charset="0"/>
                <a:cs typeface="Arial" panose="020B0604020202020204" pitchFamily="34" charset="0"/>
              </a:rPr>
              <a:t> extension has a built-in method called </a:t>
            </a:r>
            <a:r>
              <a:rPr lang="en-US" sz="1500" dirty="0" err="1">
                <a:solidFill>
                  <a:srgbClr val="C00000"/>
                </a:solidFill>
                <a:latin typeface="Arial" panose="020B0604020202020204" pitchFamily="34" charset="0"/>
                <a:cs typeface="Arial" panose="020B0604020202020204" pitchFamily="34" charset="0"/>
              </a:rPr>
              <a:t>mysqli</a:t>
            </a:r>
            <a:r>
              <a:rPr lang="en-US" sz="1500" dirty="0">
                <a:solidFill>
                  <a:srgbClr val="C00000"/>
                </a:solidFill>
                <a:latin typeface="Arial" panose="020B0604020202020204" pitchFamily="34" charset="0"/>
                <a:cs typeface="Arial" panose="020B0604020202020204" pitchFamily="34" charset="0"/>
              </a:rPr>
              <a:t>::</a:t>
            </a:r>
            <a:r>
              <a:rPr lang="en-US" sz="1500" dirty="0" err="1">
                <a:solidFill>
                  <a:srgbClr val="C00000"/>
                </a:solidFill>
                <a:latin typeface="Arial" panose="020B0604020202020204" pitchFamily="34" charset="0"/>
                <a:cs typeface="Arial" panose="020B0604020202020204" pitchFamily="34" charset="0"/>
              </a:rPr>
              <a:t>real_escape_string</a:t>
            </a:r>
            <a:r>
              <a:rPr lang="en-US" sz="1500" dirty="0">
                <a:solidFill>
                  <a:srgbClr val="C00000"/>
                </a:solidFill>
                <a:latin typeface="Arial" panose="020B0604020202020204" pitchFamily="34" charset="0"/>
                <a:cs typeface="Arial" panose="020B0604020202020204" pitchFamily="34" charset="0"/>
              </a:rPr>
              <a:t>()</a:t>
            </a:r>
            <a:r>
              <a:rPr lang="en-US" sz="1500" dirty="0">
                <a:solidFill>
                  <a:prstClr val="black"/>
                </a:solidFill>
                <a:latin typeface="Arial" panose="020B0604020202020204" pitchFamily="34" charset="0"/>
                <a:cs typeface="Arial" panose="020B0604020202020204" pitchFamily="34" charset="0"/>
              </a:rPr>
              <a:t>; It can be used to encode the characters that have special meanings in SQL</a:t>
            </a:r>
          </a:p>
          <a:p>
            <a:r>
              <a:rPr lang="en-US" sz="1500" dirty="0">
                <a:solidFill>
                  <a:prstClr val="black"/>
                </a:solidFill>
                <a:latin typeface="Arial" panose="020B0604020202020204" pitchFamily="34" charset="0"/>
                <a:cs typeface="Arial" panose="020B0604020202020204" pitchFamily="34" charset="0"/>
              </a:rPr>
              <a:t>The following code snippet shows how to use this API </a:t>
            </a:r>
          </a:p>
          <a:p>
            <a:endParaRPr lang="en-US" sz="1350" dirty="0">
              <a:solidFill>
                <a:prstClr val="black"/>
              </a:solidFill>
              <a:latin typeface="Arial" panose="020B0604020202020204" pitchFamily="34" charset="0"/>
              <a:cs typeface="Arial" panose="020B0604020202020204" pitchFamily="34" charset="0"/>
            </a:endParaRPr>
          </a:p>
          <a:p>
            <a:endParaRPr lang="en-US" sz="1350" dirty="0">
              <a:solidFill>
                <a:prstClr val="black"/>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D907F8B3-4B2F-458D-8A36-E489A04ECA14}"/>
              </a:ext>
            </a:extLst>
          </p:cNvPr>
          <p:cNvPicPr>
            <a:picLocks noChangeAspect="1"/>
          </p:cNvPicPr>
          <p:nvPr/>
        </p:nvPicPr>
        <p:blipFill rotWithShape="1">
          <a:blip r:embed="rId3"/>
          <a:srcRect l="34375" t="16494" r="38021" b="79146"/>
          <a:stretch/>
        </p:blipFill>
        <p:spPr>
          <a:xfrm>
            <a:off x="3540104" y="2700175"/>
            <a:ext cx="4878130" cy="433388"/>
          </a:xfrm>
          <a:prstGeom prst="rect">
            <a:avLst/>
          </a:prstGeom>
        </p:spPr>
      </p:pic>
      <p:pic>
        <p:nvPicPr>
          <p:cNvPr id="4" name="Picture 3">
            <a:extLst>
              <a:ext uri="{FF2B5EF4-FFF2-40B4-BE49-F238E27FC236}">
                <a16:creationId xmlns:a16="http://schemas.microsoft.com/office/drawing/2014/main" id="{8475DD54-6A6D-424F-BDF6-63078098CA4D}"/>
              </a:ext>
            </a:extLst>
          </p:cNvPr>
          <p:cNvPicPr>
            <a:picLocks noChangeAspect="1"/>
          </p:cNvPicPr>
          <p:nvPr/>
        </p:nvPicPr>
        <p:blipFill rotWithShape="1">
          <a:blip r:embed="rId3"/>
          <a:srcRect l="34583" t="23933" r="26567" b="58314"/>
          <a:stretch/>
        </p:blipFill>
        <p:spPr>
          <a:xfrm>
            <a:off x="2838002" y="4229910"/>
            <a:ext cx="6715155" cy="1726034"/>
          </a:xfrm>
          <a:prstGeom prst="rect">
            <a:avLst/>
          </a:prstGeom>
        </p:spPr>
      </p:pic>
      <p:sp>
        <p:nvSpPr>
          <p:cNvPr id="6" name="Slide Number Placeholder 5">
            <a:extLst>
              <a:ext uri="{FF2B5EF4-FFF2-40B4-BE49-F238E27FC236}">
                <a16:creationId xmlns:a16="http://schemas.microsoft.com/office/drawing/2014/main" id="{37D72D1C-9A99-6245-9B2F-D57469FE26DD}"/>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113</a:t>
            </a:fld>
            <a:endParaRPr lang="en-US" dirty="0">
              <a:solidFill>
                <a:prstClr val="black">
                  <a:tint val="75000"/>
                </a:prstClr>
              </a:solidFill>
            </a:endParaRPr>
          </a:p>
        </p:txBody>
      </p:sp>
      <p:sp>
        <p:nvSpPr>
          <p:cNvPr id="5" name="Rectangle 4">
            <a:extLst>
              <a:ext uri="{FF2B5EF4-FFF2-40B4-BE49-F238E27FC236}">
                <a16:creationId xmlns:a16="http://schemas.microsoft.com/office/drawing/2014/main" id="{1592C3A9-8899-AD47-9540-03D0419B1521}"/>
              </a:ext>
            </a:extLst>
          </p:cNvPr>
          <p:cNvSpPr/>
          <p:nvPr/>
        </p:nvSpPr>
        <p:spPr>
          <a:xfrm>
            <a:off x="1904563" y="6048347"/>
            <a:ext cx="8149213" cy="584775"/>
          </a:xfrm>
          <a:prstGeom prst="rect">
            <a:avLst/>
          </a:prstGeom>
        </p:spPr>
        <p:txBody>
          <a:bodyPr wrap="square">
            <a:spAutoFit/>
          </a:bodyPr>
          <a:lstStyle/>
          <a:p>
            <a:pPr marL="171450" indent="-171450" defTabSz="457200">
              <a:buFont typeface="Arial" panose="020B0604020202020204" pitchFamily="34" charset="0"/>
              <a:buChar char="•"/>
            </a:pPr>
            <a:r>
              <a:rPr lang="en-US" sz="1600" dirty="0">
                <a:solidFill>
                  <a:srgbClr val="FF0000"/>
                </a:solidFill>
                <a:latin typeface="Arial" panose="020B0604020202020204" pitchFamily="34" charset="0"/>
                <a:cs typeface="Arial" panose="020B0604020202020204" pitchFamily="34" charset="0"/>
              </a:rPr>
              <a:t>The filtering or escaping approach doesn’t address the fundamental cause of the problem; Data and code are still mixed together</a:t>
            </a:r>
          </a:p>
        </p:txBody>
      </p:sp>
    </p:spTree>
    <p:extLst>
      <p:ext uri="{BB962C8B-B14F-4D97-AF65-F5344CB8AC3E}">
        <p14:creationId xmlns:p14="http://schemas.microsoft.com/office/powerpoint/2010/main" val="317467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7933" y="155981"/>
            <a:ext cx="8211416" cy="994172"/>
          </a:xfrm>
        </p:spPr>
        <p:txBody>
          <a:bodyPr>
            <a:normAutofit/>
          </a:bodyPr>
          <a:lstStyle/>
          <a:p>
            <a:r>
              <a:rPr lang="en-US" sz="3000" dirty="0"/>
              <a:t>Why Are Prepared Statements Secure?</a:t>
            </a:r>
          </a:p>
        </p:txBody>
      </p:sp>
      <p:sp>
        <p:nvSpPr>
          <p:cNvPr id="7" name="Content Placeholder 2">
            <a:extLst>
              <a:ext uri="{FF2B5EF4-FFF2-40B4-BE49-F238E27FC236}">
                <a16:creationId xmlns:a16="http://schemas.microsoft.com/office/drawing/2014/main" id="{0D5CCFDC-ADF7-48BC-BD6D-9EE5B463C17D}"/>
              </a:ext>
            </a:extLst>
          </p:cNvPr>
          <p:cNvSpPr txBox="1">
            <a:spLocks/>
          </p:cNvSpPr>
          <p:nvPr/>
        </p:nvSpPr>
        <p:spPr>
          <a:xfrm>
            <a:off x="1990292" y="1848459"/>
            <a:ext cx="8211416" cy="4017459"/>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solidFill>
                  <a:prstClr val="black"/>
                </a:solidFill>
                <a:latin typeface="Arial" panose="020B0604020202020204" pitchFamily="34" charset="0"/>
                <a:cs typeface="Arial" panose="020B0604020202020204" pitchFamily="34" charset="0"/>
              </a:rPr>
              <a:t>Trusted code is sent via a code channel</a:t>
            </a:r>
          </a:p>
          <a:p>
            <a:r>
              <a:rPr lang="en-US" sz="2100" dirty="0">
                <a:solidFill>
                  <a:prstClr val="black"/>
                </a:solidFill>
                <a:latin typeface="Arial" panose="020B0604020202020204" pitchFamily="34" charset="0"/>
                <a:cs typeface="Arial" panose="020B0604020202020204" pitchFamily="34" charset="0"/>
              </a:rPr>
              <a:t>Untrusted user-provided data is sent via data channel</a:t>
            </a:r>
          </a:p>
          <a:p>
            <a:r>
              <a:rPr lang="en-US" sz="2100" dirty="0">
                <a:solidFill>
                  <a:prstClr val="black"/>
                </a:solidFill>
                <a:latin typeface="Arial" panose="020B0604020202020204" pitchFamily="34" charset="0"/>
                <a:cs typeface="Arial" panose="020B0604020202020204" pitchFamily="34" charset="0"/>
              </a:rPr>
              <a:t>Database clearly knows the boundary between code and data</a:t>
            </a:r>
          </a:p>
          <a:p>
            <a:r>
              <a:rPr lang="en-US" sz="2100" dirty="0">
                <a:solidFill>
                  <a:prstClr val="black"/>
                </a:solidFill>
                <a:latin typeface="Arial" panose="020B0604020202020204" pitchFamily="34" charset="0"/>
                <a:cs typeface="Arial" panose="020B0604020202020204" pitchFamily="34" charset="0"/>
              </a:rPr>
              <a:t>Data received from the data channel is not parsed</a:t>
            </a:r>
          </a:p>
          <a:p>
            <a:r>
              <a:rPr lang="en-US" sz="2100" dirty="0">
                <a:solidFill>
                  <a:prstClr val="black"/>
                </a:solidFill>
                <a:latin typeface="Arial" panose="020B0604020202020204" pitchFamily="34" charset="0"/>
                <a:cs typeface="Arial" panose="020B0604020202020204" pitchFamily="34" charset="0"/>
              </a:rPr>
              <a:t>Attacker can hide code in data, but the code will never be treated as code, so it will never be attacked</a:t>
            </a:r>
          </a:p>
          <a:p>
            <a:pPr marL="0" indent="0">
              <a:buNone/>
            </a:pPr>
            <a:endParaRPr lang="en-US" sz="1350" dirty="0">
              <a:solidFill>
                <a:prstClr val="black"/>
              </a:solidFill>
              <a:latin typeface="Calibri"/>
            </a:endParaRPr>
          </a:p>
        </p:txBody>
      </p:sp>
      <p:sp>
        <p:nvSpPr>
          <p:cNvPr id="4" name="Slide Number Placeholder 5">
            <a:extLst>
              <a:ext uri="{FF2B5EF4-FFF2-40B4-BE49-F238E27FC236}">
                <a16:creationId xmlns:a16="http://schemas.microsoft.com/office/drawing/2014/main" id="{142C3508-5D1B-CE40-810F-C29FC511CF1A}"/>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114</a:t>
            </a:fld>
            <a:endParaRPr lang="en-US" dirty="0">
              <a:solidFill>
                <a:prstClr val="black">
                  <a:tint val="75000"/>
                </a:prstClr>
              </a:solidFill>
            </a:endParaRPr>
          </a:p>
        </p:txBody>
      </p:sp>
    </p:spTree>
    <p:extLst>
      <p:ext uri="{BB962C8B-B14F-4D97-AF65-F5344CB8AC3E}">
        <p14:creationId xmlns:p14="http://schemas.microsoft.com/office/powerpoint/2010/main" val="421998956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FEE02D-2026-E627-B16D-F7693335938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F1FA99-29F6-1EBC-3A66-50EF9C4438F8}"/>
              </a:ext>
            </a:extLst>
          </p:cNvPr>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A1A663-AB5A-1C46-BB3F-DC91B87E1671}" type="slidenum">
              <a:rPr kumimoji="0" 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7" name="Text Placeholder 6">
            <a:extLst>
              <a:ext uri="{FF2B5EF4-FFF2-40B4-BE49-F238E27FC236}">
                <a16:creationId xmlns:a16="http://schemas.microsoft.com/office/drawing/2014/main" id="{CD41D90B-33B2-9E7A-C225-FC220BA6E997}"/>
              </a:ext>
            </a:extLst>
          </p:cNvPr>
          <p:cNvSpPr>
            <a:spLocks noGrp="1"/>
          </p:cNvSpPr>
          <p:nvPr>
            <p:ph type="body" sz="quarter" idx="10"/>
          </p:nvPr>
        </p:nvSpPr>
        <p:spPr/>
        <p:txBody>
          <a:bodyPr/>
          <a:lstStyle/>
          <a:p>
            <a:r>
              <a:rPr lang="en-US" dirty="0"/>
              <a:t>Module 2</a:t>
            </a:r>
          </a:p>
        </p:txBody>
      </p:sp>
      <p:sp>
        <p:nvSpPr>
          <p:cNvPr id="5" name="Rectangle 4">
            <a:extLst>
              <a:ext uri="{FF2B5EF4-FFF2-40B4-BE49-F238E27FC236}">
                <a16:creationId xmlns:a16="http://schemas.microsoft.com/office/drawing/2014/main" id="{0E686B9D-BB3E-6AD7-64C3-F56F156613BF}"/>
              </a:ext>
            </a:extLst>
          </p:cNvPr>
          <p:cNvSpPr/>
          <p:nvPr/>
        </p:nvSpPr>
        <p:spPr>
          <a:xfrm>
            <a:off x="6394581" y="835662"/>
            <a:ext cx="5081970" cy="5016758"/>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000000"/>
                </a:solidFill>
                <a:effectLst/>
                <a:uLnTx/>
                <a:uFillTx/>
                <a:latin typeface="Calibri" panose="020F0502020204030204"/>
                <a:ea typeface="+mn-ea"/>
                <a:cs typeface="+mn-cs"/>
              </a:rPr>
              <a:t>TCP fundamental</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000000"/>
                </a:solidFill>
                <a:effectLst/>
                <a:uLnTx/>
                <a:uFillTx/>
                <a:latin typeface="Calibri" panose="020F0502020204030204"/>
                <a:ea typeface="+mn-ea"/>
                <a:cs typeface="+mn-cs"/>
              </a:rPr>
              <a:t>Attacks on the TCP protocol</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000000"/>
                </a:solidFill>
                <a:effectLst/>
                <a:uLnTx/>
                <a:uFillTx/>
                <a:latin typeface="Calibri" panose="020F0502020204030204"/>
                <a:ea typeface="+mn-ea"/>
                <a:cs typeface="+mn-cs"/>
              </a:rPr>
              <a:t>Denial-of-Service attack</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000000"/>
                </a:solidFill>
                <a:effectLst/>
                <a:uLnTx/>
                <a:uFillTx/>
                <a:latin typeface="Calibri" panose="020F0502020204030204"/>
                <a:ea typeface="+mn-ea"/>
                <a:cs typeface="+mn-cs"/>
              </a:rPr>
              <a:t>SQL injection attack</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FF0000"/>
                </a:solidFill>
                <a:effectLst/>
                <a:uLnTx/>
                <a:uFillTx/>
                <a:latin typeface="Calibri" panose="020F0502020204030204"/>
                <a:ea typeface="+mn-ea"/>
                <a:cs typeface="+mn-cs"/>
              </a:rPr>
              <a:t>Cross-side scripting attack</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000000"/>
                </a:solidFill>
                <a:effectLst/>
                <a:uLnTx/>
                <a:uFillTx/>
                <a:latin typeface="Calibri" panose="020F0502020204030204"/>
                <a:ea typeface="+mn-ea"/>
                <a:cs typeface="+mn-cs"/>
              </a:rPr>
              <a:t>Miscellaneous: Heartbleed bug and attack, Ransomware, </a:t>
            </a:r>
            <a:r>
              <a:rPr kumimoji="0" lang="en-US" sz="3200" b="0" i="0" u="none" strike="noStrike" kern="1200" cap="none" spc="0" normalizeH="0" baseline="0" noProof="0" dirty="0" err="1">
                <a:ln>
                  <a:noFill/>
                </a:ln>
                <a:solidFill>
                  <a:srgbClr val="000000"/>
                </a:solidFill>
                <a:effectLst/>
                <a:uLnTx/>
                <a:uFillTx/>
                <a:latin typeface="Calibri" panose="020F0502020204030204"/>
                <a:ea typeface="+mn-ea"/>
                <a:cs typeface="+mn-cs"/>
              </a:rPr>
              <a:t>Cryptojacking</a:t>
            </a:r>
            <a:r>
              <a:rPr kumimoji="0" lang="en-US" sz="3200" b="0" i="0" u="none" strike="noStrike" kern="1200" cap="none" spc="0" normalizeH="0" baseline="0" noProof="0" dirty="0">
                <a:ln>
                  <a:noFill/>
                </a:ln>
                <a:solidFill>
                  <a:srgbClr val="000000"/>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199659168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prstGeom prst="rect">
            <a:avLst/>
          </a:prstGeom>
        </p:spPr>
        <p:txBody>
          <a:bodyPr vert="horz" wrap="square" lIns="91425" tIns="91425" rIns="91425" bIns="91425" rtlCol="0" anchor="t" anchorCtr="0">
            <a:noAutofit/>
          </a:bodyPr>
          <a:lstStyle/>
          <a:p>
            <a:r>
              <a:rPr lang="en-GB"/>
              <a:t>The Cross-Site Scripting Attack</a:t>
            </a:r>
          </a:p>
        </p:txBody>
      </p:sp>
      <p:sp>
        <p:nvSpPr>
          <p:cNvPr id="67" name="Shape 67"/>
          <p:cNvSpPr txBox="1"/>
          <p:nvPr/>
        </p:nvSpPr>
        <p:spPr>
          <a:xfrm>
            <a:off x="7052274" y="1525294"/>
            <a:ext cx="3964282" cy="3807411"/>
          </a:xfrm>
          <a:prstGeom prst="rect">
            <a:avLst/>
          </a:prstGeom>
          <a:noFill/>
          <a:ln>
            <a:noFill/>
          </a:ln>
        </p:spPr>
        <p:txBody>
          <a:bodyPr wrap="square" lIns="91425" tIns="91425" rIns="91425" bIns="91425" anchor="t" anchorCtr="0">
            <a:noAutofit/>
          </a:bodyPr>
          <a:lstStyle/>
          <a:p>
            <a:pPr marL="457200" marR="0" lvl="0" indent="-342900" algn="l" defTabSz="457200" rtl="0" eaLnBrk="1" fontAlgn="auto" latinLnBrk="0" hangingPunct="1">
              <a:lnSpc>
                <a:spcPct val="100000"/>
              </a:lnSpc>
              <a:spcBef>
                <a:spcPts val="0"/>
              </a:spcBef>
              <a:spcAft>
                <a:spcPts val="600"/>
              </a:spcAft>
              <a:buClrTx/>
              <a:buSzPts val="1800"/>
              <a:buFontTx/>
              <a:buChar char="●"/>
              <a:tabLst/>
              <a:defRPr/>
            </a:pPr>
            <a:r>
              <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 XSS, an attacker injects malicious code to the victim’s browser via the target website</a:t>
            </a:r>
          </a:p>
          <a:p>
            <a:pPr marL="457200" marR="0" lvl="0" indent="-342900" algn="l" defTabSz="457200" rtl="0" eaLnBrk="1" fontAlgn="auto" latinLnBrk="0" hangingPunct="1">
              <a:lnSpc>
                <a:spcPct val="100000"/>
              </a:lnSpc>
              <a:spcBef>
                <a:spcPts val="0"/>
              </a:spcBef>
              <a:spcAft>
                <a:spcPts val="600"/>
              </a:spcAft>
              <a:buClrTx/>
              <a:buSzPts val="1800"/>
              <a:buFontTx/>
              <a:buChar char="●"/>
              <a:tabLst/>
              <a:defRPr/>
            </a:pPr>
            <a:r>
              <a:rPr kumimoji="0" lang="en-GB" sz="18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When code comes from a website, it is considered as trusted </a:t>
            </a:r>
            <a:r>
              <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with respect to the website, so it can access and change the content on the pages, read </a:t>
            </a:r>
            <a:r>
              <a:rPr kumimoji="0" lang="en-GB" sz="1800" b="0"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rPr>
              <a:t>cookies</a:t>
            </a:r>
            <a:r>
              <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belonging to the website and sending out requests on behalf of the user</a:t>
            </a:r>
          </a:p>
          <a:p>
            <a:pPr marL="114300" marR="0" lvl="0" indent="0" algn="l" defTabSz="457200" rtl="0" eaLnBrk="1" fontAlgn="auto" latinLnBrk="0" hangingPunct="1">
              <a:lnSpc>
                <a:spcPct val="100000"/>
              </a:lnSpc>
              <a:spcBef>
                <a:spcPts val="0"/>
              </a:spcBef>
              <a:spcAft>
                <a:spcPts val="600"/>
              </a:spcAft>
              <a:buClrTx/>
              <a:buSzPts val="1800"/>
              <a:buFontTx/>
              <a:buNone/>
              <a:tabLst/>
              <a:defRPr/>
            </a:pPr>
            <a:endPar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8" name="Shape 68"/>
          <p:cNvSpPr txBox="1"/>
          <p:nvPr/>
        </p:nvSpPr>
        <p:spPr>
          <a:xfrm>
            <a:off x="1751562" y="4848882"/>
            <a:ext cx="5066100" cy="1020300"/>
          </a:xfrm>
          <a:prstGeom prst="rect">
            <a:avLst/>
          </a:prstGeom>
          <a:noFill/>
          <a:ln>
            <a:noFill/>
          </a:ln>
        </p:spPr>
        <p:txBody>
          <a:bodyPr wrap="square" lIns="91425" tIns="91425" rIns="91425" bIns="91425" anchor="t" anchorCtr="0">
            <a:noAutofit/>
          </a:bodyPr>
          <a:lstStyle/>
          <a:p>
            <a:pPr marL="457200" marR="0" lvl="0" indent="-342900" algn="l" defTabSz="457200" rtl="0" eaLnBrk="1" fontAlgn="auto" latinLnBrk="0" hangingPunct="1">
              <a:lnSpc>
                <a:spcPct val="100000"/>
              </a:lnSpc>
              <a:spcBef>
                <a:spcPts val="0"/>
              </a:spcBef>
              <a:spcAft>
                <a:spcPts val="0"/>
              </a:spcAft>
              <a:buClrTx/>
              <a:buSzPts val="1800"/>
              <a:buFontTx/>
              <a:buChar char="●"/>
              <a:tabLst/>
              <a:defRPr/>
            </a:pPr>
            <a:r>
              <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Basically, code can do whatever the user can do inside the session</a:t>
            </a:r>
          </a:p>
          <a:p>
            <a:pPr marL="457200" marR="0" lvl="0" indent="-342900" algn="l" defTabSz="457200" rtl="0" eaLnBrk="1" fontAlgn="auto" latinLnBrk="0" hangingPunct="1">
              <a:lnSpc>
                <a:spcPct val="100000"/>
              </a:lnSpc>
              <a:spcBef>
                <a:spcPts val="0"/>
              </a:spcBef>
              <a:spcAft>
                <a:spcPts val="600"/>
              </a:spcAft>
              <a:buClrTx/>
              <a:buSzPts val="1800"/>
              <a:buFontTx/>
              <a:buChar char="●"/>
              <a:tabLst/>
              <a:defRPr/>
            </a:pPr>
            <a:r>
              <a:rPr kumimoji="0" lang="en-GB" sz="18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Types: </a:t>
            </a:r>
          </a:p>
          <a:p>
            <a:pPr marL="914400" marR="0" lvl="1" indent="-342900" algn="l" defTabSz="457200" rtl="0" eaLnBrk="1" fontAlgn="auto" latinLnBrk="0" hangingPunct="1">
              <a:lnSpc>
                <a:spcPct val="100000"/>
              </a:lnSpc>
              <a:spcBef>
                <a:spcPts val="0"/>
              </a:spcBef>
              <a:spcAft>
                <a:spcPts val="600"/>
              </a:spcAft>
              <a:buClrTx/>
              <a:buSzPts val="1800"/>
              <a:buFontTx/>
              <a:buChar char="●"/>
              <a:tabLst/>
              <a:defRPr/>
            </a:pPr>
            <a:r>
              <a:rPr kumimoji="0" lang="en-GB" sz="18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Non-persistent (Reflected) XSS Attack</a:t>
            </a:r>
          </a:p>
          <a:p>
            <a:pPr marL="914400" marR="0" lvl="1" indent="-342900" algn="l" defTabSz="457200" rtl="0" eaLnBrk="1" fontAlgn="auto" latinLnBrk="0" hangingPunct="1">
              <a:lnSpc>
                <a:spcPct val="100000"/>
              </a:lnSpc>
              <a:spcBef>
                <a:spcPts val="0"/>
              </a:spcBef>
              <a:spcAft>
                <a:spcPts val="600"/>
              </a:spcAft>
              <a:buClrTx/>
              <a:buSzPts val="1800"/>
              <a:buFontTx/>
              <a:buChar char="●"/>
              <a:tabLst/>
              <a:defRPr/>
            </a:pPr>
            <a:r>
              <a:rPr kumimoji="0" lang="en-GB" sz="18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Persistent (Stored) XSS Attack</a:t>
            </a:r>
          </a:p>
          <a:p>
            <a:pPr marL="457200" marR="0" lvl="0" indent="-342900" algn="l" defTabSz="457200" rtl="0" eaLnBrk="1" fontAlgn="auto" latinLnBrk="0" hangingPunct="1">
              <a:lnSpc>
                <a:spcPct val="100000"/>
              </a:lnSpc>
              <a:spcBef>
                <a:spcPts val="0"/>
              </a:spcBef>
              <a:spcAft>
                <a:spcPts val="0"/>
              </a:spcAft>
              <a:buClrTx/>
              <a:buSzPts val="1800"/>
              <a:buFontTx/>
              <a:buChar char="●"/>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Arc 1"/>
          <p:cNvSpPr/>
          <p:nvPr/>
        </p:nvSpPr>
        <p:spPr>
          <a:xfrm>
            <a:off x="3337303" y="2314091"/>
            <a:ext cx="1852046" cy="945396"/>
          </a:xfrm>
          <a:prstGeom prst="arc">
            <a:avLst>
              <a:gd name="adj1" fmla="val 16062036"/>
              <a:gd name="adj2" fmla="val 2358492"/>
            </a:avLst>
          </a:prstGeom>
          <a:ln w="12700">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700" y="1356967"/>
            <a:ext cx="5216574" cy="2961530"/>
          </a:xfrm>
          <a:prstGeom prst="rect">
            <a:avLst/>
          </a:prstGeom>
        </p:spPr>
      </p:pic>
      <p:sp>
        <p:nvSpPr>
          <p:cNvPr id="7" name="Slide Number Placeholder 5">
            <a:extLst>
              <a:ext uri="{FF2B5EF4-FFF2-40B4-BE49-F238E27FC236}">
                <a16:creationId xmlns:a16="http://schemas.microsoft.com/office/drawing/2014/main" id="{84977B00-94C3-9D47-989F-1C719528502C}"/>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spTree>
    <p:extLst>
      <p:ext uri="{BB962C8B-B14F-4D97-AF65-F5344CB8AC3E}">
        <p14:creationId xmlns:p14="http://schemas.microsoft.com/office/powerpoint/2010/main" val="179009949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prstGeom prst="rect">
            <a:avLst/>
          </a:prstGeom>
        </p:spPr>
        <p:txBody>
          <a:bodyPr vert="horz" wrap="square" lIns="91425" tIns="91425" rIns="91425" bIns="91425" rtlCol="0" anchor="t" anchorCtr="0">
            <a:noAutofit/>
          </a:bodyPr>
          <a:lstStyle/>
          <a:p>
            <a:r>
              <a:rPr lang="en-GB" dirty="0"/>
              <a:t>Non-persistent (Reflected) XSS Attack</a:t>
            </a:r>
          </a:p>
        </p:txBody>
      </p:sp>
      <p:pic>
        <p:nvPicPr>
          <p:cNvPr id="80" name="Shape 80"/>
          <p:cNvPicPr preferRelativeResize="0"/>
          <p:nvPr/>
        </p:nvPicPr>
        <p:blipFill>
          <a:blip r:embed="rId3">
            <a:alphaModFix/>
          </a:blip>
          <a:stretch>
            <a:fillRect/>
          </a:stretch>
        </p:blipFill>
        <p:spPr>
          <a:xfrm>
            <a:off x="3545708" y="3429001"/>
            <a:ext cx="5348356" cy="3428409"/>
          </a:xfrm>
          <a:prstGeom prst="rect">
            <a:avLst/>
          </a:prstGeom>
          <a:noFill/>
          <a:ln>
            <a:noFill/>
          </a:ln>
        </p:spPr>
      </p:pic>
      <p:sp>
        <p:nvSpPr>
          <p:cNvPr id="81" name="Shape 81"/>
          <p:cNvSpPr txBox="1"/>
          <p:nvPr/>
        </p:nvSpPr>
        <p:spPr>
          <a:xfrm>
            <a:off x="1835700" y="1356967"/>
            <a:ext cx="8236390" cy="2530800"/>
          </a:xfrm>
          <a:prstGeom prst="rect">
            <a:avLst/>
          </a:prstGeom>
          <a:noFill/>
          <a:ln>
            <a:noFill/>
          </a:ln>
        </p:spPr>
        <p:txBody>
          <a:bodyPr wrap="square" lIns="91425" tIns="91425" rIns="91425" bIns="91425" anchor="t" anchorCtr="0">
            <a:no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Many websites take input from the user, conduct some activities and then send response to the user in a web page, with the original user input included on the response (i.e., the user input is reflected back)</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E.g., Google search will give back your input and results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If a website with a reflective behaviour takes user inputs, then:</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Attackers can put JavaScript code in the input, so when the input is reflected back, the </a:t>
            </a:r>
            <a:r>
              <a:rPr kumimoji="0" lang="en-GB" sz="16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JavaScript code will be injected</a:t>
            </a:r>
            <a:r>
              <a:rPr kumimoji="0" lang="en-GB"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into the web page from the website</a:t>
            </a:r>
          </a:p>
        </p:txBody>
      </p:sp>
      <p:sp>
        <p:nvSpPr>
          <p:cNvPr id="5" name="Slide Number Placeholder 5">
            <a:extLst>
              <a:ext uri="{FF2B5EF4-FFF2-40B4-BE49-F238E27FC236}">
                <a16:creationId xmlns:a16="http://schemas.microsoft.com/office/drawing/2014/main" id="{1FEC013D-088A-8044-91AF-73AB6D791D42}"/>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spTree>
    <p:extLst>
      <p:ext uri="{BB962C8B-B14F-4D97-AF65-F5344CB8AC3E}">
        <p14:creationId xmlns:p14="http://schemas.microsoft.com/office/powerpoint/2010/main" val="167242845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prstGeom prst="rect">
            <a:avLst/>
          </a:prstGeom>
        </p:spPr>
        <p:txBody>
          <a:bodyPr vert="horz" wrap="square" lIns="91425" tIns="91425" rIns="91425" bIns="91425" rtlCol="0" anchor="t" anchorCtr="0">
            <a:noAutofit/>
          </a:bodyPr>
          <a:lstStyle/>
          <a:p>
            <a:pPr indent="-69850">
              <a:buClr>
                <a:schemeClr val="dk1"/>
              </a:buClr>
              <a:buSzPts val="1100"/>
            </a:pPr>
            <a:r>
              <a:rPr lang="en-GB"/>
              <a:t>Non-persistent (Reflected) XSS Attack</a:t>
            </a:r>
          </a:p>
        </p:txBody>
      </p:sp>
      <p:sp>
        <p:nvSpPr>
          <p:cNvPr id="87" name="Shape 87"/>
          <p:cNvSpPr txBox="1">
            <a:spLocks noGrp="1"/>
          </p:cNvSpPr>
          <p:nvPr>
            <p:ph type="body" idx="1"/>
          </p:nvPr>
        </p:nvSpPr>
        <p:spPr>
          <a:prstGeom prst="rect">
            <a:avLst/>
          </a:prstGeom>
        </p:spPr>
        <p:txBody>
          <a:bodyPr vert="horz" wrap="square" lIns="91425" tIns="91425" rIns="91425" bIns="91425" rtlCol="0" anchor="t" anchorCtr="0">
            <a:noAutofit/>
          </a:bodyPr>
          <a:lstStyle/>
          <a:p>
            <a:pPr marL="457200">
              <a:buClr>
                <a:srgbClr val="000000"/>
              </a:buClr>
            </a:pPr>
            <a:r>
              <a:rPr lang="en-GB" sz="2000" dirty="0">
                <a:solidFill>
                  <a:srgbClr val="000000"/>
                </a:solidFill>
              </a:rPr>
              <a:t>Assume a vulnerable service on website : </a:t>
            </a:r>
            <a:r>
              <a:rPr lang="en-GB" sz="2000" u="sng" dirty="0">
                <a:solidFill>
                  <a:srgbClr val="000000"/>
                </a:solidFill>
                <a:hlinkClick r:id="rId3"/>
              </a:rPr>
              <a:t>http://www.example.com/search?input=word</a:t>
            </a:r>
            <a:r>
              <a:rPr lang="en-GB" sz="2000" dirty="0">
                <a:solidFill>
                  <a:srgbClr val="000000"/>
                </a:solidFill>
              </a:rPr>
              <a:t>, where word is provided by the users</a:t>
            </a:r>
          </a:p>
          <a:p>
            <a:pPr marL="457200">
              <a:buClr>
                <a:srgbClr val="000000"/>
              </a:buClr>
            </a:pPr>
            <a:endParaRPr lang="en-GB" sz="2000" dirty="0">
              <a:solidFill>
                <a:srgbClr val="000000"/>
              </a:solidFill>
            </a:endParaRPr>
          </a:p>
          <a:p>
            <a:pPr marL="457200">
              <a:buClr>
                <a:srgbClr val="000000"/>
              </a:buClr>
            </a:pPr>
            <a:r>
              <a:rPr lang="en-GB" sz="2000" dirty="0">
                <a:solidFill>
                  <a:srgbClr val="000000"/>
                </a:solidFill>
              </a:rPr>
              <a:t>Now the attacker sends the following URL to the victim and tricks him to click the link: </a:t>
            </a:r>
            <a:r>
              <a:rPr lang="en-GB" sz="2000" u="sng" dirty="0">
                <a:solidFill>
                  <a:srgbClr val="000000"/>
                </a:solidFill>
                <a:hlinkClick r:id="rId4"/>
              </a:rPr>
              <a:t>http://www.example.com/search?input=</a:t>
            </a:r>
            <a:r>
              <a:rPr lang="en-GB" sz="2000" dirty="0">
                <a:solidFill>
                  <a:srgbClr val="FF0000"/>
                </a:solidFill>
              </a:rPr>
              <a:t>&lt;script&gt;alert(“attack”);&lt;/script&gt;</a:t>
            </a:r>
          </a:p>
          <a:p>
            <a:pPr marL="457200">
              <a:buClr>
                <a:srgbClr val="000000"/>
              </a:buClr>
            </a:pPr>
            <a:endParaRPr lang="en-GB" sz="2000" dirty="0">
              <a:solidFill>
                <a:srgbClr val="000000"/>
              </a:solidFill>
            </a:endParaRPr>
          </a:p>
          <a:p>
            <a:pPr marL="457200">
              <a:buClr>
                <a:srgbClr val="000000"/>
              </a:buClr>
            </a:pPr>
            <a:r>
              <a:rPr lang="en-GB" sz="2000" dirty="0">
                <a:solidFill>
                  <a:srgbClr val="000000"/>
                </a:solidFill>
              </a:rPr>
              <a:t>Once the victim clicks on this link, an HTTP GET request will be sent to the </a:t>
            </a:r>
            <a:r>
              <a:rPr lang="en-GB" sz="2000" u="sng" dirty="0">
                <a:solidFill>
                  <a:srgbClr val="000000"/>
                </a:solidFill>
                <a:hlinkClick r:id="rId5"/>
              </a:rPr>
              <a:t>www.example.com</a:t>
            </a:r>
            <a:r>
              <a:rPr lang="en-GB" sz="2000" dirty="0">
                <a:solidFill>
                  <a:srgbClr val="000000"/>
                </a:solidFill>
              </a:rPr>
              <a:t> web server, which returns a page containing the search result, with the original input in the page</a:t>
            </a:r>
          </a:p>
          <a:p>
            <a:pPr marL="857250" lvl="1">
              <a:buClr>
                <a:srgbClr val="000000"/>
              </a:buClr>
            </a:pPr>
            <a:r>
              <a:rPr lang="en-GB" sz="1800" dirty="0">
                <a:solidFill>
                  <a:srgbClr val="000000"/>
                </a:solidFill>
              </a:rPr>
              <a:t>The input here is a JavaScript code which runs and gives a pop-up message on the victim’s browser</a:t>
            </a:r>
          </a:p>
        </p:txBody>
      </p:sp>
      <p:sp>
        <p:nvSpPr>
          <p:cNvPr id="4" name="Slide Number Placeholder 5">
            <a:extLst>
              <a:ext uri="{FF2B5EF4-FFF2-40B4-BE49-F238E27FC236}">
                <a16:creationId xmlns:a16="http://schemas.microsoft.com/office/drawing/2014/main" id="{5FC38945-86D1-524C-9B01-4C5456DB54B1}"/>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spTree>
    <p:extLst>
      <p:ext uri="{BB962C8B-B14F-4D97-AF65-F5344CB8AC3E}">
        <p14:creationId xmlns:p14="http://schemas.microsoft.com/office/powerpoint/2010/main" val="300220589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prstGeom prst="rect">
            <a:avLst/>
          </a:prstGeom>
        </p:spPr>
        <p:txBody>
          <a:bodyPr vert="horz" wrap="square" lIns="91425" tIns="91425" rIns="91425" bIns="91425" rtlCol="0" anchor="t" anchorCtr="0">
            <a:noAutofit/>
          </a:bodyPr>
          <a:lstStyle/>
          <a:p>
            <a:pPr indent="-69850">
              <a:buClr>
                <a:schemeClr val="dk1"/>
              </a:buClr>
              <a:buSzPts val="1100"/>
            </a:pPr>
            <a:r>
              <a:rPr lang="en-GB"/>
              <a:t>Persistent (Stored) XSS Attack</a:t>
            </a:r>
          </a:p>
        </p:txBody>
      </p:sp>
      <p:sp>
        <p:nvSpPr>
          <p:cNvPr id="93" name="Shape 93"/>
          <p:cNvSpPr txBox="1">
            <a:spLocks noGrp="1"/>
          </p:cNvSpPr>
          <p:nvPr>
            <p:ph type="body" idx="1"/>
          </p:nvPr>
        </p:nvSpPr>
        <p:spPr>
          <a:xfrm>
            <a:off x="1885704" y="1435012"/>
            <a:ext cx="8420593" cy="3919800"/>
          </a:xfrm>
          <a:prstGeom prst="rect">
            <a:avLst/>
          </a:prstGeom>
        </p:spPr>
        <p:txBody>
          <a:bodyPr vert="horz" wrap="square" lIns="91425" tIns="91425" rIns="91425" bIns="91425" rtlCol="0" anchor="t" anchorCtr="0">
            <a:noAutofit/>
          </a:bodyPr>
          <a:lstStyle/>
          <a:p>
            <a:pPr marL="457200">
              <a:buClr>
                <a:srgbClr val="000000"/>
              </a:buClr>
            </a:pPr>
            <a:r>
              <a:rPr lang="en-GB" sz="2000" dirty="0">
                <a:solidFill>
                  <a:srgbClr val="000000"/>
                </a:solidFill>
              </a:rPr>
              <a:t>Attackers directly send their data to a target website/server which stores the data in a persistent storage</a:t>
            </a:r>
          </a:p>
          <a:p>
            <a:pPr marL="457200">
              <a:buClr>
                <a:srgbClr val="000000"/>
              </a:buClr>
            </a:pPr>
            <a:r>
              <a:rPr lang="en-GB" sz="2000" dirty="0">
                <a:solidFill>
                  <a:srgbClr val="000000"/>
                </a:solidFill>
              </a:rPr>
              <a:t>If the website later sends the stored data to other users, it creates a channel between the users and the attackers</a:t>
            </a:r>
          </a:p>
          <a:p>
            <a:pPr marL="0" indent="0">
              <a:buNone/>
            </a:pPr>
            <a:endParaRPr lang="en-GB" sz="2000" dirty="0">
              <a:solidFill>
                <a:srgbClr val="000000"/>
              </a:solidFill>
            </a:endParaRPr>
          </a:p>
          <a:p>
            <a:pPr marL="0" indent="0">
              <a:buNone/>
            </a:pPr>
            <a:r>
              <a:rPr lang="en-GB" sz="2000" b="1" i="1" dirty="0">
                <a:solidFill>
                  <a:srgbClr val="000000"/>
                </a:solidFill>
              </a:rPr>
              <a:t>Example</a:t>
            </a:r>
            <a:r>
              <a:rPr lang="en-GB" sz="2000" dirty="0">
                <a:solidFill>
                  <a:srgbClr val="000000"/>
                </a:solidFill>
              </a:rPr>
              <a:t>: User profile in a social network is a channel as it is set by one user and viewed by another</a:t>
            </a:r>
          </a:p>
        </p:txBody>
      </p:sp>
      <p:pic>
        <p:nvPicPr>
          <p:cNvPr id="94" name="Shape 94"/>
          <p:cNvPicPr preferRelativeResize="0"/>
          <p:nvPr/>
        </p:nvPicPr>
        <p:blipFill>
          <a:blip r:embed="rId3">
            <a:alphaModFix/>
          </a:blip>
          <a:stretch>
            <a:fillRect/>
          </a:stretch>
        </p:blipFill>
        <p:spPr>
          <a:xfrm>
            <a:off x="3865267" y="3667649"/>
            <a:ext cx="4893547" cy="3053827"/>
          </a:xfrm>
          <a:prstGeom prst="rect">
            <a:avLst/>
          </a:prstGeom>
          <a:noFill/>
          <a:ln>
            <a:noFill/>
          </a:ln>
        </p:spPr>
      </p:pic>
      <p:sp>
        <p:nvSpPr>
          <p:cNvPr id="5" name="Slide Number Placeholder 5">
            <a:extLst>
              <a:ext uri="{FF2B5EF4-FFF2-40B4-BE49-F238E27FC236}">
                <a16:creationId xmlns:a16="http://schemas.microsoft.com/office/drawing/2014/main" id="{C36EB5AD-A610-EB42-BE78-8827AB37F084}"/>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spTree>
    <p:extLst>
      <p:ext uri="{BB962C8B-B14F-4D97-AF65-F5344CB8AC3E}">
        <p14:creationId xmlns:p14="http://schemas.microsoft.com/office/powerpoint/2010/main" val="1342671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lstStyle/>
          <a:p>
            <a:r>
              <a:rPr lang="en-US" dirty="0"/>
              <a:t>Key Security Concepts</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12</a:t>
            </a:fld>
            <a:endParaRPr lang="en-US" dirty="0"/>
          </a:p>
        </p:txBody>
      </p:sp>
      <p:grpSp>
        <p:nvGrpSpPr>
          <p:cNvPr id="7" name="Group 6">
            <a:extLst>
              <a:ext uri="{FF2B5EF4-FFF2-40B4-BE49-F238E27FC236}">
                <a16:creationId xmlns:a16="http://schemas.microsoft.com/office/drawing/2014/main" id="{F3FB7F4F-F846-5E4F-B19F-4C665847D54D}"/>
              </a:ext>
            </a:extLst>
          </p:cNvPr>
          <p:cNvGrpSpPr/>
          <p:nvPr/>
        </p:nvGrpSpPr>
        <p:grpSpPr>
          <a:xfrm>
            <a:off x="1777307" y="1763499"/>
            <a:ext cx="3238427" cy="1026000"/>
            <a:chOff x="1785" y="306062"/>
            <a:chExt cx="3238427" cy="1026000"/>
          </a:xfrm>
        </p:grpSpPr>
        <p:sp>
          <p:nvSpPr>
            <p:cNvPr id="23" name="Chevron 22">
              <a:extLst>
                <a:ext uri="{FF2B5EF4-FFF2-40B4-BE49-F238E27FC236}">
                  <a16:creationId xmlns:a16="http://schemas.microsoft.com/office/drawing/2014/main" id="{09BFA3AF-CB36-D647-8FF7-0DD3ACFFD8E6}"/>
                </a:ext>
              </a:extLst>
            </p:cNvPr>
            <p:cNvSpPr/>
            <p:nvPr/>
          </p:nvSpPr>
          <p:spPr>
            <a:xfrm>
              <a:off x="1785" y="306062"/>
              <a:ext cx="3238427" cy="1026000"/>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en-US"/>
            </a:p>
          </p:txBody>
        </p:sp>
        <p:sp>
          <p:nvSpPr>
            <p:cNvPr id="24" name="Chevron 4">
              <a:extLst>
                <a:ext uri="{FF2B5EF4-FFF2-40B4-BE49-F238E27FC236}">
                  <a16:creationId xmlns:a16="http://schemas.microsoft.com/office/drawing/2014/main" id="{A8ACFC1C-6EC0-C246-8104-3980B217E282}"/>
                </a:ext>
              </a:extLst>
            </p:cNvPr>
            <p:cNvSpPr txBox="1"/>
            <p:nvPr/>
          </p:nvSpPr>
          <p:spPr>
            <a:xfrm>
              <a:off x="514785" y="306062"/>
              <a:ext cx="2212427" cy="1026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2012" tIns="30671" rIns="30671" bIns="30671" numCol="1" spcCol="1270" anchor="ctr" anchorCtr="0">
              <a:noAutofit/>
            </a:bodyPr>
            <a:lstStyle/>
            <a:p>
              <a:pPr algn="ctr" defTabSz="1022350">
                <a:lnSpc>
                  <a:spcPct val="90000"/>
                </a:lnSpc>
                <a:spcBef>
                  <a:spcPct val="0"/>
                </a:spcBef>
                <a:spcAft>
                  <a:spcPct val="35000"/>
                </a:spcAft>
              </a:pPr>
              <a:r>
                <a:rPr lang="en-US" sz="2300" dirty="0">
                  <a:solidFill>
                    <a:schemeClr val="bg1"/>
                  </a:solidFill>
                  <a:latin typeface="Arial" panose="020B0604020202020204" pitchFamily="34" charset="0"/>
                  <a:cs typeface="Arial" panose="020B0604020202020204" pitchFamily="34" charset="0"/>
                </a:rPr>
                <a:t>Confidentiality</a:t>
              </a:r>
            </a:p>
          </p:txBody>
        </p:sp>
      </p:grpSp>
      <p:grpSp>
        <p:nvGrpSpPr>
          <p:cNvPr id="8" name="Group 7">
            <a:extLst>
              <a:ext uri="{FF2B5EF4-FFF2-40B4-BE49-F238E27FC236}">
                <a16:creationId xmlns:a16="http://schemas.microsoft.com/office/drawing/2014/main" id="{4C99BD67-7CC1-444A-A53B-F15DDEE84A24}"/>
              </a:ext>
            </a:extLst>
          </p:cNvPr>
          <p:cNvGrpSpPr/>
          <p:nvPr/>
        </p:nvGrpSpPr>
        <p:grpSpPr>
          <a:xfrm>
            <a:off x="1777306" y="2942128"/>
            <a:ext cx="2619854" cy="3555868"/>
            <a:chOff x="289255" y="1484691"/>
            <a:chExt cx="2332384" cy="3555868"/>
          </a:xfrm>
        </p:grpSpPr>
        <p:sp>
          <p:nvSpPr>
            <p:cNvPr id="21" name="Rectangle 20">
              <a:extLst>
                <a:ext uri="{FF2B5EF4-FFF2-40B4-BE49-F238E27FC236}">
                  <a16:creationId xmlns:a16="http://schemas.microsoft.com/office/drawing/2014/main" id="{83FB910B-A870-794A-B708-A1F085484B1E}"/>
                </a:ext>
              </a:extLst>
            </p:cNvPr>
            <p:cNvSpPr/>
            <p:nvPr/>
          </p:nvSpPr>
          <p:spPr>
            <a:xfrm>
              <a:off x="289255" y="1484691"/>
              <a:ext cx="2332384" cy="355586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2" name="TextBox 21">
              <a:extLst>
                <a:ext uri="{FF2B5EF4-FFF2-40B4-BE49-F238E27FC236}">
                  <a16:creationId xmlns:a16="http://schemas.microsoft.com/office/drawing/2014/main" id="{BA188DFF-51EB-4A4C-B820-C95CA64855A3}"/>
                </a:ext>
              </a:extLst>
            </p:cNvPr>
            <p:cNvSpPr txBox="1"/>
            <p:nvPr/>
          </p:nvSpPr>
          <p:spPr>
            <a:xfrm>
              <a:off x="289255" y="1484691"/>
              <a:ext cx="2332384" cy="355586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71450" lvl="1" indent="-171450" defTabSz="844550">
                <a:lnSpc>
                  <a:spcPct val="90000"/>
                </a:lnSpc>
                <a:spcBef>
                  <a:spcPct val="0"/>
                </a:spcBef>
                <a:spcAft>
                  <a:spcPct val="15000"/>
                </a:spcAft>
                <a:buChar char="•"/>
              </a:pPr>
              <a:r>
                <a:rPr lang="en-US" sz="1900" dirty="0">
                  <a:latin typeface="Arial" panose="020B0604020202020204" pitchFamily="34" charset="0"/>
                  <a:cs typeface="Arial" panose="020B0604020202020204" pitchFamily="34" charset="0"/>
                </a:rPr>
                <a:t>Preserving authorized restrictions on information access and disclosure, including means for protecting personal privacy and proprietary information</a:t>
              </a:r>
              <a:endParaRPr lang="en-US" sz="1600" i="1" dirty="0">
                <a:solidFill>
                  <a:schemeClr val="tx1"/>
                </a:solidFill>
                <a:latin typeface="Arial" pitchFamily="-107" charset="0"/>
              </a:endParaRPr>
            </a:p>
            <a:p>
              <a:endParaRPr lang="en-US" sz="1600" i="1" dirty="0">
                <a:solidFill>
                  <a:schemeClr val="tx1"/>
                </a:solidFill>
                <a:latin typeface="Arial" pitchFamily="-107" charset="0"/>
              </a:endParaRPr>
            </a:p>
            <a:p>
              <a:r>
                <a:rPr lang="en-US" sz="1600" i="1" dirty="0">
                  <a:solidFill>
                    <a:srgbClr val="FF0000"/>
                  </a:solidFill>
                  <a:latin typeface="Arial" pitchFamily="-107" charset="0"/>
                </a:rPr>
                <a:t>Loss of confidentiality </a:t>
              </a:r>
              <a:r>
                <a:rPr lang="en-US" sz="1600" i="1" dirty="0">
                  <a:solidFill>
                    <a:schemeClr val="tx1"/>
                  </a:solidFill>
                  <a:latin typeface="Arial" pitchFamily="-107" charset="0"/>
                </a:rPr>
                <a:t>is the unauthorized disclosure of</a:t>
              </a:r>
            </a:p>
            <a:p>
              <a:r>
                <a:rPr lang="en-US" sz="1600" i="1" dirty="0">
                  <a:solidFill>
                    <a:schemeClr val="tx1"/>
                  </a:solidFill>
                  <a:latin typeface="Arial" pitchFamily="-107" charset="0"/>
                </a:rPr>
                <a:t>information</a:t>
              </a:r>
            </a:p>
          </p:txBody>
        </p:sp>
      </p:grpSp>
      <p:grpSp>
        <p:nvGrpSpPr>
          <p:cNvPr id="9" name="Group 8">
            <a:extLst>
              <a:ext uri="{FF2B5EF4-FFF2-40B4-BE49-F238E27FC236}">
                <a16:creationId xmlns:a16="http://schemas.microsoft.com/office/drawing/2014/main" id="{491E66C2-21EB-544D-ABDD-7816A3F0BBC2}"/>
              </a:ext>
            </a:extLst>
          </p:cNvPr>
          <p:cNvGrpSpPr/>
          <p:nvPr/>
        </p:nvGrpSpPr>
        <p:grpSpPr>
          <a:xfrm>
            <a:off x="4799734" y="1800562"/>
            <a:ext cx="2915480" cy="1026000"/>
            <a:chOff x="3024213" y="343125"/>
            <a:chExt cx="2915480" cy="1026000"/>
          </a:xfrm>
        </p:grpSpPr>
        <p:sp>
          <p:nvSpPr>
            <p:cNvPr id="19" name="Chevron 18">
              <a:extLst>
                <a:ext uri="{FF2B5EF4-FFF2-40B4-BE49-F238E27FC236}">
                  <a16:creationId xmlns:a16="http://schemas.microsoft.com/office/drawing/2014/main" id="{38EBA923-F317-6541-BE73-234EC7B93B97}"/>
                </a:ext>
              </a:extLst>
            </p:cNvPr>
            <p:cNvSpPr/>
            <p:nvPr/>
          </p:nvSpPr>
          <p:spPr>
            <a:xfrm>
              <a:off x="3024213" y="343125"/>
              <a:ext cx="2915480" cy="1026000"/>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en-US"/>
            </a:p>
          </p:txBody>
        </p:sp>
        <p:sp>
          <p:nvSpPr>
            <p:cNvPr id="20" name="Chevron 8">
              <a:extLst>
                <a:ext uri="{FF2B5EF4-FFF2-40B4-BE49-F238E27FC236}">
                  <a16:creationId xmlns:a16="http://schemas.microsoft.com/office/drawing/2014/main" id="{384AE2C9-8359-A344-91F5-2AEB5E5E1041}"/>
                </a:ext>
              </a:extLst>
            </p:cNvPr>
            <p:cNvSpPr txBox="1"/>
            <p:nvPr/>
          </p:nvSpPr>
          <p:spPr>
            <a:xfrm>
              <a:off x="3537213" y="343125"/>
              <a:ext cx="1889480" cy="1026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6012" tIns="32004" rIns="32004" bIns="32004" numCol="1" spcCol="1270" anchor="ctr" anchorCtr="0">
              <a:noAutofit/>
            </a:bodyPr>
            <a:lstStyle/>
            <a:p>
              <a:pPr algn="ctr" defTabSz="1066800">
                <a:lnSpc>
                  <a:spcPct val="90000"/>
                </a:lnSpc>
                <a:spcBef>
                  <a:spcPct val="0"/>
                </a:spcBef>
                <a:spcAft>
                  <a:spcPct val="35000"/>
                </a:spcAft>
              </a:pPr>
              <a:r>
                <a:rPr lang="en-US" sz="2400" dirty="0">
                  <a:solidFill>
                    <a:schemeClr val="bg1"/>
                  </a:solidFill>
                  <a:latin typeface="Arial" panose="020B0604020202020204" pitchFamily="34" charset="0"/>
                  <a:cs typeface="Arial" panose="020B0604020202020204" pitchFamily="34" charset="0"/>
                </a:rPr>
                <a:t>Integrity</a:t>
              </a:r>
            </a:p>
          </p:txBody>
        </p:sp>
      </p:grpSp>
      <p:grpSp>
        <p:nvGrpSpPr>
          <p:cNvPr id="10" name="Group 9">
            <a:extLst>
              <a:ext uri="{FF2B5EF4-FFF2-40B4-BE49-F238E27FC236}">
                <a16:creationId xmlns:a16="http://schemas.microsoft.com/office/drawing/2014/main" id="{239D059C-AEEE-964D-B78A-2B1CDFAD73AB}"/>
              </a:ext>
            </a:extLst>
          </p:cNvPr>
          <p:cNvGrpSpPr/>
          <p:nvPr/>
        </p:nvGrpSpPr>
        <p:grpSpPr>
          <a:xfrm>
            <a:off x="4924354" y="2922972"/>
            <a:ext cx="2619854" cy="3407619"/>
            <a:chOff x="3148833" y="1465534"/>
            <a:chExt cx="2332384" cy="3407619"/>
          </a:xfrm>
        </p:grpSpPr>
        <p:sp>
          <p:nvSpPr>
            <p:cNvPr id="17" name="Rectangle 16">
              <a:extLst>
                <a:ext uri="{FF2B5EF4-FFF2-40B4-BE49-F238E27FC236}">
                  <a16:creationId xmlns:a16="http://schemas.microsoft.com/office/drawing/2014/main" id="{3FFD2B18-8E44-D743-AB9E-AD34FDECE20E}"/>
                </a:ext>
              </a:extLst>
            </p:cNvPr>
            <p:cNvSpPr/>
            <p:nvPr/>
          </p:nvSpPr>
          <p:spPr>
            <a:xfrm>
              <a:off x="3148833" y="1465534"/>
              <a:ext cx="2332384" cy="340761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8" name="TextBox 17">
              <a:extLst>
                <a:ext uri="{FF2B5EF4-FFF2-40B4-BE49-F238E27FC236}">
                  <a16:creationId xmlns:a16="http://schemas.microsoft.com/office/drawing/2014/main" id="{88A54518-E15E-BC4B-ABCD-060E5D1982BF}"/>
                </a:ext>
              </a:extLst>
            </p:cNvPr>
            <p:cNvSpPr txBox="1"/>
            <p:nvPr/>
          </p:nvSpPr>
          <p:spPr>
            <a:xfrm>
              <a:off x="3148833" y="1465534"/>
              <a:ext cx="2332384" cy="340761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71450" lvl="1" indent="-171450" defTabSz="844550">
                <a:lnSpc>
                  <a:spcPct val="90000"/>
                </a:lnSpc>
                <a:spcBef>
                  <a:spcPct val="0"/>
                </a:spcBef>
                <a:spcAft>
                  <a:spcPct val="15000"/>
                </a:spcAft>
                <a:buChar char="•"/>
              </a:pPr>
              <a:r>
                <a:rPr lang="en-US" sz="1900" dirty="0">
                  <a:latin typeface="Arial" panose="020B0604020202020204" pitchFamily="34" charset="0"/>
                  <a:cs typeface="Arial" panose="020B0604020202020204" pitchFamily="34" charset="0"/>
                </a:rPr>
                <a:t>Guarding against improper information modification or destruction, including ensuring information nonrepudiation and authenticity</a:t>
              </a:r>
            </a:p>
            <a:p>
              <a:pPr marL="171450" lvl="1" indent="-171450" defTabSz="844550">
                <a:lnSpc>
                  <a:spcPct val="90000"/>
                </a:lnSpc>
                <a:spcBef>
                  <a:spcPct val="0"/>
                </a:spcBef>
                <a:spcAft>
                  <a:spcPct val="15000"/>
                </a:spcAft>
                <a:buChar char="•"/>
              </a:pPr>
              <a:endParaRPr lang="en-US" sz="1900" dirty="0">
                <a:latin typeface="Arial" panose="020B0604020202020204" pitchFamily="34" charset="0"/>
                <a:cs typeface="Arial" panose="020B0604020202020204" pitchFamily="34" charset="0"/>
              </a:endParaRPr>
            </a:p>
            <a:p>
              <a:pPr marL="0" lvl="1" defTabSz="844550">
                <a:lnSpc>
                  <a:spcPct val="90000"/>
                </a:lnSpc>
                <a:spcBef>
                  <a:spcPct val="0"/>
                </a:spcBef>
                <a:spcAft>
                  <a:spcPct val="15000"/>
                </a:spcAft>
              </a:pPr>
              <a:endParaRPr lang="en-US" sz="1600" i="1" dirty="0">
                <a:latin typeface="Arial" panose="020B0604020202020204" pitchFamily="34" charset="0"/>
                <a:cs typeface="Arial" panose="020B0604020202020204" pitchFamily="34" charset="0"/>
              </a:endParaRPr>
            </a:p>
            <a:p>
              <a:pPr marL="0" lvl="1" defTabSz="844550">
                <a:lnSpc>
                  <a:spcPct val="90000"/>
                </a:lnSpc>
                <a:spcBef>
                  <a:spcPct val="0"/>
                </a:spcBef>
                <a:spcAft>
                  <a:spcPct val="15000"/>
                </a:spcAft>
              </a:pPr>
              <a:r>
                <a:rPr lang="en-US" sz="1600" i="1" dirty="0">
                  <a:solidFill>
                    <a:srgbClr val="FF0000"/>
                  </a:solidFill>
                  <a:latin typeface="Arial" panose="020B0604020202020204" pitchFamily="34" charset="0"/>
                  <a:cs typeface="Arial" panose="020B0604020202020204" pitchFamily="34" charset="0"/>
                </a:rPr>
                <a:t>Loss of integrity </a:t>
              </a:r>
              <a:r>
                <a:rPr lang="en-US" sz="1600" i="1" dirty="0">
                  <a:latin typeface="Arial" panose="020B0604020202020204" pitchFamily="34" charset="0"/>
                  <a:cs typeface="Arial" panose="020B0604020202020204" pitchFamily="34" charset="0"/>
                </a:rPr>
                <a:t>is the unauthorized modification or destruction of information</a:t>
              </a:r>
            </a:p>
            <a:p>
              <a:pPr marL="171450" lvl="1" indent="-171450" defTabSz="844550">
                <a:lnSpc>
                  <a:spcPct val="90000"/>
                </a:lnSpc>
                <a:spcBef>
                  <a:spcPct val="0"/>
                </a:spcBef>
                <a:spcAft>
                  <a:spcPct val="15000"/>
                </a:spcAft>
                <a:buChar char="•"/>
              </a:pPr>
              <a:endParaRPr lang="en-US" sz="1900" dirty="0">
                <a:latin typeface="Arial" panose="020B0604020202020204" pitchFamily="34" charset="0"/>
                <a:cs typeface="Arial" panose="020B0604020202020204" pitchFamily="34" charset="0"/>
              </a:endParaRPr>
            </a:p>
            <a:p>
              <a:pPr marL="171450" lvl="1" indent="-171450" defTabSz="844550">
                <a:lnSpc>
                  <a:spcPct val="90000"/>
                </a:lnSpc>
                <a:spcBef>
                  <a:spcPct val="0"/>
                </a:spcBef>
                <a:spcAft>
                  <a:spcPct val="15000"/>
                </a:spcAft>
                <a:buChar char="•"/>
              </a:pPr>
              <a:endParaRPr lang="en-US" sz="1900" dirty="0">
                <a:latin typeface="Arial" panose="020B0604020202020204" pitchFamily="34" charset="0"/>
                <a:cs typeface="Arial" panose="020B0604020202020204" pitchFamily="34" charset="0"/>
              </a:endParaRPr>
            </a:p>
          </p:txBody>
        </p:sp>
      </p:grpSp>
      <p:grpSp>
        <p:nvGrpSpPr>
          <p:cNvPr id="11" name="Group 10">
            <a:extLst>
              <a:ext uri="{FF2B5EF4-FFF2-40B4-BE49-F238E27FC236}">
                <a16:creationId xmlns:a16="http://schemas.microsoft.com/office/drawing/2014/main" id="{B73B0CC6-9531-6945-8314-03DB23889B96}"/>
              </a:ext>
            </a:extLst>
          </p:cNvPr>
          <p:cNvGrpSpPr/>
          <p:nvPr/>
        </p:nvGrpSpPr>
        <p:grpSpPr>
          <a:xfrm>
            <a:off x="7499214" y="1800562"/>
            <a:ext cx="2915480" cy="1026000"/>
            <a:chOff x="5723693" y="343125"/>
            <a:chExt cx="2915480" cy="1026000"/>
          </a:xfrm>
        </p:grpSpPr>
        <p:sp>
          <p:nvSpPr>
            <p:cNvPr id="15" name="Chevron 14">
              <a:extLst>
                <a:ext uri="{FF2B5EF4-FFF2-40B4-BE49-F238E27FC236}">
                  <a16:creationId xmlns:a16="http://schemas.microsoft.com/office/drawing/2014/main" id="{93C83B53-56EB-6E43-BDAE-DE94782C03FC}"/>
                </a:ext>
              </a:extLst>
            </p:cNvPr>
            <p:cNvSpPr/>
            <p:nvPr/>
          </p:nvSpPr>
          <p:spPr>
            <a:xfrm>
              <a:off x="5723693" y="343125"/>
              <a:ext cx="2915480" cy="1026000"/>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en-US"/>
            </a:p>
          </p:txBody>
        </p:sp>
        <p:sp>
          <p:nvSpPr>
            <p:cNvPr id="16" name="Chevron 12">
              <a:extLst>
                <a:ext uri="{FF2B5EF4-FFF2-40B4-BE49-F238E27FC236}">
                  <a16:creationId xmlns:a16="http://schemas.microsoft.com/office/drawing/2014/main" id="{6EE3B13E-A819-2B47-8A79-25A5C01119F8}"/>
                </a:ext>
              </a:extLst>
            </p:cNvPr>
            <p:cNvSpPr txBox="1"/>
            <p:nvPr/>
          </p:nvSpPr>
          <p:spPr>
            <a:xfrm>
              <a:off x="6236693" y="343125"/>
              <a:ext cx="1889480" cy="1026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6012" tIns="32004" rIns="32004" bIns="32004" numCol="1" spcCol="1270" anchor="ctr" anchorCtr="0">
              <a:noAutofit/>
            </a:bodyPr>
            <a:lstStyle/>
            <a:p>
              <a:pPr algn="ctr" defTabSz="1066800">
                <a:lnSpc>
                  <a:spcPct val="90000"/>
                </a:lnSpc>
                <a:spcBef>
                  <a:spcPct val="0"/>
                </a:spcBef>
                <a:spcAft>
                  <a:spcPct val="35000"/>
                </a:spcAft>
              </a:pPr>
              <a:r>
                <a:rPr lang="en-US" sz="2400" dirty="0">
                  <a:solidFill>
                    <a:schemeClr val="bg1"/>
                  </a:solidFill>
                  <a:latin typeface="Arial" panose="020B0604020202020204" pitchFamily="34" charset="0"/>
                  <a:cs typeface="Arial" panose="020B0604020202020204" pitchFamily="34" charset="0"/>
                </a:rPr>
                <a:t>Availability</a:t>
              </a:r>
            </a:p>
          </p:txBody>
        </p:sp>
      </p:grpSp>
      <p:grpSp>
        <p:nvGrpSpPr>
          <p:cNvPr id="12" name="Group 11">
            <a:extLst>
              <a:ext uri="{FF2B5EF4-FFF2-40B4-BE49-F238E27FC236}">
                <a16:creationId xmlns:a16="http://schemas.microsoft.com/office/drawing/2014/main" id="{B10B1371-D224-714C-AB1D-C379664382EC}"/>
              </a:ext>
            </a:extLst>
          </p:cNvPr>
          <p:cNvGrpSpPr/>
          <p:nvPr/>
        </p:nvGrpSpPr>
        <p:grpSpPr>
          <a:xfrm>
            <a:off x="7710692" y="2997097"/>
            <a:ext cx="2619854" cy="3407619"/>
            <a:chOff x="5935171" y="1539659"/>
            <a:chExt cx="2332384" cy="3407619"/>
          </a:xfrm>
        </p:grpSpPr>
        <p:sp>
          <p:nvSpPr>
            <p:cNvPr id="13" name="Rectangle 12">
              <a:extLst>
                <a:ext uri="{FF2B5EF4-FFF2-40B4-BE49-F238E27FC236}">
                  <a16:creationId xmlns:a16="http://schemas.microsoft.com/office/drawing/2014/main" id="{4CD8DF5C-B900-AB4D-9D3F-E7917EE539ED}"/>
                </a:ext>
              </a:extLst>
            </p:cNvPr>
            <p:cNvSpPr/>
            <p:nvPr/>
          </p:nvSpPr>
          <p:spPr>
            <a:xfrm>
              <a:off x="5935171" y="1539659"/>
              <a:ext cx="2332384" cy="340761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4" name="TextBox 13">
              <a:extLst>
                <a:ext uri="{FF2B5EF4-FFF2-40B4-BE49-F238E27FC236}">
                  <a16:creationId xmlns:a16="http://schemas.microsoft.com/office/drawing/2014/main" id="{79950280-5681-F64A-BDAE-8347AAEBD971}"/>
                </a:ext>
              </a:extLst>
            </p:cNvPr>
            <p:cNvSpPr txBox="1"/>
            <p:nvPr/>
          </p:nvSpPr>
          <p:spPr>
            <a:xfrm>
              <a:off x="5935171" y="1539659"/>
              <a:ext cx="2332384" cy="340761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71450" lvl="1" indent="-171450" defTabSz="844550">
                <a:lnSpc>
                  <a:spcPct val="90000"/>
                </a:lnSpc>
                <a:spcBef>
                  <a:spcPct val="0"/>
                </a:spcBef>
                <a:spcAft>
                  <a:spcPct val="15000"/>
                </a:spcAft>
                <a:buChar char="•"/>
              </a:pPr>
              <a:r>
                <a:rPr lang="en-US" sz="1900" dirty="0">
                  <a:latin typeface="Arial" panose="020B0604020202020204" pitchFamily="34" charset="0"/>
                  <a:cs typeface="Arial" panose="020B0604020202020204" pitchFamily="34" charset="0"/>
                </a:rPr>
                <a:t>Ensuring timely and reliable access to and use of information</a:t>
              </a:r>
            </a:p>
            <a:p>
              <a:pPr marL="171450" lvl="1" indent="-171450" defTabSz="844550">
                <a:lnSpc>
                  <a:spcPct val="90000"/>
                </a:lnSpc>
                <a:spcBef>
                  <a:spcPct val="0"/>
                </a:spcBef>
                <a:spcAft>
                  <a:spcPct val="15000"/>
                </a:spcAft>
                <a:buChar char="•"/>
              </a:pPr>
              <a:endParaRPr lang="en-US" sz="1900" dirty="0">
                <a:latin typeface="Arial" panose="020B0604020202020204" pitchFamily="34" charset="0"/>
                <a:cs typeface="Arial" panose="020B0604020202020204" pitchFamily="34" charset="0"/>
              </a:endParaRPr>
            </a:p>
            <a:p>
              <a:pPr marL="0" lvl="1" defTabSz="844550">
                <a:lnSpc>
                  <a:spcPct val="90000"/>
                </a:lnSpc>
                <a:spcBef>
                  <a:spcPct val="0"/>
                </a:spcBef>
                <a:spcAft>
                  <a:spcPct val="15000"/>
                </a:spcAft>
              </a:pPr>
              <a:endParaRPr lang="en-US" sz="1900" dirty="0">
                <a:latin typeface="Arial" panose="020B0604020202020204" pitchFamily="34" charset="0"/>
                <a:cs typeface="Arial" panose="020B0604020202020204" pitchFamily="34" charset="0"/>
              </a:endParaRPr>
            </a:p>
            <a:p>
              <a:pPr marL="0" lvl="1" defTabSz="844550">
                <a:lnSpc>
                  <a:spcPct val="90000"/>
                </a:lnSpc>
                <a:spcBef>
                  <a:spcPct val="0"/>
                </a:spcBef>
                <a:spcAft>
                  <a:spcPct val="15000"/>
                </a:spcAft>
              </a:pPr>
              <a:endParaRPr lang="en-US" sz="1900" dirty="0">
                <a:latin typeface="Arial" panose="020B0604020202020204" pitchFamily="34" charset="0"/>
                <a:cs typeface="Arial" panose="020B0604020202020204" pitchFamily="34" charset="0"/>
              </a:endParaRPr>
            </a:p>
            <a:p>
              <a:pPr marL="171450" lvl="1" indent="-171450" defTabSz="844550">
                <a:lnSpc>
                  <a:spcPct val="90000"/>
                </a:lnSpc>
                <a:spcBef>
                  <a:spcPct val="0"/>
                </a:spcBef>
                <a:spcAft>
                  <a:spcPct val="15000"/>
                </a:spcAft>
                <a:buChar char="•"/>
              </a:pPr>
              <a:endParaRPr lang="en-US" sz="1900" dirty="0">
                <a:latin typeface="Arial" panose="020B0604020202020204" pitchFamily="34" charset="0"/>
                <a:cs typeface="Arial" panose="020B0604020202020204" pitchFamily="34" charset="0"/>
              </a:endParaRPr>
            </a:p>
            <a:p>
              <a:pPr marL="0" lvl="1" defTabSz="844550">
                <a:lnSpc>
                  <a:spcPct val="90000"/>
                </a:lnSpc>
                <a:spcBef>
                  <a:spcPct val="0"/>
                </a:spcBef>
                <a:spcAft>
                  <a:spcPct val="15000"/>
                </a:spcAft>
              </a:pPr>
              <a:endParaRPr lang="en-US" sz="1600" i="1" dirty="0">
                <a:latin typeface="Arial" panose="020B0604020202020204" pitchFamily="34" charset="0"/>
                <a:cs typeface="Arial" panose="020B0604020202020204" pitchFamily="34" charset="0"/>
              </a:endParaRPr>
            </a:p>
            <a:p>
              <a:pPr marL="0" lvl="1" defTabSz="844550">
                <a:lnSpc>
                  <a:spcPct val="90000"/>
                </a:lnSpc>
                <a:spcBef>
                  <a:spcPct val="0"/>
                </a:spcBef>
                <a:spcAft>
                  <a:spcPct val="15000"/>
                </a:spcAft>
              </a:pPr>
              <a:r>
                <a:rPr lang="en-US" sz="1600" i="1" dirty="0">
                  <a:solidFill>
                    <a:srgbClr val="FF0000"/>
                  </a:solidFill>
                  <a:latin typeface="Arial" panose="020B0604020202020204" pitchFamily="34" charset="0"/>
                  <a:cs typeface="Arial" panose="020B0604020202020204" pitchFamily="34" charset="0"/>
                </a:rPr>
                <a:t>Loss of availability </a:t>
              </a:r>
              <a:r>
                <a:rPr lang="en-US" sz="1600" i="1" dirty="0">
                  <a:latin typeface="Arial" panose="020B0604020202020204" pitchFamily="34" charset="0"/>
                  <a:cs typeface="Arial" panose="020B0604020202020204" pitchFamily="34" charset="0"/>
                </a:rPr>
                <a:t>is the disruption of access to or use of information or an information system</a:t>
              </a:r>
            </a:p>
          </p:txBody>
        </p:sp>
      </p:grpSp>
    </p:spTree>
    <p:extLst>
      <p:ext uri="{BB962C8B-B14F-4D97-AF65-F5344CB8AC3E}">
        <p14:creationId xmlns:p14="http://schemas.microsoft.com/office/powerpoint/2010/main" val="83410043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prstGeom prst="rect">
            <a:avLst/>
          </a:prstGeom>
        </p:spPr>
        <p:txBody>
          <a:bodyPr vert="horz" wrap="square" lIns="91425" tIns="91425" rIns="91425" bIns="91425" rtlCol="0" anchor="t" anchorCtr="0">
            <a:noAutofit/>
          </a:bodyPr>
          <a:lstStyle/>
          <a:p>
            <a:pPr indent="-69850">
              <a:buClr>
                <a:schemeClr val="dk1"/>
              </a:buClr>
              <a:buSzPts val="1100"/>
            </a:pPr>
            <a:r>
              <a:rPr lang="en-GB"/>
              <a:t>Persistent (Stored) XSS Attack</a:t>
            </a:r>
          </a:p>
        </p:txBody>
      </p:sp>
      <p:sp>
        <p:nvSpPr>
          <p:cNvPr id="100" name="Shape 100"/>
          <p:cNvSpPr txBox="1">
            <a:spLocks noGrp="1"/>
          </p:cNvSpPr>
          <p:nvPr>
            <p:ph type="body" idx="1"/>
          </p:nvPr>
        </p:nvSpPr>
        <p:spPr>
          <a:prstGeom prst="rect">
            <a:avLst/>
          </a:prstGeom>
        </p:spPr>
        <p:txBody>
          <a:bodyPr vert="horz" wrap="square" lIns="91425" tIns="91425" rIns="91425" bIns="91425" rtlCol="0" anchor="t" anchorCtr="0">
            <a:noAutofit/>
          </a:bodyPr>
          <a:lstStyle/>
          <a:p>
            <a:pPr marL="457200">
              <a:spcAft>
                <a:spcPts val="600"/>
              </a:spcAft>
              <a:buClr>
                <a:srgbClr val="000000"/>
              </a:buClr>
            </a:pPr>
            <a:r>
              <a:rPr lang="en-GB" dirty="0">
                <a:solidFill>
                  <a:srgbClr val="000000"/>
                </a:solidFill>
              </a:rPr>
              <a:t>These channels are supposed to be data channels</a:t>
            </a:r>
          </a:p>
          <a:p>
            <a:pPr marL="457200">
              <a:spcAft>
                <a:spcPts val="600"/>
              </a:spcAft>
              <a:buClr>
                <a:srgbClr val="000000"/>
              </a:buClr>
            </a:pPr>
            <a:r>
              <a:rPr lang="en-GB" dirty="0">
                <a:solidFill>
                  <a:srgbClr val="000000"/>
                </a:solidFill>
              </a:rPr>
              <a:t>But data provided by users can contain HTML </a:t>
            </a:r>
            <a:r>
              <a:rPr lang="en-GB" dirty="0" err="1">
                <a:solidFill>
                  <a:srgbClr val="000000"/>
                </a:solidFill>
              </a:rPr>
              <a:t>markups</a:t>
            </a:r>
            <a:r>
              <a:rPr lang="en-GB" dirty="0">
                <a:solidFill>
                  <a:srgbClr val="000000"/>
                </a:solidFill>
              </a:rPr>
              <a:t> and JavaScript code</a:t>
            </a:r>
          </a:p>
          <a:p>
            <a:pPr marL="457200">
              <a:spcAft>
                <a:spcPts val="600"/>
              </a:spcAft>
              <a:buClr>
                <a:srgbClr val="000000"/>
              </a:buClr>
            </a:pPr>
            <a:r>
              <a:rPr lang="en-GB" dirty="0">
                <a:solidFill>
                  <a:srgbClr val="000000"/>
                </a:solidFill>
              </a:rPr>
              <a:t>If the input is not sanitized properly by the website, it is sent to other users’ browsers through the channel and gets executed by the browsers</a:t>
            </a:r>
          </a:p>
          <a:p>
            <a:pPr marL="457200">
              <a:spcAft>
                <a:spcPts val="600"/>
              </a:spcAft>
              <a:buClr>
                <a:srgbClr val="000000"/>
              </a:buClr>
            </a:pPr>
            <a:r>
              <a:rPr lang="en-GB" dirty="0">
                <a:solidFill>
                  <a:srgbClr val="000000"/>
                </a:solidFill>
              </a:rPr>
              <a:t>Browsers consider it like any other code coming from the website; Therefore, the code is given the same privileges as that from the website</a:t>
            </a:r>
          </a:p>
        </p:txBody>
      </p:sp>
      <p:sp>
        <p:nvSpPr>
          <p:cNvPr id="4" name="Slide Number Placeholder 5">
            <a:extLst>
              <a:ext uri="{FF2B5EF4-FFF2-40B4-BE49-F238E27FC236}">
                <a16:creationId xmlns:a16="http://schemas.microsoft.com/office/drawing/2014/main" id="{8971AEBE-4C60-2B4A-A7B6-AFDC0E8DC4C6}"/>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spTree>
    <p:extLst>
      <p:ext uri="{BB962C8B-B14F-4D97-AF65-F5344CB8AC3E}">
        <p14:creationId xmlns:p14="http://schemas.microsoft.com/office/powerpoint/2010/main" val="6463718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txBox="1">
            <a:spLocks noGrp="1"/>
          </p:cNvSpPr>
          <p:nvPr>
            <p:ph type="title"/>
          </p:nvPr>
        </p:nvSpPr>
        <p:spPr>
          <a:prstGeom prst="rect">
            <a:avLst/>
          </a:prstGeom>
        </p:spPr>
        <p:txBody>
          <a:bodyPr vert="horz" wrap="square" lIns="91425" tIns="91425" rIns="91425" bIns="91425" rtlCol="0" anchor="t" anchorCtr="0">
            <a:noAutofit/>
          </a:bodyPr>
          <a:lstStyle/>
          <a:p>
            <a:r>
              <a:rPr lang="en-GB" dirty="0"/>
              <a:t>Countermeasures: The Filter Approach</a:t>
            </a:r>
          </a:p>
        </p:txBody>
      </p:sp>
      <p:sp>
        <p:nvSpPr>
          <p:cNvPr id="252" name="Shape 252"/>
          <p:cNvSpPr txBox="1">
            <a:spLocks noGrp="1"/>
          </p:cNvSpPr>
          <p:nvPr>
            <p:ph type="body" idx="1"/>
          </p:nvPr>
        </p:nvSpPr>
        <p:spPr>
          <a:xfrm>
            <a:off x="1835700" y="2009725"/>
            <a:ext cx="8520600" cy="2212800"/>
          </a:xfrm>
          <a:prstGeom prst="rect">
            <a:avLst/>
          </a:prstGeom>
        </p:spPr>
        <p:txBody>
          <a:bodyPr vert="horz" wrap="square" lIns="91425" tIns="91425" rIns="91425" bIns="91425" rtlCol="0" anchor="t" anchorCtr="0">
            <a:noAutofit/>
          </a:bodyPr>
          <a:lstStyle/>
          <a:p>
            <a:pPr marL="457200">
              <a:spcAft>
                <a:spcPts val="600"/>
              </a:spcAft>
              <a:buClr>
                <a:srgbClr val="000000"/>
              </a:buClr>
            </a:pPr>
            <a:r>
              <a:rPr lang="en-GB" dirty="0">
                <a:solidFill>
                  <a:srgbClr val="000000"/>
                </a:solidFill>
              </a:rPr>
              <a:t>Removes code from user inputs (corrects the mistake of mixing code and data together)</a:t>
            </a:r>
          </a:p>
          <a:p>
            <a:pPr marL="457200">
              <a:spcAft>
                <a:spcPts val="600"/>
              </a:spcAft>
              <a:buClr>
                <a:srgbClr val="000000"/>
              </a:buClr>
            </a:pPr>
            <a:r>
              <a:rPr lang="en-GB" dirty="0">
                <a:solidFill>
                  <a:srgbClr val="000000"/>
                </a:solidFill>
              </a:rPr>
              <a:t>It is difficult to implement as there are many ways to embed code other than &lt;script&gt; tag</a:t>
            </a:r>
          </a:p>
          <a:p>
            <a:pPr marL="457200">
              <a:spcAft>
                <a:spcPts val="600"/>
              </a:spcAft>
              <a:buClr>
                <a:srgbClr val="000000"/>
              </a:buClr>
            </a:pPr>
            <a:r>
              <a:rPr lang="en-GB" dirty="0">
                <a:solidFill>
                  <a:srgbClr val="000000"/>
                </a:solidFill>
              </a:rPr>
              <a:t>Use of open-source libraries that can filter out JavaScript code </a:t>
            </a:r>
          </a:p>
          <a:p>
            <a:pPr marL="857250" lvl="1">
              <a:spcAft>
                <a:spcPts val="600"/>
              </a:spcAft>
              <a:buClr>
                <a:srgbClr val="000000"/>
              </a:buClr>
            </a:pPr>
            <a:r>
              <a:rPr lang="en-GB" dirty="0">
                <a:solidFill>
                  <a:srgbClr val="000000"/>
                </a:solidFill>
              </a:rPr>
              <a:t>Example: </a:t>
            </a:r>
            <a:r>
              <a:rPr lang="en-GB" dirty="0" err="1">
                <a:solidFill>
                  <a:srgbClr val="000000"/>
                </a:solidFill>
              </a:rPr>
              <a:t>jsoup</a:t>
            </a:r>
            <a:endParaRPr lang="en-GB" dirty="0">
              <a:solidFill>
                <a:srgbClr val="000000"/>
              </a:solidFill>
            </a:endParaRPr>
          </a:p>
          <a:p>
            <a:pPr marL="0" indent="0">
              <a:buNone/>
            </a:pPr>
            <a:endParaRPr dirty="0"/>
          </a:p>
        </p:txBody>
      </p:sp>
      <p:sp>
        <p:nvSpPr>
          <p:cNvPr id="4" name="Slide Number Placeholder 5">
            <a:extLst>
              <a:ext uri="{FF2B5EF4-FFF2-40B4-BE49-F238E27FC236}">
                <a16:creationId xmlns:a16="http://schemas.microsoft.com/office/drawing/2014/main" id="{34EFFF36-6C76-0E49-8A81-07C05418B325}"/>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spTree>
    <p:extLst>
      <p:ext uri="{BB962C8B-B14F-4D97-AF65-F5344CB8AC3E}">
        <p14:creationId xmlns:p14="http://schemas.microsoft.com/office/powerpoint/2010/main" val="344672577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Shape 257"/>
          <p:cNvSpPr txBox="1">
            <a:spLocks noGrp="1"/>
          </p:cNvSpPr>
          <p:nvPr>
            <p:ph type="title"/>
          </p:nvPr>
        </p:nvSpPr>
        <p:spPr>
          <a:prstGeom prst="rect">
            <a:avLst/>
          </a:prstGeom>
        </p:spPr>
        <p:txBody>
          <a:bodyPr vert="horz" wrap="square" lIns="91425" tIns="91425" rIns="91425" bIns="91425" rtlCol="0" anchor="t" anchorCtr="0">
            <a:noAutofit/>
          </a:bodyPr>
          <a:lstStyle/>
          <a:p>
            <a:pPr indent="-69850">
              <a:buClr>
                <a:schemeClr val="dk1"/>
              </a:buClr>
              <a:buSzPts val="1100"/>
            </a:pPr>
            <a:r>
              <a:rPr lang="en-GB" dirty="0"/>
              <a:t>Countermeasures: The Encoding Approach</a:t>
            </a:r>
          </a:p>
        </p:txBody>
      </p:sp>
      <p:sp>
        <p:nvSpPr>
          <p:cNvPr id="258" name="Shape 258"/>
          <p:cNvSpPr txBox="1">
            <a:spLocks noGrp="1"/>
          </p:cNvSpPr>
          <p:nvPr>
            <p:ph type="body" idx="1"/>
          </p:nvPr>
        </p:nvSpPr>
        <p:spPr>
          <a:xfrm>
            <a:off x="1835700" y="2028479"/>
            <a:ext cx="8520600" cy="3478018"/>
          </a:xfrm>
          <a:prstGeom prst="rect">
            <a:avLst/>
          </a:prstGeom>
        </p:spPr>
        <p:txBody>
          <a:bodyPr vert="horz" wrap="square" lIns="91425" tIns="91425" rIns="91425" bIns="91425" rtlCol="0" anchor="t" anchorCtr="0">
            <a:noAutofit/>
          </a:bodyPr>
          <a:lstStyle/>
          <a:p>
            <a:pPr marL="457200">
              <a:spcAft>
                <a:spcPts val="600"/>
              </a:spcAft>
              <a:buClr>
                <a:srgbClr val="000000"/>
              </a:buClr>
            </a:pPr>
            <a:r>
              <a:rPr lang="en-GB" dirty="0">
                <a:solidFill>
                  <a:srgbClr val="000000"/>
                </a:solidFill>
              </a:rPr>
              <a:t>Replaces HTML </a:t>
            </a:r>
            <a:r>
              <a:rPr lang="en-GB" dirty="0" err="1">
                <a:solidFill>
                  <a:srgbClr val="000000"/>
                </a:solidFill>
              </a:rPr>
              <a:t>markups</a:t>
            </a:r>
            <a:r>
              <a:rPr lang="en-GB" dirty="0">
                <a:solidFill>
                  <a:srgbClr val="000000"/>
                </a:solidFill>
              </a:rPr>
              <a:t> with alternate representations</a:t>
            </a:r>
          </a:p>
          <a:p>
            <a:pPr marL="457200">
              <a:spcAft>
                <a:spcPts val="600"/>
              </a:spcAft>
              <a:buClr>
                <a:srgbClr val="000000"/>
              </a:buClr>
            </a:pPr>
            <a:r>
              <a:rPr lang="en-GB" dirty="0">
                <a:solidFill>
                  <a:srgbClr val="000000"/>
                </a:solidFill>
              </a:rPr>
              <a:t>If data containing JavaScript code is encoded before being sent to the browsers, the embedded JavaScript code will be displayed by browsers, not executed by them</a:t>
            </a:r>
          </a:p>
          <a:p>
            <a:pPr marL="457200">
              <a:spcAft>
                <a:spcPts val="600"/>
              </a:spcAft>
              <a:buClr>
                <a:srgbClr val="000000"/>
              </a:buClr>
            </a:pPr>
            <a:r>
              <a:rPr lang="en-GB" dirty="0">
                <a:solidFill>
                  <a:srgbClr val="000000"/>
                </a:solidFill>
              </a:rPr>
              <a:t>Converts &lt;script&gt; alert(‘XSS’) &lt;/script&gt; to &amp;</a:t>
            </a:r>
            <a:r>
              <a:rPr lang="en-GB" dirty="0" err="1">
                <a:solidFill>
                  <a:srgbClr val="000000"/>
                </a:solidFill>
              </a:rPr>
              <a:t>lt;script&amp;gt;alert</a:t>
            </a:r>
            <a:r>
              <a:rPr lang="en-GB" dirty="0">
                <a:solidFill>
                  <a:srgbClr val="000000"/>
                </a:solidFill>
              </a:rPr>
              <a:t>(‘XSS’)</a:t>
            </a:r>
          </a:p>
        </p:txBody>
      </p:sp>
      <p:sp>
        <p:nvSpPr>
          <p:cNvPr id="4" name="Slide Number Placeholder 5">
            <a:extLst>
              <a:ext uri="{FF2B5EF4-FFF2-40B4-BE49-F238E27FC236}">
                <a16:creationId xmlns:a16="http://schemas.microsoft.com/office/drawing/2014/main" id="{912661C0-5354-FD43-8FE1-2EDC810AA215}"/>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spTree>
    <p:extLst>
      <p:ext uri="{BB962C8B-B14F-4D97-AF65-F5344CB8AC3E}">
        <p14:creationId xmlns:p14="http://schemas.microsoft.com/office/powerpoint/2010/main" val="92847428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Shape 257"/>
          <p:cNvSpPr txBox="1">
            <a:spLocks noGrp="1"/>
          </p:cNvSpPr>
          <p:nvPr>
            <p:ph type="title"/>
          </p:nvPr>
        </p:nvSpPr>
        <p:spPr>
          <a:prstGeom prst="rect">
            <a:avLst/>
          </a:prstGeom>
        </p:spPr>
        <p:txBody>
          <a:bodyPr vert="horz" wrap="square" lIns="91425" tIns="91425" rIns="91425" bIns="91425" rtlCol="0" anchor="t" anchorCtr="0">
            <a:noAutofit/>
          </a:bodyPr>
          <a:lstStyle/>
          <a:p>
            <a:pPr indent="-69850">
              <a:buClr>
                <a:schemeClr val="dk1"/>
              </a:buClr>
              <a:buSzPts val="1100"/>
            </a:pPr>
            <a:r>
              <a:rPr lang="en-GB" dirty="0"/>
              <a:t>Countermeasures: Using CSP</a:t>
            </a:r>
          </a:p>
        </p:txBody>
      </p:sp>
      <p:sp>
        <p:nvSpPr>
          <p:cNvPr id="258" name="Shape 258"/>
          <p:cNvSpPr txBox="1">
            <a:spLocks noGrp="1"/>
          </p:cNvSpPr>
          <p:nvPr>
            <p:ph type="body" idx="1"/>
          </p:nvPr>
        </p:nvSpPr>
        <p:spPr>
          <a:xfrm>
            <a:off x="1835700" y="1645920"/>
            <a:ext cx="8520600" cy="4535424"/>
          </a:xfrm>
          <a:prstGeom prst="rect">
            <a:avLst/>
          </a:prstGeom>
        </p:spPr>
        <p:txBody>
          <a:bodyPr vert="horz" wrap="square" lIns="91425" tIns="91425" rIns="91425" bIns="91425" rtlCol="0" anchor="t" anchorCtr="0">
            <a:noAutofit/>
          </a:bodyPr>
          <a:lstStyle/>
          <a:p>
            <a:pPr marL="457200">
              <a:spcAft>
                <a:spcPts val="600"/>
              </a:spcAft>
              <a:buClr>
                <a:srgbClr val="000000"/>
              </a:buClr>
            </a:pPr>
            <a:r>
              <a:rPr lang="en-GB" dirty="0">
                <a:solidFill>
                  <a:srgbClr val="000000"/>
                </a:solidFill>
              </a:rPr>
              <a:t>How websites tell browsers which code source is trustworthy is achieved using a security mechanism called Content Security Policy (CSP)</a:t>
            </a:r>
          </a:p>
          <a:p>
            <a:pPr marL="857250" lvl="1">
              <a:spcAft>
                <a:spcPts val="600"/>
              </a:spcAft>
              <a:buClr>
                <a:srgbClr val="000000"/>
              </a:buClr>
            </a:pPr>
            <a:r>
              <a:rPr lang="en-GB" dirty="0">
                <a:solidFill>
                  <a:srgbClr val="000000"/>
                </a:solidFill>
              </a:rPr>
              <a:t>This mechanism is specifically designed to defeat XSS and </a:t>
            </a:r>
            <a:r>
              <a:rPr lang="en-GB" dirty="0" err="1">
                <a:solidFill>
                  <a:srgbClr val="000000"/>
                </a:solidFill>
              </a:rPr>
              <a:t>ClickJacking</a:t>
            </a:r>
            <a:r>
              <a:rPr lang="en-GB" dirty="0">
                <a:solidFill>
                  <a:srgbClr val="000000"/>
                </a:solidFill>
              </a:rPr>
              <a:t> attacks</a:t>
            </a:r>
          </a:p>
          <a:p>
            <a:pPr marL="457200">
              <a:spcAft>
                <a:spcPts val="600"/>
              </a:spcAft>
              <a:buClr>
                <a:srgbClr val="000000"/>
              </a:buClr>
            </a:pPr>
            <a:r>
              <a:rPr lang="en-GB" dirty="0">
                <a:solidFill>
                  <a:srgbClr val="000000"/>
                </a:solidFill>
              </a:rPr>
              <a:t>CSP has become a standard, which is supported by most browsers nowadays</a:t>
            </a:r>
          </a:p>
          <a:p>
            <a:pPr marL="457200">
              <a:spcAft>
                <a:spcPts val="600"/>
              </a:spcAft>
              <a:buClr>
                <a:srgbClr val="000000"/>
              </a:buClr>
            </a:pPr>
            <a:r>
              <a:rPr lang="en-GB" dirty="0">
                <a:solidFill>
                  <a:srgbClr val="000000"/>
                </a:solidFill>
              </a:rPr>
              <a:t>CSP not only restricts JavaScript code, it also restricts:</a:t>
            </a:r>
          </a:p>
          <a:p>
            <a:pPr marL="1085850" lvl="1" indent="-514350">
              <a:spcAft>
                <a:spcPts val="600"/>
              </a:spcAft>
              <a:buClr>
                <a:srgbClr val="000000"/>
              </a:buClr>
              <a:buFont typeface="+mj-lt"/>
              <a:buAutoNum type="romanLcPeriod"/>
            </a:pPr>
            <a:r>
              <a:rPr lang="en-GB" dirty="0">
                <a:solidFill>
                  <a:srgbClr val="000000"/>
                </a:solidFill>
              </a:rPr>
              <a:t>other page contents, such as limiting where pictures, audio, and video can come from</a:t>
            </a:r>
          </a:p>
          <a:p>
            <a:pPr marL="1085850" lvl="1" indent="-514350">
              <a:spcAft>
                <a:spcPts val="600"/>
              </a:spcAft>
              <a:buClr>
                <a:srgbClr val="000000"/>
              </a:buClr>
              <a:buFont typeface="+mj-lt"/>
              <a:buAutoNum type="romanLcPeriod"/>
            </a:pPr>
            <a:r>
              <a:rPr lang="en-GB" dirty="0">
                <a:solidFill>
                  <a:srgbClr val="000000"/>
                </a:solidFill>
              </a:rPr>
              <a:t>whether a page can be put inside an iframe or not (used for defeating </a:t>
            </a:r>
            <a:r>
              <a:rPr lang="en-GB" dirty="0" err="1">
                <a:solidFill>
                  <a:srgbClr val="000000"/>
                </a:solidFill>
              </a:rPr>
              <a:t>ClickJacking</a:t>
            </a:r>
            <a:r>
              <a:rPr lang="en-GB" dirty="0">
                <a:solidFill>
                  <a:srgbClr val="000000"/>
                </a:solidFill>
              </a:rPr>
              <a:t> attacks)</a:t>
            </a:r>
          </a:p>
        </p:txBody>
      </p:sp>
      <p:sp>
        <p:nvSpPr>
          <p:cNvPr id="4" name="Slide Number Placeholder 5">
            <a:extLst>
              <a:ext uri="{FF2B5EF4-FFF2-40B4-BE49-F238E27FC236}">
                <a16:creationId xmlns:a16="http://schemas.microsoft.com/office/drawing/2014/main" id="{912661C0-5354-FD43-8FE1-2EDC810AA215}"/>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spTree>
    <p:extLst>
      <p:ext uri="{BB962C8B-B14F-4D97-AF65-F5344CB8AC3E}">
        <p14:creationId xmlns:p14="http://schemas.microsoft.com/office/powerpoint/2010/main" val="36514792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22D3E-1CC1-CE5A-42DC-6786C72231B1}"/>
              </a:ext>
            </a:extLst>
          </p:cNvPr>
          <p:cNvSpPr>
            <a:spLocks noGrp="1"/>
          </p:cNvSpPr>
          <p:nvPr>
            <p:ph type="title"/>
          </p:nvPr>
        </p:nvSpPr>
        <p:spPr/>
        <p:txBody>
          <a:bodyPr/>
          <a:lstStyle/>
          <a:p>
            <a:r>
              <a:rPr lang="en-US" dirty="0"/>
              <a:t>In-Class Practices</a:t>
            </a:r>
          </a:p>
        </p:txBody>
      </p:sp>
      <p:sp>
        <p:nvSpPr>
          <p:cNvPr id="3" name="Text Placeholder 2">
            <a:extLst>
              <a:ext uri="{FF2B5EF4-FFF2-40B4-BE49-F238E27FC236}">
                <a16:creationId xmlns:a16="http://schemas.microsoft.com/office/drawing/2014/main" id="{0946C6AE-1B6E-3BC6-2793-A112A6DF9866}"/>
              </a:ext>
            </a:extLst>
          </p:cNvPr>
          <p:cNvSpPr>
            <a:spLocks noGrp="1"/>
          </p:cNvSpPr>
          <p:nvPr>
            <p:ph type="body" idx="1"/>
          </p:nvPr>
        </p:nvSpPr>
        <p:spPr/>
        <p:txBody>
          <a:bodyPr/>
          <a:lstStyle/>
          <a:p>
            <a:r>
              <a:rPr lang="en-US" dirty="0"/>
              <a:t>Question 1: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In order to implement the classic DoS flood attack, the attacker must generate a sufficiently large volume of packets to exceed the capacity of the link to the target organization. Consider an attack using ICMP echo request (ping) packets that are 500 bytes in size (ignoring framing overhead). How many of these packets per second must the attacker send to flood a target organization using a 0.5-Mbps link? How many per second if the attacker uses a 2-Mbps link? Or a10-Mbps link?</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43890999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BD986-1311-8F0F-1898-42CD8CE16528}"/>
              </a:ext>
            </a:extLst>
          </p:cNvPr>
          <p:cNvSpPr>
            <a:spLocks noGrp="1"/>
          </p:cNvSpPr>
          <p:nvPr>
            <p:ph type="title"/>
          </p:nvPr>
        </p:nvSpPr>
        <p:spPr/>
        <p:txBody>
          <a:bodyPr/>
          <a:lstStyle/>
          <a:p>
            <a:r>
              <a:rPr lang="en-US" dirty="0"/>
              <a:t>Answers to Q1</a:t>
            </a:r>
          </a:p>
        </p:txBody>
      </p:sp>
      <p:sp>
        <p:nvSpPr>
          <p:cNvPr id="3" name="Text Placeholder 2">
            <a:extLst>
              <a:ext uri="{FF2B5EF4-FFF2-40B4-BE49-F238E27FC236}">
                <a16:creationId xmlns:a16="http://schemas.microsoft.com/office/drawing/2014/main" id="{D13CF954-B7AD-5CE8-C5A2-43FA5207EC25}"/>
              </a:ext>
            </a:extLst>
          </p:cNvPr>
          <p:cNvSpPr>
            <a:spLocks noGrp="1"/>
          </p:cNvSpPr>
          <p:nvPr>
            <p:ph type="body" idx="1"/>
          </p:nvPr>
        </p:nvSpPr>
        <p:spPr/>
        <p:txBody>
          <a:bodyPr/>
          <a:lstStyle/>
          <a:p>
            <a:pPr marL="0" marR="0">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Let’s have the following parameters: </a:t>
            </a: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w</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the bandwidth of the communications channel, and </a:t>
            </a: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the minimum number of 500-byte size packets needed to exceed the capacity of the channel. To reach the capacity of the channel (</a:t>
            </a: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 500 * 8) = </a:t>
            </a: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w,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with </a:t>
            </a: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w</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expressed in bits, so </a:t>
            </a: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p = w/</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4000. Based on it for each case we have: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lphaLcParenR"/>
            </a:pP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w</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 0.5 Mbps = 500,000 bits; </a:t>
            </a: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 500000/4000 =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125 packets/second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lphaLcParenR"/>
            </a:pP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w</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 2.0 Mbps = 2,000,000 bits; </a:t>
            </a: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 2000000/4000 =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500 packets/second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lphaLcParenR"/>
            </a:pP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w</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 10.0 Mbps = 10,000,000 bits; </a:t>
            </a: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 10000000/4000 =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2,500 packets/second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41611098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F647A-D618-FA7F-F974-C13291BC9FB4}"/>
              </a:ext>
            </a:extLst>
          </p:cNvPr>
          <p:cNvSpPr>
            <a:spLocks noGrp="1"/>
          </p:cNvSpPr>
          <p:nvPr>
            <p:ph type="title"/>
          </p:nvPr>
        </p:nvSpPr>
        <p:spPr/>
        <p:txBody>
          <a:bodyPr/>
          <a:lstStyle/>
          <a:p>
            <a:r>
              <a:rPr lang="en-US" dirty="0"/>
              <a:t>In-Class Practice</a:t>
            </a:r>
          </a:p>
        </p:txBody>
      </p:sp>
      <p:sp>
        <p:nvSpPr>
          <p:cNvPr id="3" name="Text Placeholder 2">
            <a:extLst>
              <a:ext uri="{FF2B5EF4-FFF2-40B4-BE49-F238E27FC236}">
                <a16:creationId xmlns:a16="http://schemas.microsoft.com/office/drawing/2014/main" id="{D0B72623-370C-03BC-F5CC-40B69F552795}"/>
              </a:ext>
            </a:extLst>
          </p:cNvPr>
          <p:cNvSpPr>
            <a:spLocks noGrp="1"/>
          </p:cNvSpPr>
          <p:nvPr>
            <p:ph type="body" idx="1"/>
          </p:nvPr>
        </p:nvSpPr>
        <p:spPr/>
        <p:txBody>
          <a:bodyPr/>
          <a:lstStyle/>
          <a:p>
            <a:r>
              <a:rPr lang="en-US" dirty="0"/>
              <a:t>Question 2: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Consider a distributed variant of the attack we explore in Problem Q1. Assume the attacker has compromised a number of broadband-connected residential PCs to use as zombie systems. Also assume each such system has an average uplink capacity of 128 kbps. What is the maximum number of 500-byte ICMP echo request (ping) packets a single zombie PC can send per second? How many such zombie systems would the attacker need to flood a target organization using a 0.5-Mbps link? A 2-Mbps link? Or a10-Mbps link? Given reports of botnets composed of many thousands of zombie systems, what can you conclude about their controller’s ability to launch DDoS attacks on multiple such organizations simultaneously? Or on a major organization with multiple, much larger network links than we have considered in these problems?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56119405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AB34E-3682-A8B4-8124-AA188F7A6433}"/>
              </a:ext>
            </a:extLst>
          </p:cNvPr>
          <p:cNvSpPr>
            <a:spLocks noGrp="1"/>
          </p:cNvSpPr>
          <p:nvPr>
            <p:ph type="title"/>
          </p:nvPr>
        </p:nvSpPr>
        <p:spPr/>
        <p:txBody>
          <a:bodyPr/>
          <a:lstStyle/>
          <a:p>
            <a:r>
              <a:rPr lang="en-US" dirty="0"/>
              <a:t>Answers to Q2</a:t>
            </a:r>
          </a:p>
        </p:txBody>
      </p:sp>
      <p:sp>
        <p:nvSpPr>
          <p:cNvPr id="3" name="Text Placeholder 2">
            <a:extLst>
              <a:ext uri="{FF2B5EF4-FFF2-40B4-BE49-F238E27FC236}">
                <a16:creationId xmlns:a16="http://schemas.microsoft.com/office/drawing/2014/main" id="{EDA673F5-C9C0-AB13-15FE-6CC4AC57F474}"/>
              </a:ext>
            </a:extLst>
          </p:cNvPr>
          <p:cNvSpPr>
            <a:spLocks noGrp="1"/>
          </p:cNvSpPr>
          <p:nvPr>
            <p:ph type="body" idx="1"/>
          </p:nvPr>
        </p:nvSpPr>
        <p:spPr/>
        <p:txBody>
          <a:bodyPr/>
          <a:lstStyle/>
          <a:p>
            <a:pPr marL="0" marR="0">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Let’s have the following parameters: </a:t>
            </a: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w</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the bandwidth of the communications channel, and </a:t>
            </a: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the minimum number of 500-byte size packets needed to exceed the capacity of the channel, and </a:t>
            </a: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z</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the number of zombies needed to exceed the capacity of the channel. The maximum number of packets a zombie can send is </a:t>
            </a:r>
            <a:r>
              <a:rPr lang="en-US" sz="1800" b="1" i="1" dirty="0" err="1">
                <a:effectLst/>
                <a:latin typeface="Times New Roman" panose="02020603050405020304" pitchFamily="18" charset="0"/>
                <a:ea typeface="Times New Roman" panose="02020603050405020304" pitchFamily="18" charset="0"/>
                <a:cs typeface="Times New Roman" panose="02020603050405020304" pitchFamily="18" charset="0"/>
              </a:rPr>
              <a:t>p</a:t>
            </a:r>
            <a:r>
              <a:rPr lang="en-US" sz="1800" b="1" i="1" baseline="-25000" dirty="0" err="1">
                <a:effectLst/>
                <a:latin typeface="Times New Roman" panose="02020603050405020304" pitchFamily="18" charset="0"/>
                <a:ea typeface="Times New Roman" panose="02020603050405020304" pitchFamily="18" charset="0"/>
                <a:cs typeface="Times New Roman" panose="02020603050405020304" pitchFamily="18" charset="0"/>
              </a:rPr>
              <a:t>z</a:t>
            </a: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128,000</a:t>
            </a: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4000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32 </a:t>
            </a:r>
            <a:r>
              <a:rPr lang="en-US" sz="1800" b="1" dirty="0" err="1">
                <a:effectLst/>
                <a:latin typeface="Times New Roman" panose="02020603050405020304" pitchFamily="18" charset="0"/>
                <a:ea typeface="Times New Roman" panose="02020603050405020304" pitchFamily="18" charset="0"/>
                <a:cs typeface="Times New Roman" panose="02020603050405020304" pitchFamily="18" charset="0"/>
              </a:rPr>
              <a:t>pps</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(packets per second). Based on the results from Q2, the number of required zombies will be </a:t>
            </a: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z = 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b="1" i="1" dirty="0" err="1">
                <a:effectLst/>
                <a:latin typeface="Times New Roman" panose="02020603050405020304" pitchFamily="18" charset="0"/>
                <a:ea typeface="Times New Roman" panose="02020603050405020304" pitchFamily="18" charset="0"/>
                <a:cs typeface="Times New Roman" panose="02020603050405020304" pitchFamily="18" charset="0"/>
              </a:rPr>
              <a:t>p</a:t>
            </a:r>
            <a:r>
              <a:rPr lang="en-US" sz="1800" b="1" i="1" baseline="-25000" dirty="0" err="1">
                <a:effectLst/>
                <a:latin typeface="Times New Roman" panose="02020603050405020304" pitchFamily="18" charset="0"/>
                <a:ea typeface="Times New Roman" panose="02020603050405020304" pitchFamily="18" charset="0"/>
                <a:cs typeface="Times New Roman" panose="02020603050405020304" pitchFamily="18" charset="0"/>
              </a:rPr>
              <a:t>z</a:t>
            </a:r>
            <a:r>
              <a:rPr lang="en-US" sz="1800" b="1" i="1" baseline="-25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/32, and for each case we have: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lphaLcParenR"/>
            </a:pP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w</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 0.5 Mbps;	    </a:t>
            </a: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z</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 125pps/32pps = 3,9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requires 4 zombies</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lphaLcParenR"/>
            </a:pP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w</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 2.0 Mbps;     </a:t>
            </a: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z</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 500pps/32pps = 15,6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requires 16 zombies</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lphaLcParenR"/>
            </a:pP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w</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 10.0 Mbps;   </a:t>
            </a:r>
            <a:r>
              <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rPr>
              <a:t>z</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 2500pps/32pps = 78,1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requires 79 zombies</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Based on the results we got above, it suggests that just a few zombies with relatively low capacity communication channel will be able to cause problems to organizations. In the examples above, with corporate bandwidth from 0.5Mbps to 10Mbps, we have a very narrow channel for today’s standards, however the number of zombies required to shut those networks down is small compared with the thousands of zombies that a botnet controller could use. With thousands of zombies conducting flooding DoS attacks, a botnet controller will be able to attack many organizations at the same time or a big organization with multiple links. If the botnet controller manages to increase the size of the packet the attack will be even more effective. </a:t>
            </a:r>
            <a:endParaRPr lang="en-US" dirty="0"/>
          </a:p>
        </p:txBody>
      </p:sp>
    </p:spTree>
    <p:extLst>
      <p:ext uri="{BB962C8B-B14F-4D97-AF65-F5344CB8AC3E}">
        <p14:creationId xmlns:p14="http://schemas.microsoft.com/office/powerpoint/2010/main" val="235410560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2DE3E-1773-07F2-92E0-3ECEF79D8E76}"/>
              </a:ext>
            </a:extLst>
          </p:cNvPr>
          <p:cNvSpPr>
            <a:spLocks noGrp="1"/>
          </p:cNvSpPr>
          <p:nvPr>
            <p:ph type="title"/>
          </p:nvPr>
        </p:nvSpPr>
        <p:spPr/>
        <p:txBody>
          <a:bodyPr/>
          <a:lstStyle/>
          <a:p>
            <a:r>
              <a:rPr lang="en-US" dirty="0"/>
              <a:t>In-Class Practices</a:t>
            </a:r>
          </a:p>
        </p:txBody>
      </p:sp>
      <p:sp>
        <p:nvSpPr>
          <p:cNvPr id="3" name="Text Placeholder 2">
            <a:extLst>
              <a:ext uri="{FF2B5EF4-FFF2-40B4-BE49-F238E27FC236}">
                <a16:creationId xmlns:a16="http://schemas.microsoft.com/office/drawing/2014/main" id="{E428718B-FB2F-47B3-BF5B-7D2F4184C111}"/>
              </a:ext>
            </a:extLst>
          </p:cNvPr>
          <p:cNvSpPr>
            <a:spLocks noGrp="1"/>
          </p:cNvSpPr>
          <p:nvPr>
            <p:ph type="body" idx="1"/>
          </p:nvPr>
        </p:nvSpPr>
        <p:spPr/>
        <p:txBody>
          <a:bodyPr/>
          <a:lstStyle/>
          <a:p>
            <a:r>
              <a:rPr lang="en-US" sz="2000" dirty="0"/>
              <a:t>Question 3: </a:t>
            </a:r>
            <a:r>
              <a:rPr lang="en-US" sz="2000" dirty="0">
                <a:solidFill>
                  <a:srgbClr val="00000A"/>
                </a:solidFill>
                <a:effectLst/>
                <a:latin typeface="Times" panose="02020603050405020304" pitchFamily="18" charset="0"/>
                <a:ea typeface="Calibri" panose="020F0502020204030204" pitchFamily="34" charset="0"/>
                <a:cs typeface="Calibri" panose="020F0502020204030204" pitchFamily="34" charset="0"/>
              </a:rPr>
              <a:t>All the information that a server needs to know about a connection is not only contained in the SYN packet, but also in the final ACK packet from the client. Therefore, information-wise, there is no need to allocate a buffer to save the information about half-open connections. If we get rid of this buffer, the SYN flooding attack will not be effective any more. Do you agree with such a statement or not. Please justify your answer.</a:t>
            </a:r>
            <a:endParaRPr lang="en-US" sz="2000" dirty="0">
              <a:solidFill>
                <a:srgbClr val="00000A"/>
              </a:solidFill>
              <a:effectLst/>
              <a:latin typeface="Calibri" panose="020F0502020204030204" pitchFamily="34" charset="0"/>
              <a:ea typeface="Calibri" panose="020F0502020204030204" pitchFamily="34" charset="0"/>
            </a:endParaRPr>
          </a:p>
          <a:p>
            <a:endParaRPr lang="en-US" dirty="0"/>
          </a:p>
        </p:txBody>
      </p:sp>
    </p:spTree>
    <p:extLst>
      <p:ext uri="{BB962C8B-B14F-4D97-AF65-F5344CB8AC3E}">
        <p14:creationId xmlns:p14="http://schemas.microsoft.com/office/powerpoint/2010/main" val="105256092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3F85C-07F0-2CB4-9F64-B619678F6957}"/>
              </a:ext>
            </a:extLst>
          </p:cNvPr>
          <p:cNvSpPr>
            <a:spLocks noGrp="1"/>
          </p:cNvSpPr>
          <p:nvPr>
            <p:ph type="title"/>
          </p:nvPr>
        </p:nvSpPr>
        <p:spPr/>
        <p:txBody>
          <a:bodyPr/>
          <a:lstStyle/>
          <a:p>
            <a:r>
              <a:rPr lang="en-US" dirty="0"/>
              <a:t>Answers to Q3</a:t>
            </a:r>
          </a:p>
        </p:txBody>
      </p:sp>
      <p:sp>
        <p:nvSpPr>
          <p:cNvPr id="3" name="Text Placeholder 2">
            <a:extLst>
              <a:ext uri="{FF2B5EF4-FFF2-40B4-BE49-F238E27FC236}">
                <a16:creationId xmlns:a16="http://schemas.microsoft.com/office/drawing/2014/main" id="{532D1E01-85A5-1611-0A4B-884DC56E3E8E}"/>
              </a:ext>
            </a:extLst>
          </p:cNvPr>
          <p:cNvSpPr>
            <a:spLocks noGrp="1"/>
          </p:cNvSpPr>
          <p:nvPr>
            <p:ph type="body" idx="1"/>
          </p:nvPr>
        </p:nvSpPr>
        <p:spPr/>
        <p:txBody>
          <a:bodyPr/>
          <a:lstStyle/>
          <a:p>
            <a:r>
              <a:rPr lang="en-US" dirty="0"/>
              <a:t>Basically, if we get rid of the buffer, we have solved the SYN flooding attack problem, but we will introduce a new and more powerful attack. The attacker can simply send ACK flooding packets, each one causing the server to allocate memory for a full connection, which takes more memory than that for half-open connections.</a:t>
            </a:r>
          </a:p>
          <a:p>
            <a:endParaRPr lang="en-US" dirty="0"/>
          </a:p>
        </p:txBody>
      </p:sp>
    </p:spTree>
    <p:extLst>
      <p:ext uri="{BB962C8B-B14F-4D97-AF65-F5344CB8AC3E}">
        <p14:creationId xmlns:p14="http://schemas.microsoft.com/office/powerpoint/2010/main" val="11874973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lstStyle/>
          <a:p>
            <a:r>
              <a:rPr lang="en-US" dirty="0"/>
              <a:t>Related CIA Triad Definitions – from Information Assurance Perspective</a:t>
            </a:r>
          </a:p>
        </p:txBody>
      </p:sp>
      <p:sp>
        <p:nvSpPr>
          <p:cNvPr id="3" name="Content Placeholder 2">
            <a:extLst>
              <a:ext uri="{FF2B5EF4-FFF2-40B4-BE49-F238E27FC236}">
                <a16:creationId xmlns:a16="http://schemas.microsoft.com/office/drawing/2014/main" id="{19A4BE49-B124-F446-B2ED-73696702F6E7}"/>
              </a:ext>
            </a:extLst>
          </p:cNvPr>
          <p:cNvSpPr>
            <a:spLocks noGrp="1"/>
          </p:cNvSpPr>
          <p:nvPr>
            <p:ph idx="1"/>
          </p:nvPr>
        </p:nvSpPr>
        <p:spPr>
          <a:xfrm>
            <a:off x="1981200" y="1417638"/>
            <a:ext cx="8229600" cy="4823674"/>
          </a:xfrm>
        </p:spPr>
        <p:txBody>
          <a:bodyPr>
            <a:normAutofit lnSpcReduction="10000"/>
          </a:bodyPr>
          <a:lstStyle/>
          <a:p>
            <a:r>
              <a:rPr lang="en-US" b="1" dirty="0"/>
              <a:t>Confidentiality</a:t>
            </a:r>
            <a:r>
              <a:rPr lang="en-US" dirty="0"/>
              <a:t>: This term covers two related concepts:</a:t>
            </a:r>
          </a:p>
          <a:p>
            <a:pPr lvl="1"/>
            <a:r>
              <a:rPr lang="en-US" i="1" dirty="0"/>
              <a:t>Data confidentiality</a:t>
            </a:r>
            <a:r>
              <a:rPr lang="en-US" dirty="0"/>
              <a:t>: Assures that private or confidential information is not made available or disclosed to unauthorized individuals</a:t>
            </a:r>
          </a:p>
          <a:p>
            <a:pPr lvl="1"/>
            <a:r>
              <a:rPr lang="en-US" i="1" dirty="0"/>
              <a:t>Privacy</a:t>
            </a:r>
            <a:r>
              <a:rPr lang="en-US" dirty="0"/>
              <a:t>: Assures that individuals control or influence what information related to them may be collected and stored and by whom and to whom that information may be disclosed</a:t>
            </a:r>
          </a:p>
          <a:p>
            <a:r>
              <a:rPr lang="en-US" b="1" dirty="0"/>
              <a:t>Integrity</a:t>
            </a:r>
            <a:r>
              <a:rPr lang="en-US" dirty="0"/>
              <a:t>: This term covers two related concepts:</a:t>
            </a:r>
          </a:p>
          <a:p>
            <a:pPr lvl="1"/>
            <a:r>
              <a:rPr lang="en-US" i="1" dirty="0"/>
              <a:t>Data integrity</a:t>
            </a:r>
            <a:r>
              <a:rPr lang="en-US" dirty="0"/>
              <a:t>: Assures that information and programs are changed only in a specified and authorized manner</a:t>
            </a:r>
          </a:p>
          <a:p>
            <a:pPr lvl="1"/>
            <a:r>
              <a:rPr lang="en-US" i="1" dirty="0"/>
              <a:t>System integrity</a:t>
            </a:r>
            <a:r>
              <a:rPr lang="en-US" dirty="0"/>
              <a:t>: Assures that a system performs its intended function in an unimpaired manner, free from deliberate or inadvertent unauthorized manipulation of the system</a:t>
            </a:r>
          </a:p>
          <a:p>
            <a:r>
              <a:rPr lang="en-US" b="1" dirty="0"/>
              <a:t>Availability</a:t>
            </a:r>
            <a:r>
              <a:rPr lang="en-US" dirty="0"/>
              <a:t>: Assures that systems work promptly and service is not denied to authorized users</a:t>
            </a:r>
          </a:p>
          <a:p>
            <a:endParaRPr lang="en-US" dirty="0"/>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13</a:t>
            </a:fld>
            <a:endParaRPr lang="en-US" dirty="0"/>
          </a:p>
        </p:txBody>
      </p:sp>
    </p:spTree>
    <p:extLst>
      <p:ext uri="{BB962C8B-B14F-4D97-AF65-F5344CB8AC3E}">
        <p14:creationId xmlns:p14="http://schemas.microsoft.com/office/powerpoint/2010/main" val="197647024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33442-0E5D-6CF5-779B-F31C23D47B9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2F285B-4C10-418E-61C5-EFCF50290472}"/>
              </a:ext>
            </a:extLst>
          </p:cNvPr>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A1A663-AB5A-1C46-BB3F-DC91B87E1671}"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
        <p:nvSpPr>
          <p:cNvPr id="7" name="Text Placeholder 6">
            <a:extLst>
              <a:ext uri="{FF2B5EF4-FFF2-40B4-BE49-F238E27FC236}">
                <a16:creationId xmlns:a16="http://schemas.microsoft.com/office/drawing/2014/main" id="{02C66143-0052-ECE5-2561-5A7C74A23E15}"/>
              </a:ext>
            </a:extLst>
          </p:cNvPr>
          <p:cNvSpPr>
            <a:spLocks noGrp="1"/>
          </p:cNvSpPr>
          <p:nvPr>
            <p:ph type="body" sz="quarter" idx="10"/>
          </p:nvPr>
        </p:nvSpPr>
        <p:spPr/>
        <p:txBody>
          <a:bodyPr/>
          <a:lstStyle/>
          <a:p>
            <a:r>
              <a:rPr lang="en-US" dirty="0"/>
              <a:t>Module 2</a:t>
            </a:r>
          </a:p>
        </p:txBody>
      </p:sp>
      <p:sp>
        <p:nvSpPr>
          <p:cNvPr id="5" name="Rectangle 4">
            <a:extLst>
              <a:ext uri="{FF2B5EF4-FFF2-40B4-BE49-F238E27FC236}">
                <a16:creationId xmlns:a16="http://schemas.microsoft.com/office/drawing/2014/main" id="{77A19EC1-7C3C-9211-1EFC-EBCFBFFF74A3}"/>
              </a:ext>
            </a:extLst>
          </p:cNvPr>
          <p:cNvSpPr/>
          <p:nvPr/>
        </p:nvSpPr>
        <p:spPr>
          <a:xfrm>
            <a:off x="6394581" y="835662"/>
            <a:ext cx="5081970" cy="5016758"/>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TCP fundamental</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Attacks on the TCP protocol</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Denial-of-Service attack</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SQL injection attack</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Cross-side scripting attack</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FF0000"/>
                </a:solidFill>
                <a:effectLst/>
                <a:uLnTx/>
                <a:uFillTx/>
                <a:latin typeface="Calibri"/>
                <a:ea typeface="+mn-ea"/>
                <a:cs typeface="+mn-cs"/>
              </a:rPr>
              <a:t>Miscellaneous: Heartbleed bug and attack, Ransomware, </a:t>
            </a:r>
            <a:r>
              <a:rPr kumimoji="0" lang="en-US" sz="3200" b="0" i="0" u="none" strike="noStrike" kern="1200" cap="none" spc="0" normalizeH="0" baseline="0" noProof="0" dirty="0" err="1">
                <a:ln>
                  <a:noFill/>
                </a:ln>
                <a:solidFill>
                  <a:srgbClr val="FF0000"/>
                </a:solidFill>
                <a:effectLst/>
                <a:uLnTx/>
                <a:uFillTx/>
                <a:latin typeface="Calibri"/>
                <a:ea typeface="+mn-ea"/>
                <a:cs typeface="+mn-cs"/>
              </a:rPr>
              <a:t>Cryptojacking</a:t>
            </a:r>
            <a:r>
              <a:rPr kumimoji="0" lang="en-US" sz="3200" b="0" i="0" u="none" strike="noStrike" kern="1200" cap="none" spc="0" normalizeH="0" baseline="0" noProof="0" dirty="0">
                <a:ln>
                  <a:noFill/>
                </a:ln>
                <a:solidFill>
                  <a:srgbClr val="FF0000"/>
                </a:solidFill>
                <a:effectLst/>
                <a:uLnTx/>
                <a:uFillTx/>
                <a:latin typeface="Calibri"/>
                <a:ea typeface="+mn-ea"/>
                <a:cs typeface="+mn-cs"/>
              </a:rPr>
              <a:t> </a:t>
            </a:r>
          </a:p>
        </p:txBody>
      </p:sp>
    </p:spTree>
    <p:extLst>
      <p:ext uri="{BB962C8B-B14F-4D97-AF65-F5344CB8AC3E}">
        <p14:creationId xmlns:p14="http://schemas.microsoft.com/office/powerpoint/2010/main" val="128525222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274638"/>
            <a:ext cx="9144000" cy="850106"/>
          </a:xfrm>
        </p:spPr>
        <p:txBody>
          <a:bodyPr wrap="square" numCol="1" anchorCtr="0" compatLnSpc="1">
            <a:prstTxWarp prst="textNoShape">
              <a:avLst/>
            </a:prstTxWarp>
            <a:normAutofit/>
          </a:bodyPr>
          <a:lstStyle/>
          <a:p>
            <a:r>
              <a:rPr lang="en-US" sz="4000" dirty="0"/>
              <a:t>The Heartbleed Bug and Attack</a:t>
            </a:r>
            <a:endParaRPr lang="en-US" sz="3800" dirty="0">
              <a:solidFill>
                <a:srgbClr val="0432FF"/>
              </a:solidFill>
            </a:endParaRPr>
          </a:p>
        </p:txBody>
      </p:sp>
      <p:sp>
        <p:nvSpPr>
          <p:cNvPr id="6" name="Slide Number Placeholder 5">
            <a:extLst>
              <a:ext uri="{FF2B5EF4-FFF2-40B4-BE49-F238E27FC236}">
                <a16:creationId xmlns:a16="http://schemas.microsoft.com/office/drawing/2014/main" id="{35924D6A-8665-214C-8D5B-199C18F9D608}"/>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131</a:t>
            </a:fld>
            <a:endParaRPr lang="en-US" dirty="0">
              <a:solidFill>
                <a:prstClr val="black">
                  <a:tint val="75000"/>
                </a:prstClr>
              </a:solidFill>
            </a:endParaRPr>
          </a:p>
        </p:txBody>
      </p:sp>
      <p:sp>
        <p:nvSpPr>
          <p:cNvPr id="7" name="Shape 258">
            <a:extLst>
              <a:ext uri="{FF2B5EF4-FFF2-40B4-BE49-F238E27FC236}">
                <a16:creationId xmlns:a16="http://schemas.microsoft.com/office/drawing/2014/main" id="{089E6BD2-8A4D-9B40-AEBD-95711781D341}"/>
              </a:ext>
            </a:extLst>
          </p:cNvPr>
          <p:cNvSpPr txBox="1">
            <a:spLocks/>
          </p:cNvSpPr>
          <p:nvPr/>
        </p:nvSpPr>
        <p:spPr>
          <a:xfrm>
            <a:off x="1675257" y="1474495"/>
            <a:ext cx="8436152" cy="5043833"/>
          </a:xfrm>
          <a:prstGeom prst="rect">
            <a:avLst/>
          </a:prstGeom>
        </p:spPr>
        <p:txBody>
          <a:bodyPr vert="horz" wrap="square" lIns="91425" tIns="91425" rIns="91425" bIns="91425" rtlCol="0" anchor="t" anchorCtr="0">
            <a:noAutofit/>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a:spcAft>
                <a:spcPts val="600"/>
              </a:spcAft>
              <a:buClr>
                <a:srgbClr val="000000"/>
              </a:buClr>
            </a:pPr>
            <a:r>
              <a:rPr lang="en-GB" sz="2000" dirty="0">
                <a:solidFill>
                  <a:srgbClr val="000000"/>
                </a:solidFill>
              </a:rPr>
              <a:t>Vulnerability in the OpenSSL library, specifically the Heartbeat protocol in TLS (Transport Layer Security)</a:t>
            </a:r>
          </a:p>
          <a:p>
            <a:pPr marL="857250" lvl="1">
              <a:spcAft>
                <a:spcPts val="600"/>
              </a:spcAft>
              <a:buClr>
                <a:srgbClr val="000000"/>
              </a:buClr>
            </a:pPr>
            <a:r>
              <a:rPr lang="en-GB" sz="1800" dirty="0">
                <a:solidFill>
                  <a:srgbClr val="000000"/>
                </a:solidFill>
              </a:rPr>
              <a:t>OpenSSL (widely used library for TLS) drives HTTPS that your web browser relies on for online banking, and other secure transactions</a:t>
            </a:r>
          </a:p>
          <a:p>
            <a:pPr marL="857250" lvl="1">
              <a:spcAft>
                <a:spcPts val="600"/>
              </a:spcAft>
              <a:buClr>
                <a:srgbClr val="000000"/>
              </a:buClr>
            </a:pPr>
            <a:r>
              <a:rPr lang="en-GB" sz="1800" dirty="0">
                <a:solidFill>
                  <a:srgbClr val="000000"/>
                </a:solidFill>
              </a:rPr>
              <a:t>Launched in 2012 on web servers built on top of OpenSSL</a:t>
            </a:r>
          </a:p>
          <a:p>
            <a:pPr marL="857250" lvl="1">
              <a:spcAft>
                <a:spcPts val="600"/>
              </a:spcAft>
              <a:buClr>
                <a:srgbClr val="000000"/>
              </a:buClr>
            </a:pPr>
            <a:r>
              <a:rPr lang="en-GB" sz="1800" dirty="0">
                <a:solidFill>
                  <a:srgbClr val="000000"/>
                </a:solidFill>
              </a:rPr>
              <a:t>Disclosed in 2014</a:t>
            </a:r>
          </a:p>
        </p:txBody>
      </p:sp>
      <p:pic>
        <p:nvPicPr>
          <p:cNvPr id="1026" name="Picture 2" descr="The Heartbleed Bug and Password Reuse, Recipe for Disaster - Zoho Blog">
            <a:extLst>
              <a:ext uri="{FF2B5EF4-FFF2-40B4-BE49-F238E27FC236}">
                <a16:creationId xmlns:a16="http://schemas.microsoft.com/office/drawing/2014/main" id="{DB61A5B0-787B-8740-BA7A-13015A2DD6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8661" y="3929867"/>
            <a:ext cx="4473406" cy="2621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004406"/>
      </p:ext>
    </p:extLst>
  </p:cSld>
  <p:clrMapOvr>
    <a:masterClrMapping/>
  </p:clrMapOvr>
  <p:transition spd="slow"/>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274638"/>
            <a:ext cx="9144000" cy="850106"/>
          </a:xfrm>
        </p:spPr>
        <p:txBody>
          <a:bodyPr wrap="square" numCol="1" anchorCtr="0" compatLnSpc="1">
            <a:prstTxWarp prst="textNoShape">
              <a:avLst/>
            </a:prstTxWarp>
            <a:normAutofit/>
          </a:bodyPr>
          <a:lstStyle/>
          <a:p>
            <a:r>
              <a:rPr lang="en-US" sz="4000" dirty="0"/>
              <a:t>Background: the Heartbeat Protocol</a:t>
            </a:r>
            <a:endParaRPr lang="en-US" sz="3800" dirty="0">
              <a:solidFill>
                <a:srgbClr val="0432FF"/>
              </a:solidFill>
            </a:endParaRPr>
          </a:p>
        </p:txBody>
      </p:sp>
      <p:sp>
        <p:nvSpPr>
          <p:cNvPr id="6" name="Slide Number Placeholder 5">
            <a:extLst>
              <a:ext uri="{FF2B5EF4-FFF2-40B4-BE49-F238E27FC236}">
                <a16:creationId xmlns:a16="http://schemas.microsoft.com/office/drawing/2014/main" id="{35924D6A-8665-214C-8D5B-199C18F9D608}"/>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132</a:t>
            </a:fld>
            <a:endParaRPr lang="en-US" dirty="0">
              <a:solidFill>
                <a:prstClr val="black">
                  <a:tint val="75000"/>
                </a:prstClr>
              </a:solidFill>
            </a:endParaRPr>
          </a:p>
        </p:txBody>
      </p:sp>
      <p:sp>
        <p:nvSpPr>
          <p:cNvPr id="7" name="Shape 258">
            <a:extLst>
              <a:ext uri="{FF2B5EF4-FFF2-40B4-BE49-F238E27FC236}">
                <a16:creationId xmlns:a16="http://schemas.microsoft.com/office/drawing/2014/main" id="{089E6BD2-8A4D-9B40-AEBD-95711781D341}"/>
              </a:ext>
            </a:extLst>
          </p:cNvPr>
          <p:cNvSpPr txBox="1">
            <a:spLocks/>
          </p:cNvSpPr>
          <p:nvPr/>
        </p:nvSpPr>
        <p:spPr>
          <a:xfrm>
            <a:off x="1575866" y="1206140"/>
            <a:ext cx="8992744" cy="5043833"/>
          </a:xfrm>
          <a:prstGeom prst="rect">
            <a:avLst/>
          </a:prstGeom>
        </p:spPr>
        <p:txBody>
          <a:bodyPr vert="horz" wrap="square" lIns="91425" tIns="91425" rIns="91425" bIns="91425" rtlCol="0" anchor="t" anchorCtr="0">
            <a:noAutofit/>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a:spcAft>
                <a:spcPts val="600"/>
              </a:spcAft>
              <a:buClr>
                <a:srgbClr val="000000"/>
              </a:buClr>
            </a:pPr>
            <a:r>
              <a:rPr lang="en-GB" sz="2000" dirty="0">
                <a:solidFill>
                  <a:srgbClr val="000000"/>
                </a:solidFill>
              </a:rPr>
              <a:t>TLS/SSL protocols provide a secure channel between two communicating applications</a:t>
            </a:r>
          </a:p>
          <a:p>
            <a:pPr marL="457200">
              <a:spcAft>
                <a:spcPts val="600"/>
              </a:spcAft>
              <a:buClr>
                <a:srgbClr val="000000"/>
              </a:buClr>
            </a:pPr>
            <a:r>
              <a:rPr lang="en-GB" sz="2000" dirty="0">
                <a:solidFill>
                  <a:srgbClr val="000000"/>
                </a:solidFill>
              </a:rPr>
              <a:t>Heartbeat extension: implement keep-alive feature of TLS</a:t>
            </a:r>
          </a:p>
          <a:p>
            <a:pPr marL="857250" lvl="1">
              <a:spcAft>
                <a:spcPts val="600"/>
              </a:spcAft>
              <a:buClr>
                <a:srgbClr val="000000"/>
              </a:buClr>
            </a:pPr>
            <a:r>
              <a:rPr lang="en-GB" sz="1800" dirty="0">
                <a:solidFill>
                  <a:srgbClr val="000000"/>
                </a:solidFill>
              </a:rPr>
              <a:t>Maintains secure session without interruption (e.g., from firewall) when client and server are not sending data to each other for a period of time </a:t>
            </a:r>
          </a:p>
          <a:p>
            <a:pPr marL="1257300" lvl="2">
              <a:spcAft>
                <a:spcPts val="600"/>
              </a:spcAft>
              <a:buClr>
                <a:srgbClr val="000000"/>
              </a:buClr>
            </a:pPr>
            <a:r>
              <a:rPr lang="en-GB" sz="1600" dirty="0">
                <a:solidFill>
                  <a:srgbClr val="000000"/>
                </a:solidFill>
              </a:rPr>
              <a:t>Hard to initiate and re-establish secure sessions</a:t>
            </a:r>
            <a:endParaRPr lang="en-GB" sz="1400" dirty="0">
              <a:solidFill>
                <a:srgbClr val="000000"/>
              </a:solidFill>
            </a:endParaRPr>
          </a:p>
          <a:p>
            <a:pPr marL="857250" lvl="1">
              <a:spcAft>
                <a:spcPts val="600"/>
              </a:spcAft>
              <a:buClr>
                <a:srgbClr val="000000"/>
              </a:buClr>
            </a:pPr>
            <a:r>
              <a:rPr lang="en-GB" sz="1800" dirty="0">
                <a:solidFill>
                  <a:srgbClr val="000000"/>
                </a:solidFill>
              </a:rPr>
              <a:t>Send request packet to receiver and obtain an acknowledgement packet by doing a </a:t>
            </a:r>
            <a:r>
              <a:rPr lang="en-GB" sz="1800" b="1" dirty="0">
                <a:solidFill>
                  <a:srgbClr val="FF0000"/>
                </a:solidFill>
              </a:rPr>
              <a:t>copy</a:t>
            </a:r>
            <a:r>
              <a:rPr lang="en-GB" sz="1800" dirty="0">
                <a:solidFill>
                  <a:srgbClr val="000000"/>
                </a:solidFill>
              </a:rPr>
              <a:t> of the payload content based on payload length L</a:t>
            </a:r>
          </a:p>
          <a:p>
            <a:pPr marL="857250" lvl="1">
              <a:spcAft>
                <a:spcPts val="600"/>
              </a:spcAft>
              <a:buClr>
                <a:srgbClr val="000000"/>
              </a:buClr>
            </a:pPr>
            <a:r>
              <a:rPr lang="en-GB" sz="1800" dirty="0">
                <a:solidFill>
                  <a:srgbClr val="000000"/>
                </a:solidFill>
              </a:rPr>
              <a:t>The </a:t>
            </a:r>
            <a:r>
              <a:rPr lang="en-GB" sz="1800" b="1" dirty="0">
                <a:solidFill>
                  <a:srgbClr val="FF0000"/>
                </a:solidFill>
              </a:rPr>
              <a:t>copy</a:t>
            </a:r>
            <a:r>
              <a:rPr lang="en-GB" sz="1800" dirty="0">
                <a:solidFill>
                  <a:srgbClr val="000000"/>
                </a:solidFill>
              </a:rPr>
              <a:t> caused the vulnerability; attacker can specify larger L</a:t>
            </a:r>
          </a:p>
          <a:p>
            <a:pPr marL="457200">
              <a:spcAft>
                <a:spcPts val="600"/>
              </a:spcAft>
              <a:buClr>
                <a:srgbClr val="000000"/>
              </a:buClr>
            </a:pPr>
            <a:r>
              <a:rPr lang="en-GB" sz="2000" dirty="0">
                <a:solidFill>
                  <a:srgbClr val="000000"/>
                </a:solidFill>
              </a:rPr>
              <a:t>Heartbleed bug is an implementation flaw in TLS/SSL heartbeat extension</a:t>
            </a:r>
          </a:p>
        </p:txBody>
      </p:sp>
      <p:pic>
        <p:nvPicPr>
          <p:cNvPr id="3" name="Picture 2">
            <a:extLst>
              <a:ext uri="{FF2B5EF4-FFF2-40B4-BE49-F238E27FC236}">
                <a16:creationId xmlns:a16="http://schemas.microsoft.com/office/drawing/2014/main" id="{0EAD252B-C965-D942-BEDB-7E544C42D90F}"/>
              </a:ext>
            </a:extLst>
          </p:cNvPr>
          <p:cNvPicPr>
            <a:picLocks noChangeAspect="1"/>
          </p:cNvPicPr>
          <p:nvPr/>
        </p:nvPicPr>
        <p:blipFill>
          <a:blip r:embed="rId3"/>
          <a:stretch>
            <a:fillRect/>
          </a:stretch>
        </p:blipFill>
        <p:spPr>
          <a:xfrm>
            <a:off x="5356188" y="5049079"/>
            <a:ext cx="1796937" cy="1672397"/>
          </a:xfrm>
          <a:prstGeom prst="rect">
            <a:avLst/>
          </a:prstGeom>
        </p:spPr>
      </p:pic>
    </p:spTree>
    <p:extLst>
      <p:ext uri="{BB962C8B-B14F-4D97-AF65-F5344CB8AC3E}">
        <p14:creationId xmlns:p14="http://schemas.microsoft.com/office/powerpoint/2010/main" val="3327658120"/>
      </p:ext>
    </p:extLst>
  </p:cSld>
  <p:clrMapOvr>
    <a:masterClrMapping/>
  </p:clrMapOvr>
  <p:transition spd="slow"/>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09800" y="2057400"/>
            <a:ext cx="8058150" cy="3771900"/>
          </a:xfrm>
        </p:spPr>
        <p:txBody>
          <a:bodyPr>
            <a:normAutofit/>
          </a:bodyPr>
          <a:lstStyle/>
          <a:p>
            <a:r>
              <a:rPr lang="en-US" dirty="0"/>
              <a:t>Simply update your system’s </a:t>
            </a:r>
            <a:r>
              <a:rPr lang="en-US" dirty="0" err="1"/>
              <a:t>OpenSSL</a:t>
            </a:r>
            <a:r>
              <a:rPr lang="en-US" dirty="0"/>
              <a:t> library. The following two commands can be used for it:</a:t>
            </a:r>
            <a:endParaRPr lang="en-US" dirty="0">
              <a:latin typeface="Consolas" pitchFamily="49" charset="0"/>
            </a:endParaRPr>
          </a:p>
          <a:p>
            <a:pPr marL="0" indent="0">
              <a:buNone/>
            </a:pPr>
            <a:endParaRPr lang="en-US" sz="2100" dirty="0">
              <a:solidFill>
                <a:srgbClr val="FF0000"/>
              </a:solidFill>
              <a:latin typeface="Consolas" pitchFamily="49" charset="0"/>
            </a:endParaRPr>
          </a:p>
          <a:p>
            <a:pPr marL="0" indent="0">
              <a:buNone/>
            </a:pPr>
            <a:endParaRPr lang="en-US" sz="2100" dirty="0">
              <a:solidFill>
                <a:srgbClr val="FF0000"/>
              </a:solidFill>
              <a:latin typeface="Consolas" pitchFamily="49" charset="0"/>
            </a:endParaRPr>
          </a:p>
          <a:p>
            <a:endParaRPr lang="en-US" sz="825" dirty="0"/>
          </a:p>
          <a:p>
            <a:r>
              <a:rPr lang="en-US" dirty="0"/>
              <a:t>The following code shows how the </a:t>
            </a:r>
            <a:r>
              <a:rPr lang="en-US" dirty="0" err="1"/>
              <a:t>OpenSSL</a:t>
            </a:r>
            <a:r>
              <a:rPr lang="en-US" dirty="0"/>
              <a:t> library is fixed</a:t>
            </a:r>
            <a:endParaRPr lang="en-US" dirty="0">
              <a:solidFill>
                <a:srgbClr val="FF0000"/>
              </a:solidFill>
              <a:latin typeface="Consolas" pitchFamily="49" charset="0"/>
            </a:endParaRPr>
          </a:p>
          <a:p>
            <a:pPr marL="0" indent="0">
              <a:buNone/>
            </a:pPr>
            <a:endParaRPr lang="en-US" sz="1500" dirty="0">
              <a:latin typeface="Consolas" pitchFamily="49" charset="0"/>
            </a:endParaRP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5551" y="3028951"/>
            <a:ext cx="3467078" cy="604353"/>
          </a:xfrm>
          <a:prstGeom prst="rect">
            <a:avLst/>
          </a:prstGeom>
        </p:spPr>
      </p:pic>
      <p:pic>
        <p:nvPicPr>
          <p:cNvPr id="8" name="Picture 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0553" y="4457700"/>
            <a:ext cx="5811994" cy="1031566"/>
          </a:xfrm>
          <a:prstGeom prst="rect">
            <a:avLst/>
          </a:prstGeom>
        </p:spPr>
      </p:pic>
      <p:sp>
        <p:nvSpPr>
          <p:cNvPr id="6" name="Title 1">
            <a:extLst>
              <a:ext uri="{FF2B5EF4-FFF2-40B4-BE49-F238E27FC236}">
                <a16:creationId xmlns:a16="http://schemas.microsoft.com/office/drawing/2014/main" id="{030A0C09-7B48-994B-9EA8-D10127720957}"/>
              </a:ext>
            </a:extLst>
          </p:cNvPr>
          <p:cNvSpPr txBox="1">
            <a:spLocks/>
          </p:cNvSpPr>
          <p:nvPr/>
        </p:nvSpPr>
        <p:spPr>
          <a:xfrm>
            <a:off x="1524000" y="274638"/>
            <a:ext cx="9144000" cy="850106"/>
          </a:xfrm>
          <a:prstGeom prst="rect">
            <a:avLst/>
          </a:prstGeom>
        </p:spPr>
        <p:txBody>
          <a:bodyPr vert="horz" wrap="square" lIns="91440" tIns="45720" rIns="91440" bIns="45720" numCol="1" rtlCol="0" anchor="ctr" anchorCtr="0" compatLnSpc="1">
            <a:prstTxWarp prst="textNoShape">
              <a:avLst/>
            </a:prstTxWarp>
            <a:normAutofit/>
          </a:bodyPr>
          <a:lstStyle>
            <a:lvl1pPr algn="ctr" defTabSz="457200" rtl="0" eaLnBrk="1" latinLnBrk="0" hangingPunct="1">
              <a:spcBef>
                <a:spcPct val="0"/>
              </a:spcBef>
              <a:buNone/>
              <a:defRPr sz="3400" kern="1200">
                <a:solidFill>
                  <a:srgbClr val="0000FF"/>
                </a:solidFill>
                <a:latin typeface="Arial"/>
                <a:ea typeface="+mj-ea"/>
                <a:cs typeface="Arial"/>
              </a:defRPr>
            </a:lvl1pPr>
          </a:lstStyle>
          <a:p>
            <a:r>
              <a:rPr lang="en-US" sz="4000" dirty="0"/>
              <a:t>Fixing the Heartbleed Bug</a:t>
            </a:r>
            <a:endParaRPr lang="en-US" sz="3800" dirty="0">
              <a:solidFill>
                <a:srgbClr val="0432FF"/>
              </a:solidFill>
            </a:endParaRPr>
          </a:p>
        </p:txBody>
      </p:sp>
      <p:sp>
        <p:nvSpPr>
          <p:cNvPr id="9" name="Slide Number Placeholder 5">
            <a:extLst>
              <a:ext uri="{FF2B5EF4-FFF2-40B4-BE49-F238E27FC236}">
                <a16:creationId xmlns:a16="http://schemas.microsoft.com/office/drawing/2014/main" id="{776C1AF6-2935-534C-8B16-D274FA4BDD79}"/>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133</a:t>
            </a:fld>
            <a:endParaRPr lang="en-US" dirty="0">
              <a:solidFill>
                <a:prstClr val="black">
                  <a:tint val="75000"/>
                </a:prstClr>
              </a:solidFill>
            </a:endParaRPr>
          </a:p>
        </p:txBody>
      </p:sp>
    </p:spTree>
    <p:extLst>
      <p:ext uri="{BB962C8B-B14F-4D97-AF65-F5344CB8AC3E}">
        <p14:creationId xmlns:p14="http://schemas.microsoft.com/office/powerpoint/2010/main" val="191339066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30A0C09-7B48-994B-9EA8-D10127720957}"/>
              </a:ext>
            </a:extLst>
          </p:cNvPr>
          <p:cNvSpPr txBox="1">
            <a:spLocks/>
          </p:cNvSpPr>
          <p:nvPr/>
        </p:nvSpPr>
        <p:spPr>
          <a:xfrm>
            <a:off x="1524000" y="274638"/>
            <a:ext cx="9144000" cy="850106"/>
          </a:xfrm>
          <a:prstGeom prst="rect">
            <a:avLst/>
          </a:prstGeom>
        </p:spPr>
        <p:txBody>
          <a:bodyPr vert="horz" wrap="square" lIns="91440" tIns="45720" rIns="91440" bIns="45720" numCol="1" rtlCol="0" anchor="ctr" anchorCtr="0" compatLnSpc="1">
            <a:prstTxWarp prst="textNoShape">
              <a:avLst/>
            </a:prstTxWarp>
            <a:normAutofit fontScale="77500" lnSpcReduction="20000"/>
          </a:bodyPr>
          <a:lstStyle>
            <a:lvl1pPr algn="ctr" defTabSz="457200" rtl="0" eaLnBrk="1" latinLnBrk="0" hangingPunct="1">
              <a:spcBef>
                <a:spcPct val="0"/>
              </a:spcBef>
              <a:buNone/>
              <a:defRPr sz="3400" kern="1200">
                <a:solidFill>
                  <a:srgbClr val="0000FF"/>
                </a:solidFill>
                <a:latin typeface="Arial"/>
                <a:ea typeface="+mj-ea"/>
                <a:cs typeface="Arial"/>
              </a:defRPr>
            </a:lvl1pPr>
          </a:lstStyle>
          <a:p>
            <a:r>
              <a:rPr lang="en-US" sz="4000" dirty="0"/>
              <a:t>Fixing the Heartbleed Bug – Use Bounds Checking</a:t>
            </a:r>
            <a:endParaRPr lang="en-US" sz="3800" dirty="0">
              <a:solidFill>
                <a:srgbClr val="0432FF"/>
              </a:solidFill>
            </a:endParaRPr>
          </a:p>
        </p:txBody>
      </p:sp>
      <p:sp>
        <p:nvSpPr>
          <p:cNvPr id="9" name="Slide Number Placeholder 5">
            <a:extLst>
              <a:ext uri="{FF2B5EF4-FFF2-40B4-BE49-F238E27FC236}">
                <a16:creationId xmlns:a16="http://schemas.microsoft.com/office/drawing/2014/main" id="{776C1AF6-2935-534C-8B16-D274FA4BDD79}"/>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134</a:t>
            </a:fld>
            <a:endParaRPr lang="en-US" dirty="0">
              <a:solidFill>
                <a:prstClr val="black">
                  <a:tint val="75000"/>
                </a:prstClr>
              </a:solidFill>
            </a:endParaRPr>
          </a:p>
        </p:txBody>
      </p:sp>
      <p:sp>
        <p:nvSpPr>
          <p:cNvPr id="5" name="Content Placeholder 4">
            <a:extLst>
              <a:ext uri="{FF2B5EF4-FFF2-40B4-BE49-F238E27FC236}">
                <a16:creationId xmlns:a16="http://schemas.microsoft.com/office/drawing/2014/main" id="{D8BA0B61-AABA-934F-BF80-A96209B0E967}"/>
              </a:ext>
            </a:extLst>
          </p:cNvPr>
          <p:cNvSpPr>
            <a:spLocks noGrp="1"/>
          </p:cNvSpPr>
          <p:nvPr>
            <p:ph idx="1"/>
          </p:nvPr>
        </p:nvSpPr>
        <p:spPr>
          <a:xfrm>
            <a:off x="1981200" y="1322513"/>
            <a:ext cx="8229600" cy="4525963"/>
          </a:xfrm>
        </p:spPr>
        <p:txBody>
          <a:bodyPr>
            <a:normAutofit fontScale="92500" lnSpcReduction="10000"/>
          </a:bodyPr>
          <a:lstStyle/>
          <a:p>
            <a:r>
              <a:rPr lang="en-US" dirty="0"/>
              <a:t>Comparing the shown code with the vulnerable version shown earlier, </a:t>
            </a:r>
          </a:p>
          <a:p>
            <a:pPr lvl="1"/>
            <a:r>
              <a:rPr lang="en-US" dirty="0">
                <a:solidFill>
                  <a:srgbClr val="00B050"/>
                </a:solidFill>
              </a:rPr>
              <a:t>An if statement is added</a:t>
            </a:r>
          </a:p>
          <a:p>
            <a:pPr lvl="2"/>
            <a:r>
              <a:rPr lang="en-US" dirty="0"/>
              <a:t>s </a:t>
            </a:r>
            <a:r>
              <a:rPr lang="en-US" dirty="0">
                <a:sym typeface="Wingdings" pitchFamily="2" charset="2"/>
              </a:rPr>
              <a:t></a:t>
            </a:r>
            <a:r>
              <a:rPr lang="en-US" dirty="0"/>
              <a:t> s3 </a:t>
            </a:r>
            <a:r>
              <a:rPr lang="en-US" dirty="0">
                <a:sym typeface="Wingdings" pitchFamily="2" charset="2"/>
              </a:rPr>
              <a:t></a:t>
            </a:r>
            <a:r>
              <a:rPr lang="en-US" dirty="0"/>
              <a:t> </a:t>
            </a:r>
            <a:r>
              <a:rPr lang="en-US" dirty="0" err="1"/>
              <a:t>rrec.length</a:t>
            </a:r>
            <a:r>
              <a:rPr lang="en-US" dirty="0"/>
              <a:t> is the total number of bytes in the request packet; this is the actual length and not the one declared in the request packet</a:t>
            </a:r>
          </a:p>
          <a:p>
            <a:pPr lvl="2"/>
            <a:r>
              <a:rPr lang="en-US" dirty="0"/>
              <a:t>Constant 1 </a:t>
            </a:r>
            <a:r>
              <a:rPr lang="en-US" dirty="0">
                <a:sym typeface="Wingdings" pitchFamily="2" charset="2"/>
              </a:rPr>
              <a:t></a:t>
            </a:r>
            <a:r>
              <a:rPr lang="en-US" dirty="0"/>
              <a:t> size of type field</a:t>
            </a:r>
          </a:p>
          <a:p>
            <a:pPr lvl="2"/>
            <a:r>
              <a:rPr lang="en-US" dirty="0"/>
              <a:t>Constant 2 </a:t>
            </a:r>
            <a:r>
              <a:rPr lang="en-US" dirty="0">
                <a:sym typeface="Wingdings" pitchFamily="2" charset="2"/>
              </a:rPr>
              <a:t></a:t>
            </a:r>
            <a:r>
              <a:rPr lang="en-US" dirty="0"/>
              <a:t> size of length field</a:t>
            </a:r>
          </a:p>
          <a:p>
            <a:pPr lvl="2"/>
            <a:r>
              <a:rPr lang="en-US" dirty="0"/>
              <a:t>Constant 16 </a:t>
            </a:r>
            <a:r>
              <a:rPr lang="en-US" dirty="0">
                <a:sym typeface="Wingdings" pitchFamily="2" charset="2"/>
              </a:rPr>
              <a:t></a:t>
            </a:r>
            <a:r>
              <a:rPr lang="en-US" dirty="0"/>
              <a:t> minimum padding length</a:t>
            </a:r>
          </a:p>
          <a:p>
            <a:pPr marL="0" indent="0">
              <a:buNone/>
            </a:pPr>
            <a:endParaRPr lang="en-US" dirty="0"/>
          </a:p>
          <a:p>
            <a:r>
              <a:rPr lang="en-US" dirty="0"/>
              <a:t>The if statement compares whether the declared payload length plus a constant (19) is larger than the actual size of the request packet</a:t>
            </a:r>
          </a:p>
          <a:p>
            <a:pPr lvl="1"/>
            <a:r>
              <a:rPr lang="en-US" dirty="0">
                <a:solidFill>
                  <a:srgbClr val="00B050"/>
                </a:solidFill>
              </a:rPr>
              <a:t>If larger, the packet is discarded and there will be no reply</a:t>
            </a:r>
          </a:p>
          <a:p>
            <a:pPr lvl="1"/>
            <a:r>
              <a:rPr lang="en-US" dirty="0"/>
              <a:t>If attacker send a request packet with larger declared length value, the packet won’t have any effect</a:t>
            </a:r>
          </a:p>
        </p:txBody>
      </p:sp>
      <p:sp>
        <p:nvSpPr>
          <p:cNvPr id="3" name="TextBox 2">
            <a:extLst>
              <a:ext uri="{FF2B5EF4-FFF2-40B4-BE49-F238E27FC236}">
                <a16:creationId xmlns:a16="http://schemas.microsoft.com/office/drawing/2014/main" id="{64DF9FEE-8FB5-5ABE-6C84-DEFA2BA8AC46}"/>
              </a:ext>
            </a:extLst>
          </p:cNvPr>
          <p:cNvSpPr txBox="1"/>
          <p:nvPr/>
        </p:nvSpPr>
        <p:spPr>
          <a:xfrm>
            <a:off x="5641910" y="5951766"/>
            <a:ext cx="6096000" cy="369332"/>
          </a:xfrm>
          <a:prstGeom prst="rect">
            <a:avLst/>
          </a:prstGeom>
          <a:noFill/>
        </p:spPr>
        <p:txBody>
          <a:bodyPr wrap="square">
            <a:spAutoFit/>
          </a:bodyPr>
          <a:lstStyle/>
          <a:p>
            <a:r>
              <a:rPr lang="en-US" sz="1800" dirty="0"/>
              <a:t>Story: Bounds Checking and Game Design </a:t>
            </a:r>
            <a:endParaRPr lang="en-US" dirty="0"/>
          </a:p>
        </p:txBody>
      </p:sp>
    </p:spTree>
    <p:extLst>
      <p:ext uri="{BB962C8B-B14F-4D97-AF65-F5344CB8AC3E}">
        <p14:creationId xmlns:p14="http://schemas.microsoft.com/office/powerpoint/2010/main" val="374276709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30A0C09-7B48-994B-9EA8-D10127720957}"/>
              </a:ext>
            </a:extLst>
          </p:cNvPr>
          <p:cNvSpPr txBox="1">
            <a:spLocks/>
          </p:cNvSpPr>
          <p:nvPr/>
        </p:nvSpPr>
        <p:spPr>
          <a:xfrm>
            <a:off x="1524000" y="274638"/>
            <a:ext cx="9144000" cy="850106"/>
          </a:xfrm>
          <a:prstGeom prst="rect">
            <a:avLst/>
          </a:prstGeom>
        </p:spPr>
        <p:txBody>
          <a:bodyPr vert="horz" wrap="square" lIns="91440" tIns="45720" rIns="91440" bIns="45720" numCol="1" rtlCol="0" anchor="ctr" anchorCtr="0" compatLnSpc="1">
            <a:prstTxWarp prst="textNoShape">
              <a:avLst/>
            </a:prstTxWarp>
            <a:normAutofit/>
          </a:bodyPr>
          <a:lstStyle>
            <a:lvl1pPr algn="ctr" defTabSz="457200" rtl="0" eaLnBrk="1" latinLnBrk="0" hangingPunct="1">
              <a:spcBef>
                <a:spcPct val="0"/>
              </a:spcBef>
              <a:buNone/>
              <a:defRPr sz="3400" kern="1200">
                <a:solidFill>
                  <a:srgbClr val="0000FF"/>
                </a:solidFill>
                <a:latin typeface="Arial"/>
                <a:ea typeface="+mj-ea"/>
                <a:cs typeface="Arial"/>
              </a:defRPr>
            </a:lvl1pPr>
          </a:lstStyle>
          <a:p>
            <a:r>
              <a:rPr lang="en-US" sz="4000" dirty="0" err="1"/>
              <a:t>Cryptojacking</a:t>
            </a:r>
            <a:endParaRPr lang="en-US" sz="3800" dirty="0">
              <a:solidFill>
                <a:srgbClr val="0432FF"/>
              </a:solidFill>
            </a:endParaRPr>
          </a:p>
        </p:txBody>
      </p:sp>
      <p:sp>
        <p:nvSpPr>
          <p:cNvPr id="9" name="Slide Number Placeholder 5">
            <a:extLst>
              <a:ext uri="{FF2B5EF4-FFF2-40B4-BE49-F238E27FC236}">
                <a16:creationId xmlns:a16="http://schemas.microsoft.com/office/drawing/2014/main" id="{776C1AF6-2935-534C-8B16-D274FA4BDD79}"/>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135</a:t>
            </a:fld>
            <a:endParaRPr lang="en-US" dirty="0">
              <a:solidFill>
                <a:prstClr val="black">
                  <a:tint val="75000"/>
                </a:prstClr>
              </a:solidFill>
            </a:endParaRPr>
          </a:p>
        </p:txBody>
      </p:sp>
      <p:sp>
        <p:nvSpPr>
          <p:cNvPr id="5" name="Content Placeholder 4">
            <a:extLst>
              <a:ext uri="{FF2B5EF4-FFF2-40B4-BE49-F238E27FC236}">
                <a16:creationId xmlns:a16="http://schemas.microsoft.com/office/drawing/2014/main" id="{D8BA0B61-AABA-934F-BF80-A96209B0E967}"/>
              </a:ext>
            </a:extLst>
          </p:cNvPr>
          <p:cNvSpPr>
            <a:spLocks noGrp="1"/>
          </p:cNvSpPr>
          <p:nvPr>
            <p:ph idx="1"/>
          </p:nvPr>
        </p:nvSpPr>
        <p:spPr>
          <a:xfrm>
            <a:off x="1981200" y="1465119"/>
            <a:ext cx="8229600" cy="4759037"/>
          </a:xfrm>
        </p:spPr>
        <p:txBody>
          <a:bodyPr>
            <a:normAutofit fontScale="92500" lnSpcReduction="10000"/>
          </a:bodyPr>
          <a:lstStyle/>
          <a:p>
            <a:r>
              <a:rPr lang="en-US" dirty="0" err="1"/>
              <a:t>Cryptojacking</a:t>
            </a:r>
            <a:r>
              <a:rPr lang="en-US" dirty="0"/>
              <a:t> is the unauthorized use (i.e., hijacking) of someone else’s computer processing power to mine cryptocurrency</a:t>
            </a:r>
          </a:p>
          <a:p>
            <a:endParaRPr lang="en-US" dirty="0"/>
          </a:p>
          <a:p>
            <a:r>
              <a:rPr lang="en-US" dirty="0"/>
              <a:t>Hackers do this by either:</a:t>
            </a:r>
          </a:p>
          <a:p>
            <a:pPr marL="914400" lvl="1" indent="-457200">
              <a:buFont typeface="+mj-lt"/>
              <a:buAutoNum type="arabicPeriod"/>
            </a:pPr>
            <a:r>
              <a:rPr lang="en-US" b="1" dirty="0"/>
              <a:t>Social Engineering / Malware: </a:t>
            </a:r>
            <a:r>
              <a:rPr lang="en-US" dirty="0"/>
              <a:t>Getting the victim to click on a malicious link (phishing) in an email that loads </a:t>
            </a:r>
            <a:r>
              <a:rPr lang="en-US" dirty="0" err="1"/>
              <a:t>cryptomining</a:t>
            </a:r>
            <a:r>
              <a:rPr lang="en-US" dirty="0"/>
              <a:t> code (malware) on the computer, or </a:t>
            </a:r>
          </a:p>
          <a:p>
            <a:pPr marL="914400" lvl="1" indent="-457200">
              <a:buFont typeface="+mj-lt"/>
              <a:buAutoNum type="arabicPeriod"/>
            </a:pPr>
            <a:r>
              <a:rPr lang="en-US" b="1" dirty="0"/>
              <a:t>Browser-based Attacks: </a:t>
            </a:r>
            <a:r>
              <a:rPr lang="en-US" dirty="0"/>
              <a:t>By infecting a website or online ad with JavaScript code that auto-executes once loaded in the victim’s browser (mining will take place as long as browser/tab is open)</a:t>
            </a:r>
          </a:p>
          <a:p>
            <a:endParaRPr lang="en-US" dirty="0"/>
          </a:p>
          <a:p>
            <a:r>
              <a:rPr lang="en-US" dirty="0"/>
              <a:t>Either way, the </a:t>
            </a:r>
            <a:r>
              <a:rPr lang="en-US" dirty="0" err="1"/>
              <a:t>cryptomining</a:t>
            </a:r>
            <a:r>
              <a:rPr lang="en-US" dirty="0"/>
              <a:t> code then works in the background as unsuspecting victims use their computers normally </a:t>
            </a:r>
          </a:p>
          <a:p>
            <a:pPr lvl="1"/>
            <a:r>
              <a:rPr lang="en-US" dirty="0"/>
              <a:t>Symptoms: overheating of device, high processor usage, slower performance or lags in execution</a:t>
            </a:r>
          </a:p>
        </p:txBody>
      </p:sp>
    </p:spTree>
    <p:extLst>
      <p:ext uri="{BB962C8B-B14F-4D97-AF65-F5344CB8AC3E}">
        <p14:creationId xmlns:p14="http://schemas.microsoft.com/office/powerpoint/2010/main" val="121087973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30A0C09-7B48-994B-9EA8-D10127720957}"/>
              </a:ext>
            </a:extLst>
          </p:cNvPr>
          <p:cNvSpPr txBox="1">
            <a:spLocks/>
          </p:cNvSpPr>
          <p:nvPr/>
        </p:nvSpPr>
        <p:spPr>
          <a:xfrm>
            <a:off x="1524000" y="274638"/>
            <a:ext cx="9144000" cy="850106"/>
          </a:xfrm>
          <a:prstGeom prst="rect">
            <a:avLst/>
          </a:prstGeom>
        </p:spPr>
        <p:txBody>
          <a:bodyPr vert="horz" wrap="square" lIns="91440" tIns="45720" rIns="91440" bIns="45720" numCol="1" rtlCol="0" anchor="ctr" anchorCtr="0" compatLnSpc="1">
            <a:prstTxWarp prst="textNoShape">
              <a:avLst/>
            </a:prstTxWarp>
            <a:normAutofit/>
          </a:bodyPr>
          <a:lstStyle>
            <a:lvl1pPr algn="ctr" defTabSz="457200" rtl="0" eaLnBrk="1" latinLnBrk="0" hangingPunct="1">
              <a:spcBef>
                <a:spcPct val="0"/>
              </a:spcBef>
              <a:buNone/>
              <a:defRPr sz="3400" kern="1200">
                <a:solidFill>
                  <a:srgbClr val="0000FF"/>
                </a:solidFill>
                <a:latin typeface="Arial"/>
                <a:ea typeface="+mj-ea"/>
                <a:cs typeface="Arial"/>
              </a:defRPr>
            </a:lvl1pPr>
          </a:lstStyle>
          <a:p>
            <a:r>
              <a:rPr lang="en-US" sz="4000" dirty="0"/>
              <a:t>How </a:t>
            </a:r>
            <a:r>
              <a:rPr lang="en-US" sz="4000" dirty="0" err="1"/>
              <a:t>Cryptojacking</a:t>
            </a:r>
            <a:r>
              <a:rPr lang="en-US" sz="4000" dirty="0"/>
              <a:t> Works</a:t>
            </a:r>
            <a:endParaRPr lang="en-US" sz="3800" dirty="0">
              <a:solidFill>
                <a:srgbClr val="0432FF"/>
              </a:solidFill>
            </a:endParaRPr>
          </a:p>
        </p:txBody>
      </p:sp>
      <p:sp>
        <p:nvSpPr>
          <p:cNvPr id="9" name="Slide Number Placeholder 5">
            <a:extLst>
              <a:ext uri="{FF2B5EF4-FFF2-40B4-BE49-F238E27FC236}">
                <a16:creationId xmlns:a16="http://schemas.microsoft.com/office/drawing/2014/main" id="{776C1AF6-2935-534C-8B16-D274FA4BDD79}"/>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136</a:t>
            </a:fld>
            <a:endParaRPr lang="en-US" dirty="0">
              <a:solidFill>
                <a:prstClr val="black">
                  <a:tint val="75000"/>
                </a:prstClr>
              </a:solidFill>
            </a:endParaRPr>
          </a:p>
        </p:txBody>
      </p:sp>
      <p:pic>
        <p:nvPicPr>
          <p:cNvPr id="3074" name="Picture 2" descr="Cryptojacking Bot &quot;Digimine&quot; Spreading Via FB Messenger in Google Chrome  Desktop">
            <a:extLst>
              <a:ext uri="{FF2B5EF4-FFF2-40B4-BE49-F238E27FC236}">
                <a16:creationId xmlns:a16="http://schemas.microsoft.com/office/drawing/2014/main" id="{DF92CFCC-FDF0-064E-9BE6-7E0A648230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6381" y="3429000"/>
            <a:ext cx="4790019" cy="343700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77D561B-8CB8-E84E-8FB7-43BF40772B2C}"/>
              </a:ext>
            </a:extLst>
          </p:cNvPr>
          <p:cNvSpPr>
            <a:spLocks noGrp="1"/>
          </p:cNvSpPr>
          <p:nvPr>
            <p:ph idx="1"/>
          </p:nvPr>
        </p:nvSpPr>
        <p:spPr>
          <a:xfrm>
            <a:off x="1981200" y="1166019"/>
            <a:ext cx="8229600" cy="2414580"/>
          </a:xfrm>
        </p:spPr>
        <p:txBody>
          <a:bodyPr>
            <a:normAutofit lnSpcReduction="10000"/>
          </a:bodyPr>
          <a:lstStyle/>
          <a:p>
            <a:r>
              <a:rPr lang="en-US" dirty="0"/>
              <a:t>Hackers inject a </a:t>
            </a:r>
            <a:r>
              <a:rPr lang="en-US" dirty="0" err="1"/>
              <a:t>cryptomining</a:t>
            </a:r>
            <a:r>
              <a:rPr lang="en-US" dirty="0"/>
              <a:t> script on a website or in an Ad that is placed on multiple sites</a:t>
            </a:r>
          </a:p>
          <a:p>
            <a:r>
              <a:rPr lang="en-US" dirty="0"/>
              <a:t>When the victim visits the infected website, or if the malicious Ad pops up in the victim’s browser, the script automatically executes</a:t>
            </a:r>
          </a:p>
          <a:p>
            <a:r>
              <a:rPr lang="en-US" dirty="0"/>
              <a:t>No code is stored on the victim’s computer and no damage is done to computers or victims’ data</a:t>
            </a:r>
          </a:p>
          <a:p>
            <a:endParaRPr lang="en-US" dirty="0"/>
          </a:p>
        </p:txBody>
      </p:sp>
      <p:sp>
        <p:nvSpPr>
          <p:cNvPr id="2" name="TextBox 1">
            <a:extLst>
              <a:ext uri="{FF2B5EF4-FFF2-40B4-BE49-F238E27FC236}">
                <a16:creationId xmlns:a16="http://schemas.microsoft.com/office/drawing/2014/main" id="{0AE0172F-E824-AA40-8829-38C00C66CD4A}"/>
              </a:ext>
            </a:extLst>
          </p:cNvPr>
          <p:cNvSpPr txBox="1"/>
          <p:nvPr/>
        </p:nvSpPr>
        <p:spPr>
          <a:xfrm>
            <a:off x="8418576" y="6089905"/>
            <a:ext cx="1572606" cy="584775"/>
          </a:xfrm>
          <a:prstGeom prst="rect">
            <a:avLst/>
          </a:prstGeom>
          <a:noFill/>
        </p:spPr>
        <p:txBody>
          <a:bodyPr wrap="square" rtlCol="0">
            <a:spAutoFit/>
          </a:bodyPr>
          <a:lstStyle/>
          <a:p>
            <a:pPr defTabSz="457200"/>
            <a:r>
              <a:rPr lang="en-US" sz="1600" dirty="0">
                <a:solidFill>
                  <a:srgbClr val="FF0000"/>
                </a:solidFill>
                <a:latin typeface="Arial" panose="020B0604020202020204" pitchFamily="34" charset="0"/>
                <a:cs typeface="Arial" panose="020B0604020202020204" pitchFamily="34" charset="0"/>
              </a:rPr>
              <a:t>Interaction with mining pool</a:t>
            </a:r>
          </a:p>
        </p:txBody>
      </p:sp>
    </p:spTree>
    <p:extLst>
      <p:ext uri="{BB962C8B-B14F-4D97-AF65-F5344CB8AC3E}">
        <p14:creationId xmlns:p14="http://schemas.microsoft.com/office/powerpoint/2010/main" val="340389392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30A0C09-7B48-994B-9EA8-D10127720957}"/>
              </a:ext>
            </a:extLst>
          </p:cNvPr>
          <p:cNvSpPr txBox="1">
            <a:spLocks/>
          </p:cNvSpPr>
          <p:nvPr/>
        </p:nvSpPr>
        <p:spPr>
          <a:xfrm>
            <a:off x="1524000" y="274638"/>
            <a:ext cx="9144000" cy="850106"/>
          </a:xfrm>
          <a:prstGeom prst="rect">
            <a:avLst/>
          </a:prstGeom>
        </p:spPr>
        <p:txBody>
          <a:bodyPr vert="horz" wrap="square" lIns="91440" tIns="45720" rIns="91440" bIns="45720" numCol="1" rtlCol="0" anchor="ctr" anchorCtr="0" compatLnSpc="1">
            <a:prstTxWarp prst="textNoShape">
              <a:avLst/>
            </a:prstTxWarp>
            <a:normAutofit/>
          </a:bodyPr>
          <a:lstStyle>
            <a:lvl1pPr algn="ctr" defTabSz="457200" rtl="0" eaLnBrk="1" latinLnBrk="0" hangingPunct="1">
              <a:spcBef>
                <a:spcPct val="0"/>
              </a:spcBef>
              <a:buNone/>
              <a:defRPr sz="3400" kern="1200">
                <a:solidFill>
                  <a:srgbClr val="0000FF"/>
                </a:solidFill>
                <a:latin typeface="Arial"/>
                <a:ea typeface="+mj-ea"/>
                <a:cs typeface="Arial"/>
              </a:defRPr>
            </a:lvl1pPr>
          </a:lstStyle>
          <a:p>
            <a:r>
              <a:rPr lang="en-US" sz="4000" dirty="0"/>
              <a:t>Prevention of </a:t>
            </a:r>
            <a:r>
              <a:rPr lang="en-US" sz="4000" dirty="0" err="1"/>
              <a:t>Cryptojacking</a:t>
            </a:r>
            <a:endParaRPr lang="en-US" sz="3800" dirty="0">
              <a:solidFill>
                <a:srgbClr val="0432FF"/>
              </a:solidFill>
            </a:endParaRPr>
          </a:p>
        </p:txBody>
      </p:sp>
      <p:sp>
        <p:nvSpPr>
          <p:cNvPr id="9" name="Slide Number Placeholder 5">
            <a:extLst>
              <a:ext uri="{FF2B5EF4-FFF2-40B4-BE49-F238E27FC236}">
                <a16:creationId xmlns:a16="http://schemas.microsoft.com/office/drawing/2014/main" id="{776C1AF6-2935-534C-8B16-D274FA4BDD79}"/>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137</a:t>
            </a:fld>
            <a:endParaRPr lang="en-US" dirty="0">
              <a:solidFill>
                <a:prstClr val="black">
                  <a:tint val="75000"/>
                </a:prstClr>
              </a:solidFill>
            </a:endParaRPr>
          </a:p>
        </p:txBody>
      </p:sp>
      <p:sp>
        <p:nvSpPr>
          <p:cNvPr id="3" name="Content Placeholder 2">
            <a:extLst>
              <a:ext uri="{FF2B5EF4-FFF2-40B4-BE49-F238E27FC236}">
                <a16:creationId xmlns:a16="http://schemas.microsoft.com/office/drawing/2014/main" id="{277D561B-8CB8-E84E-8FB7-43BF40772B2C}"/>
              </a:ext>
            </a:extLst>
          </p:cNvPr>
          <p:cNvSpPr>
            <a:spLocks noGrp="1"/>
          </p:cNvSpPr>
          <p:nvPr>
            <p:ph idx="1"/>
          </p:nvPr>
        </p:nvSpPr>
        <p:spPr>
          <a:xfrm>
            <a:off x="1981200" y="1799865"/>
            <a:ext cx="8229600" cy="4525963"/>
          </a:xfrm>
        </p:spPr>
        <p:txBody>
          <a:bodyPr/>
          <a:lstStyle/>
          <a:p>
            <a:r>
              <a:rPr lang="en-US" dirty="0"/>
              <a:t>Use VPN to encrypt internet connections and hide IP address</a:t>
            </a:r>
          </a:p>
          <a:p>
            <a:r>
              <a:rPr lang="en-US" dirty="0"/>
              <a:t>Awareness and Training to thwart social engineering scams</a:t>
            </a:r>
          </a:p>
          <a:p>
            <a:r>
              <a:rPr lang="en-US" dirty="0"/>
              <a:t>Install an Ad-blocking or anti-</a:t>
            </a:r>
            <a:r>
              <a:rPr lang="en-US" dirty="0" err="1"/>
              <a:t>cryptomining</a:t>
            </a:r>
            <a:r>
              <a:rPr lang="en-US" dirty="0"/>
              <a:t> extension on web browsers</a:t>
            </a:r>
          </a:p>
          <a:p>
            <a:r>
              <a:rPr lang="en-US" dirty="0"/>
              <a:t>Use end-point protection that is capable of detecting known crypto miners</a:t>
            </a:r>
          </a:p>
          <a:p>
            <a:r>
              <a:rPr lang="en-US" dirty="0"/>
              <a:t>Keep your web filtering tools up to date</a:t>
            </a:r>
          </a:p>
          <a:p>
            <a:r>
              <a:rPr lang="en-US" dirty="0"/>
              <a:t>Maintain browser extensions</a:t>
            </a:r>
          </a:p>
          <a:p>
            <a:r>
              <a:rPr lang="en-US" dirty="0"/>
              <a:t>Use a mobile device management (MDM) solution to better control what’s on users’ devices</a:t>
            </a:r>
          </a:p>
          <a:p>
            <a:endParaRPr lang="en-US" dirty="0"/>
          </a:p>
        </p:txBody>
      </p:sp>
    </p:spTree>
    <p:extLst>
      <p:ext uri="{BB962C8B-B14F-4D97-AF65-F5344CB8AC3E}">
        <p14:creationId xmlns:p14="http://schemas.microsoft.com/office/powerpoint/2010/main" val="166875403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30A0C09-7B48-994B-9EA8-D10127720957}"/>
              </a:ext>
            </a:extLst>
          </p:cNvPr>
          <p:cNvSpPr txBox="1">
            <a:spLocks/>
          </p:cNvSpPr>
          <p:nvPr/>
        </p:nvSpPr>
        <p:spPr>
          <a:xfrm>
            <a:off x="1524000" y="274638"/>
            <a:ext cx="9144000" cy="850106"/>
          </a:xfrm>
          <a:prstGeom prst="rect">
            <a:avLst/>
          </a:prstGeom>
        </p:spPr>
        <p:txBody>
          <a:bodyPr vert="horz" wrap="square" lIns="91440" tIns="45720" rIns="91440" bIns="45720" numCol="1" rtlCol="0" anchor="ctr" anchorCtr="0" compatLnSpc="1">
            <a:prstTxWarp prst="textNoShape">
              <a:avLst/>
            </a:prstTxWarp>
            <a:normAutofit/>
          </a:bodyPr>
          <a:lstStyle>
            <a:lvl1pPr algn="ctr" defTabSz="457200" rtl="0" eaLnBrk="1" latinLnBrk="0" hangingPunct="1">
              <a:spcBef>
                <a:spcPct val="0"/>
              </a:spcBef>
              <a:buNone/>
              <a:defRPr sz="3400" kern="1200">
                <a:solidFill>
                  <a:srgbClr val="0000FF"/>
                </a:solidFill>
                <a:latin typeface="Arial"/>
                <a:ea typeface="+mj-ea"/>
                <a:cs typeface="Arial"/>
              </a:defRPr>
            </a:lvl1pPr>
          </a:lstStyle>
          <a:p>
            <a:r>
              <a:rPr lang="en-US" sz="4000" dirty="0">
                <a:solidFill>
                  <a:srgbClr val="0432FF"/>
                </a:solidFill>
              </a:rPr>
              <a:t>DNS and Attacks</a:t>
            </a:r>
          </a:p>
        </p:txBody>
      </p:sp>
      <p:sp>
        <p:nvSpPr>
          <p:cNvPr id="9" name="Slide Number Placeholder 5">
            <a:extLst>
              <a:ext uri="{FF2B5EF4-FFF2-40B4-BE49-F238E27FC236}">
                <a16:creationId xmlns:a16="http://schemas.microsoft.com/office/drawing/2014/main" id="{776C1AF6-2935-534C-8B16-D274FA4BDD79}"/>
              </a:ext>
            </a:extLst>
          </p:cNvPr>
          <p:cNvSpPr txBox="1">
            <a:spLocks/>
          </p:cNvSpPr>
          <p:nvPr/>
        </p:nvSpPr>
        <p:spPr>
          <a:xfrm>
            <a:off x="9991182" y="660292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138</a:t>
            </a:fld>
            <a:endParaRPr lang="en-US" dirty="0">
              <a:solidFill>
                <a:prstClr val="black">
                  <a:tint val="75000"/>
                </a:prstClr>
              </a:solidFill>
            </a:endParaRPr>
          </a:p>
        </p:txBody>
      </p:sp>
      <p:sp>
        <p:nvSpPr>
          <p:cNvPr id="7" name="Content Placeholder 2">
            <a:extLst>
              <a:ext uri="{FF2B5EF4-FFF2-40B4-BE49-F238E27FC236}">
                <a16:creationId xmlns:a16="http://schemas.microsoft.com/office/drawing/2014/main" id="{B022393E-18D0-5B4B-9194-1C65874CE771}"/>
              </a:ext>
            </a:extLst>
          </p:cNvPr>
          <p:cNvSpPr>
            <a:spLocks noGrp="1"/>
          </p:cNvSpPr>
          <p:nvPr>
            <p:ph idx="1"/>
          </p:nvPr>
        </p:nvSpPr>
        <p:spPr>
          <a:xfrm>
            <a:off x="1899386" y="1414914"/>
            <a:ext cx="8162223" cy="4985886"/>
          </a:xfrm>
        </p:spPr>
        <p:txBody>
          <a:bodyPr>
            <a:normAutofit/>
          </a:bodyPr>
          <a:lstStyle/>
          <a:p>
            <a:r>
              <a:rPr lang="en-US" dirty="0"/>
              <a:t>DNS Hierarchy, Zones, and Servers</a:t>
            </a:r>
          </a:p>
          <a:p>
            <a:endParaRPr lang="en-US" dirty="0"/>
          </a:p>
          <a:p>
            <a:r>
              <a:rPr lang="en-US" dirty="0"/>
              <a:t>DNS Query Process</a:t>
            </a:r>
          </a:p>
          <a:p>
            <a:endParaRPr lang="en-US" dirty="0"/>
          </a:p>
          <a:p>
            <a:r>
              <a:rPr lang="en-US" dirty="0"/>
              <a:t>DNS Attacks: Overview</a:t>
            </a:r>
          </a:p>
          <a:p>
            <a:endParaRPr lang="en-US" dirty="0"/>
          </a:p>
          <a:p>
            <a:r>
              <a:rPr lang="en-US" dirty="0"/>
              <a:t>Local DNS Cache Poisoning Attack</a:t>
            </a:r>
          </a:p>
          <a:p>
            <a:endParaRPr lang="en-US" dirty="0"/>
          </a:p>
          <a:p>
            <a:r>
              <a:rPr lang="en-US" dirty="0"/>
              <a:t>Defense against DNS spoofing attacks</a:t>
            </a:r>
          </a:p>
          <a:p>
            <a:pPr marL="0" indent="0">
              <a:buNone/>
            </a:pPr>
            <a:endParaRPr lang="en-US" dirty="0"/>
          </a:p>
          <a:p>
            <a:endParaRPr lang="en-US" dirty="0"/>
          </a:p>
          <a:p>
            <a:pPr marL="0" indent="0">
              <a:buNone/>
            </a:pPr>
            <a:endParaRPr lang="en-US" dirty="0"/>
          </a:p>
          <a:p>
            <a:pPr marL="0" indent="0">
              <a:buNone/>
            </a:pPr>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5678874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30A0C09-7B48-994B-9EA8-D10127720957}"/>
              </a:ext>
            </a:extLst>
          </p:cNvPr>
          <p:cNvSpPr txBox="1">
            <a:spLocks/>
          </p:cNvSpPr>
          <p:nvPr/>
        </p:nvSpPr>
        <p:spPr>
          <a:xfrm>
            <a:off x="1524000" y="274638"/>
            <a:ext cx="9144000" cy="850106"/>
          </a:xfrm>
          <a:prstGeom prst="rect">
            <a:avLst/>
          </a:prstGeom>
        </p:spPr>
        <p:txBody>
          <a:bodyPr vert="horz" wrap="square" lIns="91440" tIns="45720" rIns="91440" bIns="45720" numCol="1" rtlCol="0" anchor="ctr" anchorCtr="0" compatLnSpc="1">
            <a:prstTxWarp prst="textNoShape">
              <a:avLst/>
            </a:prstTxWarp>
            <a:normAutofit/>
          </a:bodyPr>
          <a:lstStyle>
            <a:lvl1pPr algn="ctr" defTabSz="457200" rtl="0" eaLnBrk="1" latinLnBrk="0" hangingPunct="1">
              <a:spcBef>
                <a:spcPct val="0"/>
              </a:spcBef>
              <a:buNone/>
              <a:defRPr sz="3400" kern="1200">
                <a:solidFill>
                  <a:srgbClr val="0000FF"/>
                </a:solidFill>
                <a:latin typeface="Arial"/>
                <a:ea typeface="+mj-ea"/>
                <a:cs typeface="Arial"/>
              </a:defRPr>
            </a:lvl1pPr>
          </a:lstStyle>
          <a:p>
            <a:r>
              <a:rPr lang="en-US" sz="4000" dirty="0">
                <a:solidFill>
                  <a:srgbClr val="0432FF"/>
                </a:solidFill>
              </a:rPr>
              <a:t>DNS Domain Hierarchy</a:t>
            </a:r>
          </a:p>
        </p:txBody>
      </p:sp>
      <p:sp>
        <p:nvSpPr>
          <p:cNvPr id="9" name="Slide Number Placeholder 5">
            <a:extLst>
              <a:ext uri="{FF2B5EF4-FFF2-40B4-BE49-F238E27FC236}">
                <a16:creationId xmlns:a16="http://schemas.microsoft.com/office/drawing/2014/main" id="{776C1AF6-2935-534C-8B16-D274FA4BDD79}"/>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139</a:t>
            </a:fld>
            <a:endParaRPr lang="en-US" dirty="0">
              <a:solidFill>
                <a:prstClr val="black">
                  <a:tint val="75000"/>
                </a:prstClr>
              </a:solidFill>
            </a:endParaRPr>
          </a:p>
        </p:txBody>
      </p:sp>
      <p:sp>
        <p:nvSpPr>
          <p:cNvPr id="3" name="Content Placeholder 2">
            <a:extLst>
              <a:ext uri="{FF2B5EF4-FFF2-40B4-BE49-F238E27FC236}">
                <a16:creationId xmlns:a16="http://schemas.microsoft.com/office/drawing/2014/main" id="{A5A0E9EF-960F-EA44-BEA5-2FCE717A3440}"/>
              </a:ext>
            </a:extLst>
          </p:cNvPr>
          <p:cNvSpPr>
            <a:spLocks noGrp="1"/>
          </p:cNvSpPr>
          <p:nvPr>
            <p:ph idx="1"/>
          </p:nvPr>
        </p:nvSpPr>
        <p:spPr>
          <a:xfrm>
            <a:off x="1990826" y="5081412"/>
            <a:ext cx="8000357" cy="1367877"/>
          </a:xfrm>
        </p:spPr>
        <p:txBody>
          <a:bodyPr>
            <a:normAutofit fontScale="85000" lnSpcReduction="10000"/>
          </a:bodyPr>
          <a:lstStyle/>
          <a:p>
            <a:r>
              <a:rPr lang="en-US" dirty="0"/>
              <a:t>Below ROOT, we have Top-Level Domain (TLD). Ex: In </a:t>
            </a:r>
            <a:r>
              <a:rPr lang="en-US" dirty="0" err="1"/>
              <a:t>www.example.com</a:t>
            </a:r>
            <a:r>
              <a:rPr lang="en-US" dirty="0"/>
              <a:t>, the TLD is .com</a:t>
            </a:r>
          </a:p>
          <a:p>
            <a:r>
              <a:rPr lang="en-US" dirty="0"/>
              <a:t>The next level of domain hierarchy is second-level domain which are usually assigned to specific entities such as companies, schools etc.</a:t>
            </a:r>
          </a:p>
          <a:p>
            <a:endParaRPr lang="en-US" dirty="0"/>
          </a:p>
          <a:p>
            <a:endParaRPr lang="en-US" dirty="0"/>
          </a:p>
        </p:txBody>
      </p:sp>
      <p:sp>
        <p:nvSpPr>
          <p:cNvPr id="13" name="Content Placeholder 2">
            <a:extLst>
              <a:ext uri="{FF2B5EF4-FFF2-40B4-BE49-F238E27FC236}">
                <a16:creationId xmlns:a16="http://schemas.microsoft.com/office/drawing/2014/main" id="{627AD68C-1460-DF42-8767-D75ADF73D76B}"/>
              </a:ext>
            </a:extLst>
          </p:cNvPr>
          <p:cNvSpPr txBox="1">
            <a:spLocks/>
          </p:cNvSpPr>
          <p:nvPr/>
        </p:nvSpPr>
        <p:spPr>
          <a:xfrm>
            <a:off x="6969758" y="2178389"/>
            <a:ext cx="3698243" cy="25012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00" dirty="0">
                <a:solidFill>
                  <a:prstClr val="black"/>
                </a:solidFill>
              </a:rPr>
              <a:t>Domain (</a:t>
            </a:r>
            <a:r>
              <a:rPr lang="en-US" sz="1900" dirty="0">
                <a:solidFill>
                  <a:srgbClr val="C00000"/>
                </a:solidFill>
              </a:rPr>
              <a:t>nameserver</a:t>
            </a:r>
            <a:r>
              <a:rPr lang="en-US" sz="1900" dirty="0">
                <a:solidFill>
                  <a:prstClr val="black"/>
                </a:solidFill>
              </a:rPr>
              <a:t>) namespace is organized in a </a:t>
            </a:r>
            <a:r>
              <a:rPr lang="en-US" sz="1900" dirty="0">
                <a:solidFill>
                  <a:srgbClr val="C00000"/>
                </a:solidFill>
              </a:rPr>
              <a:t>hierarchical tree-like structure</a:t>
            </a:r>
          </a:p>
          <a:p>
            <a:r>
              <a:rPr lang="en-US" sz="1900" dirty="0">
                <a:solidFill>
                  <a:prstClr val="black"/>
                </a:solidFill>
              </a:rPr>
              <a:t>Each node is called a domain, or subdomain.</a:t>
            </a:r>
          </a:p>
          <a:p>
            <a:r>
              <a:rPr lang="en-US" sz="1900" dirty="0">
                <a:solidFill>
                  <a:prstClr val="black"/>
                </a:solidFill>
              </a:rPr>
              <a:t>The root of the domain is called ROOT, denoted as ‘ . ‘</a:t>
            </a:r>
          </a:p>
          <a:p>
            <a:endParaRPr lang="en-US" sz="2000" dirty="0">
              <a:solidFill>
                <a:prstClr val="black"/>
              </a:solidFill>
            </a:endParaRPr>
          </a:p>
        </p:txBody>
      </p:sp>
      <p:pic>
        <p:nvPicPr>
          <p:cNvPr id="14" name="Shape 67">
            <a:extLst>
              <a:ext uri="{FF2B5EF4-FFF2-40B4-BE49-F238E27FC236}">
                <a16:creationId xmlns:a16="http://schemas.microsoft.com/office/drawing/2014/main" id="{7D28CB0F-179A-EB4C-A488-53FE6DF54266}"/>
              </a:ext>
            </a:extLst>
          </p:cNvPr>
          <p:cNvPicPr preferRelativeResize="0"/>
          <p:nvPr/>
        </p:nvPicPr>
        <p:blipFill>
          <a:blip r:embed="rId3">
            <a:alphaModFix/>
          </a:blip>
          <a:stretch>
            <a:fillRect/>
          </a:stretch>
        </p:blipFill>
        <p:spPr>
          <a:xfrm>
            <a:off x="1764633" y="2541199"/>
            <a:ext cx="5205125" cy="2138413"/>
          </a:xfrm>
          <a:prstGeom prst="rect">
            <a:avLst/>
          </a:prstGeom>
          <a:noFill/>
          <a:ln>
            <a:noFill/>
          </a:ln>
        </p:spPr>
      </p:pic>
      <p:sp>
        <p:nvSpPr>
          <p:cNvPr id="4" name="TextBox 3">
            <a:extLst>
              <a:ext uri="{FF2B5EF4-FFF2-40B4-BE49-F238E27FC236}">
                <a16:creationId xmlns:a16="http://schemas.microsoft.com/office/drawing/2014/main" id="{D3253DAF-A2E7-CB4F-A53A-B18A088D4271}"/>
              </a:ext>
            </a:extLst>
          </p:cNvPr>
          <p:cNvSpPr txBox="1"/>
          <p:nvPr/>
        </p:nvSpPr>
        <p:spPr>
          <a:xfrm>
            <a:off x="2148571" y="2610180"/>
            <a:ext cx="4437247" cy="369332"/>
          </a:xfrm>
          <a:prstGeom prst="rect">
            <a:avLst/>
          </a:prstGeom>
          <a:noFill/>
        </p:spPr>
        <p:txBody>
          <a:bodyPr wrap="square" rtlCol="0">
            <a:spAutoFit/>
          </a:bodyPr>
          <a:lstStyle/>
          <a:p>
            <a:pPr defTabSz="457200"/>
            <a:r>
              <a:rPr lang="en-US" dirty="0">
                <a:solidFill>
                  <a:srgbClr val="C00000"/>
                </a:solidFill>
                <a:latin typeface="Arial" panose="020B0604020202020204" pitchFamily="34" charset="0"/>
                <a:cs typeface="Arial" panose="020B0604020202020204" pitchFamily="34" charset="0"/>
              </a:rPr>
              <a:t>Internet Assigned Name Authority (IANA) </a:t>
            </a:r>
          </a:p>
        </p:txBody>
      </p:sp>
      <p:sp>
        <p:nvSpPr>
          <p:cNvPr id="5" name="Rectangle 4">
            <a:extLst>
              <a:ext uri="{FF2B5EF4-FFF2-40B4-BE49-F238E27FC236}">
                <a16:creationId xmlns:a16="http://schemas.microsoft.com/office/drawing/2014/main" id="{1D27FB64-E3A4-AC49-B3C4-ED251B849F78}"/>
              </a:ext>
            </a:extLst>
          </p:cNvPr>
          <p:cNvSpPr/>
          <p:nvPr/>
        </p:nvSpPr>
        <p:spPr>
          <a:xfrm>
            <a:off x="2009540" y="1259135"/>
            <a:ext cx="8172921" cy="677108"/>
          </a:xfrm>
          <a:prstGeom prst="rect">
            <a:avLst/>
          </a:prstGeom>
        </p:spPr>
        <p:txBody>
          <a:bodyPr wrap="square">
            <a:spAutoFit/>
          </a:bodyPr>
          <a:lstStyle/>
          <a:p>
            <a:pPr defTabSz="457200"/>
            <a:r>
              <a:rPr lang="en-US" sz="1900" b="1" dirty="0">
                <a:solidFill>
                  <a:prstClr val="black"/>
                </a:solidFill>
                <a:latin typeface="Arial" panose="020B0604020202020204" pitchFamily="34" charset="0"/>
                <a:cs typeface="Arial" panose="020B0604020202020204" pitchFamily="34" charset="0"/>
              </a:rPr>
              <a:t>Domain Name System (DNS)</a:t>
            </a:r>
            <a:r>
              <a:rPr lang="en-US" sz="1900" dirty="0">
                <a:solidFill>
                  <a:prstClr val="black"/>
                </a:solidFill>
                <a:latin typeface="Arial" panose="020B0604020202020204" pitchFamily="34" charset="0"/>
                <a:cs typeface="Arial" panose="020B0604020202020204" pitchFamily="34" charset="0"/>
              </a:rPr>
              <a:t> is a phonebook of the Internet – enables mapping of domain names to IP addresses of machines </a:t>
            </a:r>
          </a:p>
        </p:txBody>
      </p:sp>
    </p:spTree>
    <p:extLst>
      <p:ext uri="{BB962C8B-B14F-4D97-AF65-F5344CB8AC3E}">
        <p14:creationId xmlns:p14="http://schemas.microsoft.com/office/powerpoint/2010/main" val="96406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lstStyle/>
          <a:p>
            <a:r>
              <a:rPr lang="en-US" dirty="0"/>
              <a:t>Application Security vs. Network Security</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14</a:t>
            </a:fld>
            <a:endParaRPr lang="en-US" dirty="0"/>
          </a:p>
        </p:txBody>
      </p:sp>
      <p:sp>
        <p:nvSpPr>
          <p:cNvPr id="7" name="Content Placeholder 3">
            <a:extLst>
              <a:ext uri="{FF2B5EF4-FFF2-40B4-BE49-F238E27FC236}">
                <a16:creationId xmlns:a16="http://schemas.microsoft.com/office/drawing/2014/main" id="{822262D0-6ABF-634F-A0C0-14033A0AA2E1}"/>
              </a:ext>
            </a:extLst>
          </p:cNvPr>
          <p:cNvSpPr txBox="1">
            <a:spLocks/>
          </p:cNvSpPr>
          <p:nvPr/>
        </p:nvSpPr>
        <p:spPr>
          <a:xfrm>
            <a:off x="1671309" y="2008571"/>
            <a:ext cx="4342893" cy="4184585"/>
          </a:xfrm>
          <a:prstGeom prst="rect">
            <a:avLst/>
          </a:prstGeom>
          <a:ln>
            <a:solidFill>
              <a:srgbClr val="0070C0"/>
            </a:solidFill>
          </a:ln>
        </p:spPr>
        <p:txBody>
          <a:bodyPr vert="horz" lIns="91440" tIns="45720" rIns="91440" bIns="45720" rtlCol="0" anchor="ctr">
            <a:normAutofit/>
          </a:bodyPr>
          <a:lstStyle>
            <a:defPPr>
              <a:defRPr lang="en-US"/>
            </a:defPPr>
            <a:lvl1pPr marL="0" algn="l"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dirty="0">
                <a:solidFill>
                  <a:schemeClr val="tx1"/>
                </a:solidFill>
              </a:rPr>
              <a:t>Application Security</a:t>
            </a:r>
          </a:p>
          <a:p>
            <a:endParaRPr lang="en-US" sz="2000" dirty="0">
              <a:solidFill>
                <a:schemeClr val="tx1"/>
              </a:solidFill>
            </a:endParaRPr>
          </a:p>
          <a:p>
            <a:endParaRPr lang="en-US" sz="2000" dirty="0">
              <a:solidFill>
                <a:schemeClr val="tx1"/>
              </a:solidFill>
            </a:endParaRPr>
          </a:p>
          <a:p>
            <a:r>
              <a:rPr lang="en-US" sz="2000" dirty="0">
                <a:solidFill>
                  <a:schemeClr val="tx1"/>
                </a:solidFill>
              </a:rPr>
              <a:t>Preservation of confidentiality, integrity, and availability of application information</a:t>
            </a:r>
          </a:p>
          <a:p>
            <a:pPr>
              <a:spcBef>
                <a:spcPts val="1600"/>
              </a:spcBef>
            </a:pPr>
            <a:r>
              <a:rPr lang="en-US" sz="2000" dirty="0">
                <a:solidFill>
                  <a:schemeClr val="tx1"/>
                </a:solidFill>
              </a:rPr>
              <a:t>Other properties such as </a:t>
            </a:r>
            <a:r>
              <a:rPr lang="en-US" sz="2000" u="sng" dirty="0">
                <a:solidFill>
                  <a:schemeClr val="tx1"/>
                </a:solidFill>
              </a:rPr>
              <a:t>authenticity</a:t>
            </a:r>
            <a:r>
              <a:rPr lang="en-US" sz="2000" dirty="0">
                <a:solidFill>
                  <a:schemeClr val="tx1"/>
                </a:solidFill>
              </a:rPr>
              <a:t>, </a:t>
            </a:r>
            <a:r>
              <a:rPr lang="en-US" sz="2000" u="sng" dirty="0">
                <a:solidFill>
                  <a:schemeClr val="tx1"/>
                </a:solidFill>
              </a:rPr>
              <a:t>accountability</a:t>
            </a:r>
            <a:r>
              <a:rPr lang="en-US" sz="2000" dirty="0">
                <a:solidFill>
                  <a:schemeClr val="tx1"/>
                </a:solidFill>
              </a:rPr>
              <a:t>, non-repudiation, and reliability can also be involved</a:t>
            </a:r>
          </a:p>
        </p:txBody>
      </p:sp>
      <p:sp>
        <p:nvSpPr>
          <p:cNvPr id="8" name="Content Placeholder 5">
            <a:extLst>
              <a:ext uri="{FF2B5EF4-FFF2-40B4-BE49-F238E27FC236}">
                <a16:creationId xmlns:a16="http://schemas.microsoft.com/office/drawing/2014/main" id="{37206D01-300A-EA48-9808-A223D42356CD}"/>
              </a:ext>
            </a:extLst>
          </p:cNvPr>
          <p:cNvSpPr txBox="1">
            <a:spLocks/>
          </p:cNvSpPr>
          <p:nvPr/>
        </p:nvSpPr>
        <p:spPr>
          <a:xfrm>
            <a:off x="6177801" y="2008571"/>
            <a:ext cx="4338674" cy="4184585"/>
          </a:xfrm>
          <a:prstGeom prst="rect">
            <a:avLst/>
          </a:prstGeom>
          <a:solidFill>
            <a:schemeClr val="bg1"/>
          </a:solidFill>
          <a:ln>
            <a:solidFill>
              <a:srgbClr val="0070C0"/>
            </a:solidFill>
          </a:ln>
        </p:spPr>
        <p:txBody>
          <a:bodyPr vert="horz" lIns="91440" tIns="45720" rIns="91440" bIns="45720" rtlCol="0" anchor="ctr">
            <a:normAutofit/>
          </a:bodyP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000" b="1" dirty="0">
                <a:solidFill>
                  <a:schemeClr val="tx1"/>
                </a:solidFill>
              </a:rPr>
              <a:t>Network Security</a:t>
            </a:r>
            <a:endParaRPr lang="en-US" sz="2000" dirty="0">
              <a:solidFill>
                <a:schemeClr val="tx1"/>
              </a:solidFill>
            </a:endParaRPr>
          </a:p>
          <a:p>
            <a:endParaRPr lang="en-US" sz="2000" dirty="0">
              <a:solidFill>
                <a:schemeClr val="tx1"/>
              </a:solidFill>
            </a:endParaRPr>
          </a:p>
          <a:p>
            <a:pPr algn="l"/>
            <a:endParaRPr lang="en-US" sz="2000" dirty="0">
              <a:solidFill>
                <a:schemeClr val="tx1"/>
              </a:solidFill>
            </a:endParaRPr>
          </a:p>
          <a:p>
            <a:pPr algn="l"/>
            <a:r>
              <a:rPr lang="en-US" sz="2000" dirty="0">
                <a:solidFill>
                  <a:schemeClr val="tx1"/>
                </a:solidFill>
              </a:rPr>
              <a:t>Protection  of networks and their services from unauthorized modification, destruction, or disclosure </a:t>
            </a:r>
          </a:p>
          <a:p>
            <a:pPr algn="l"/>
            <a:endParaRPr lang="en-US" sz="2000" dirty="0">
              <a:solidFill>
                <a:schemeClr val="tx1"/>
              </a:solidFill>
            </a:endParaRPr>
          </a:p>
          <a:p>
            <a:pPr algn="l"/>
            <a:r>
              <a:rPr lang="en-US" sz="2000" dirty="0">
                <a:solidFill>
                  <a:schemeClr val="tx1"/>
                </a:solidFill>
              </a:rPr>
              <a:t>Provision of assurance that the network performs its critical function correctly and that there are no harmful side effects</a:t>
            </a:r>
          </a:p>
        </p:txBody>
      </p:sp>
    </p:spTree>
    <p:extLst>
      <p:ext uri="{BB962C8B-B14F-4D97-AF65-F5344CB8AC3E}">
        <p14:creationId xmlns:p14="http://schemas.microsoft.com/office/powerpoint/2010/main" val="238594630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30A0C09-7B48-994B-9EA8-D10127720957}"/>
              </a:ext>
            </a:extLst>
          </p:cNvPr>
          <p:cNvSpPr txBox="1">
            <a:spLocks/>
          </p:cNvSpPr>
          <p:nvPr/>
        </p:nvSpPr>
        <p:spPr>
          <a:xfrm>
            <a:off x="1524000" y="274638"/>
            <a:ext cx="9144000" cy="850106"/>
          </a:xfrm>
          <a:prstGeom prst="rect">
            <a:avLst/>
          </a:prstGeom>
        </p:spPr>
        <p:txBody>
          <a:bodyPr vert="horz" wrap="square" lIns="91440" tIns="45720" rIns="91440" bIns="45720" numCol="1" rtlCol="0" anchor="ctr" anchorCtr="0" compatLnSpc="1">
            <a:prstTxWarp prst="textNoShape">
              <a:avLst/>
            </a:prstTxWarp>
            <a:normAutofit/>
          </a:bodyPr>
          <a:lstStyle>
            <a:lvl1pPr algn="ctr" defTabSz="457200" rtl="0" eaLnBrk="1" latinLnBrk="0" hangingPunct="1">
              <a:spcBef>
                <a:spcPct val="0"/>
              </a:spcBef>
              <a:buNone/>
              <a:defRPr sz="3400" kern="1200">
                <a:solidFill>
                  <a:srgbClr val="0000FF"/>
                </a:solidFill>
                <a:latin typeface="Arial"/>
                <a:ea typeface="+mj-ea"/>
                <a:cs typeface="Arial"/>
              </a:defRPr>
            </a:lvl1pPr>
          </a:lstStyle>
          <a:p>
            <a:r>
              <a:rPr lang="en-US" sz="4000" dirty="0">
                <a:solidFill>
                  <a:srgbClr val="0432FF"/>
                </a:solidFill>
              </a:rPr>
              <a:t>DNS Zone</a:t>
            </a:r>
          </a:p>
        </p:txBody>
      </p:sp>
      <p:sp>
        <p:nvSpPr>
          <p:cNvPr id="9" name="Slide Number Placeholder 5">
            <a:extLst>
              <a:ext uri="{FF2B5EF4-FFF2-40B4-BE49-F238E27FC236}">
                <a16:creationId xmlns:a16="http://schemas.microsoft.com/office/drawing/2014/main" id="{776C1AF6-2935-534C-8B16-D274FA4BDD79}"/>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140</a:t>
            </a:fld>
            <a:endParaRPr lang="en-US" dirty="0">
              <a:solidFill>
                <a:prstClr val="black">
                  <a:tint val="75000"/>
                </a:prstClr>
              </a:solidFill>
            </a:endParaRPr>
          </a:p>
        </p:txBody>
      </p:sp>
      <p:sp>
        <p:nvSpPr>
          <p:cNvPr id="3" name="Content Placeholder 2">
            <a:extLst>
              <a:ext uri="{FF2B5EF4-FFF2-40B4-BE49-F238E27FC236}">
                <a16:creationId xmlns:a16="http://schemas.microsoft.com/office/drawing/2014/main" id="{A5A0E9EF-960F-EA44-BEA5-2FCE717A3440}"/>
              </a:ext>
            </a:extLst>
          </p:cNvPr>
          <p:cNvSpPr>
            <a:spLocks noGrp="1"/>
          </p:cNvSpPr>
          <p:nvPr>
            <p:ph idx="1"/>
          </p:nvPr>
        </p:nvSpPr>
        <p:spPr>
          <a:xfrm>
            <a:off x="1990825" y="5177736"/>
            <a:ext cx="8515174" cy="1262655"/>
          </a:xfrm>
        </p:spPr>
        <p:txBody>
          <a:bodyPr>
            <a:noAutofit/>
          </a:bodyPr>
          <a:lstStyle/>
          <a:p>
            <a:r>
              <a:rPr lang="en-US" sz="1800" dirty="0">
                <a:solidFill>
                  <a:srgbClr val="C00000"/>
                </a:solidFill>
              </a:rPr>
              <a:t>Hierarchy tree </a:t>
            </a:r>
            <a:r>
              <a:rPr lang="en-US" sz="1800" dirty="0"/>
              <a:t>structure depicts subdomains within </a:t>
            </a:r>
            <a:r>
              <a:rPr lang="en-US" sz="1800" dirty="0" err="1"/>
              <a:t>example.com</a:t>
            </a:r>
            <a:r>
              <a:rPr lang="en-US" sz="1800" dirty="0"/>
              <a:t> domain</a:t>
            </a:r>
          </a:p>
          <a:p>
            <a:r>
              <a:rPr lang="en-US" sz="1800" dirty="0"/>
              <a:t>In this case, there are multiple DNS zones one for each country; </a:t>
            </a:r>
            <a:r>
              <a:rPr lang="en-US" sz="1800" dirty="0">
                <a:solidFill>
                  <a:srgbClr val="C00000"/>
                </a:solidFill>
              </a:rPr>
              <a:t>the zone keeps records of who the management authority is for each of its subdomains</a:t>
            </a:r>
          </a:p>
          <a:p>
            <a:r>
              <a:rPr lang="en-US" sz="1800" dirty="0"/>
              <a:t>For scalability, you have sub-domains on different name servers</a:t>
            </a:r>
          </a:p>
          <a:p>
            <a:pPr marL="0" indent="0">
              <a:buNone/>
            </a:pPr>
            <a:endParaRPr lang="en-US" sz="1800" dirty="0"/>
          </a:p>
        </p:txBody>
      </p:sp>
      <p:sp>
        <p:nvSpPr>
          <p:cNvPr id="13" name="Content Placeholder 2">
            <a:extLst>
              <a:ext uri="{FF2B5EF4-FFF2-40B4-BE49-F238E27FC236}">
                <a16:creationId xmlns:a16="http://schemas.microsoft.com/office/drawing/2014/main" id="{627AD68C-1460-DF42-8767-D75ADF73D76B}"/>
              </a:ext>
            </a:extLst>
          </p:cNvPr>
          <p:cNvSpPr txBox="1">
            <a:spLocks/>
          </p:cNvSpPr>
          <p:nvPr/>
        </p:nvSpPr>
        <p:spPr>
          <a:xfrm>
            <a:off x="6969757" y="1405430"/>
            <a:ext cx="3536242" cy="254092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prstClr val="black"/>
                </a:solidFill>
              </a:rPr>
              <a:t>DNS is organized according to zones </a:t>
            </a:r>
          </a:p>
          <a:p>
            <a:endParaRPr lang="en-US" sz="1800" dirty="0">
              <a:solidFill>
                <a:prstClr val="black"/>
              </a:solidFill>
            </a:endParaRPr>
          </a:p>
          <a:p>
            <a:r>
              <a:rPr lang="en-US" sz="1800" dirty="0">
                <a:solidFill>
                  <a:prstClr val="black"/>
                </a:solidFill>
              </a:rPr>
              <a:t>A zone groups contiguous domains and subdomains on the domain tree and assign management authority to an entity</a:t>
            </a:r>
          </a:p>
        </p:txBody>
      </p:sp>
      <p:pic>
        <p:nvPicPr>
          <p:cNvPr id="7" name="Shape 75">
            <a:extLst>
              <a:ext uri="{FF2B5EF4-FFF2-40B4-BE49-F238E27FC236}">
                <a16:creationId xmlns:a16="http://schemas.microsoft.com/office/drawing/2014/main" id="{CB082CA4-7DE9-FB43-8D55-991B31129449}"/>
              </a:ext>
            </a:extLst>
          </p:cNvPr>
          <p:cNvPicPr preferRelativeResize="0"/>
          <p:nvPr/>
        </p:nvPicPr>
        <p:blipFill>
          <a:blip r:embed="rId3">
            <a:alphaModFix/>
          </a:blip>
          <a:stretch>
            <a:fillRect/>
          </a:stretch>
        </p:blipFill>
        <p:spPr>
          <a:xfrm>
            <a:off x="1524001" y="1680264"/>
            <a:ext cx="5283756" cy="2160216"/>
          </a:xfrm>
          <a:prstGeom prst="rect">
            <a:avLst/>
          </a:prstGeom>
          <a:noFill/>
          <a:ln>
            <a:noFill/>
          </a:ln>
        </p:spPr>
      </p:pic>
      <p:sp>
        <p:nvSpPr>
          <p:cNvPr id="2" name="Rectangle 1">
            <a:extLst>
              <a:ext uri="{FF2B5EF4-FFF2-40B4-BE49-F238E27FC236}">
                <a16:creationId xmlns:a16="http://schemas.microsoft.com/office/drawing/2014/main" id="{6B3AB9B1-BBD1-E94F-8FF5-BAB04AF741D0}"/>
              </a:ext>
            </a:extLst>
          </p:cNvPr>
          <p:cNvSpPr/>
          <p:nvPr/>
        </p:nvSpPr>
        <p:spPr>
          <a:xfrm>
            <a:off x="1701940" y="3721364"/>
            <a:ext cx="4927878" cy="954107"/>
          </a:xfrm>
          <a:prstGeom prst="rect">
            <a:avLst/>
          </a:prstGeom>
        </p:spPr>
        <p:txBody>
          <a:bodyPr wrap="square">
            <a:spAutoFit/>
          </a:bodyPr>
          <a:lstStyle/>
          <a:p>
            <a:pPr defTabSz="457200"/>
            <a:r>
              <a:rPr lang="en-US" sz="1400" i="1" dirty="0" err="1">
                <a:solidFill>
                  <a:srgbClr val="0432FF"/>
                </a:solidFill>
                <a:latin typeface="Arial" panose="020B0604020202020204" pitchFamily="34" charset="0"/>
                <a:cs typeface="Arial" panose="020B0604020202020204" pitchFamily="34" charset="0"/>
              </a:rPr>
              <a:t>usa.example.com</a:t>
            </a:r>
            <a:r>
              <a:rPr lang="en-US" sz="1400" i="1" dirty="0">
                <a:solidFill>
                  <a:srgbClr val="0432FF"/>
                </a:solidFill>
                <a:latin typeface="Arial" panose="020B0604020202020204" pitchFamily="34" charset="0"/>
                <a:cs typeface="Arial" panose="020B0604020202020204" pitchFamily="34" charset="0"/>
              </a:rPr>
              <a:t> is a domain with subdomains as </a:t>
            </a:r>
            <a:r>
              <a:rPr lang="en-US" sz="1400" i="1" dirty="0" err="1">
                <a:solidFill>
                  <a:srgbClr val="0432FF"/>
                </a:solidFill>
                <a:latin typeface="Arial" panose="020B0604020202020204" pitchFamily="34" charset="0"/>
                <a:cs typeface="Arial" panose="020B0604020202020204" pitchFamily="34" charset="0"/>
              </a:rPr>
              <a:t>boston</a:t>
            </a:r>
            <a:r>
              <a:rPr lang="en-US" sz="1400" i="1" dirty="0">
                <a:solidFill>
                  <a:srgbClr val="0432FF"/>
                </a:solidFill>
                <a:latin typeface="Arial" panose="020B0604020202020204" pitchFamily="34" charset="0"/>
                <a:cs typeface="Arial" panose="020B0604020202020204" pitchFamily="34" charset="0"/>
              </a:rPr>
              <a:t>, </a:t>
            </a:r>
            <a:r>
              <a:rPr lang="en-US" sz="1400" i="1" dirty="0" err="1">
                <a:solidFill>
                  <a:srgbClr val="0432FF"/>
                </a:solidFill>
                <a:latin typeface="Arial" panose="020B0604020202020204" pitchFamily="34" charset="0"/>
                <a:cs typeface="Arial" panose="020B0604020202020204" pitchFamily="34" charset="0"/>
              </a:rPr>
              <a:t>nyc</a:t>
            </a:r>
            <a:r>
              <a:rPr lang="en-US" sz="1400" i="1" dirty="0">
                <a:solidFill>
                  <a:srgbClr val="0432FF"/>
                </a:solidFill>
                <a:latin typeface="Arial" panose="020B0604020202020204" pitchFamily="34" charset="0"/>
                <a:cs typeface="Arial" panose="020B0604020202020204" pitchFamily="34" charset="0"/>
              </a:rPr>
              <a:t> and </a:t>
            </a:r>
            <a:r>
              <a:rPr lang="en-US" sz="1400" i="1" dirty="0" err="1">
                <a:solidFill>
                  <a:srgbClr val="0432FF"/>
                </a:solidFill>
                <a:latin typeface="Arial" panose="020B0604020202020204" pitchFamily="34" charset="0"/>
                <a:cs typeface="Arial" panose="020B0604020202020204" pitchFamily="34" charset="0"/>
              </a:rPr>
              <a:t>chicago</a:t>
            </a:r>
            <a:r>
              <a:rPr lang="en-US" sz="1400" i="1" dirty="0">
                <a:solidFill>
                  <a:srgbClr val="0432FF"/>
                </a:solidFill>
                <a:latin typeface="Arial" panose="020B0604020202020204" pitchFamily="34" charset="0"/>
                <a:cs typeface="Arial" panose="020B0604020202020204" pitchFamily="34" charset="0"/>
              </a:rPr>
              <a:t>; Two zones are created for </a:t>
            </a:r>
            <a:r>
              <a:rPr lang="en-US" sz="1400" i="1" dirty="0" err="1">
                <a:solidFill>
                  <a:srgbClr val="0432FF"/>
                </a:solidFill>
                <a:latin typeface="Arial" panose="020B0604020202020204" pitchFamily="34" charset="0"/>
                <a:cs typeface="Arial" panose="020B0604020202020204" pitchFamily="34" charset="0"/>
              </a:rPr>
              <a:t>usa.example.com</a:t>
            </a:r>
            <a:r>
              <a:rPr lang="en-US" sz="1400" i="1" dirty="0">
                <a:solidFill>
                  <a:srgbClr val="0432FF"/>
                </a:solidFill>
                <a:latin typeface="Arial" panose="020B0604020202020204" pitchFamily="34" charset="0"/>
                <a:cs typeface="Arial" panose="020B0604020202020204" pitchFamily="34" charset="0"/>
              </a:rPr>
              <a:t> - First contains </a:t>
            </a:r>
            <a:r>
              <a:rPr lang="en-US" sz="1400" i="1" dirty="0" err="1">
                <a:solidFill>
                  <a:srgbClr val="0432FF"/>
                </a:solidFill>
                <a:latin typeface="Arial" panose="020B0604020202020204" pitchFamily="34" charset="0"/>
                <a:cs typeface="Arial" panose="020B0604020202020204" pitchFamily="34" charset="0"/>
              </a:rPr>
              <a:t>usa</a:t>
            </a:r>
            <a:r>
              <a:rPr lang="en-US" sz="1400" i="1" dirty="0">
                <a:solidFill>
                  <a:srgbClr val="0432FF"/>
                </a:solidFill>
                <a:latin typeface="Arial" panose="020B0604020202020204" pitchFamily="34" charset="0"/>
                <a:cs typeface="Arial" panose="020B0604020202020204" pitchFamily="34" charset="0"/>
              </a:rPr>
              <a:t> domain, </a:t>
            </a:r>
            <a:r>
              <a:rPr lang="en-US" sz="1400" i="1" dirty="0" err="1">
                <a:solidFill>
                  <a:srgbClr val="0432FF"/>
                </a:solidFill>
                <a:latin typeface="Arial" panose="020B0604020202020204" pitchFamily="34" charset="0"/>
                <a:cs typeface="Arial" panose="020B0604020202020204" pitchFamily="34" charset="0"/>
              </a:rPr>
              <a:t>chicago</a:t>
            </a:r>
            <a:r>
              <a:rPr lang="en-US" sz="1400" i="1" dirty="0">
                <a:solidFill>
                  <a:srgbClr val="0432FF"/>
                </a:solidFill>
                <a:latin typeface="Arial" panose="020B0604020202020204" pitchFamily="34" charset="0"/>
                <a:cs typeface="Arial" panose="020B0604020202020204" pitchFamily="34" charset="0"/>
              </a:rPr>
              <a:t> and </a:t>
            </a:r>
            <a:r>
              <a:rPr lang="en-US" sz="1400" i="1" dirty="0" err="1">
                <a:solidFill>
                  <a:srgbClr val="0432FF"/>
                </a:solidFill>
                <a:latin typeface="Arial" panose="020B0604020202020204" pitchFamily="34" charset="0"/>
                <a:cs typeface="Arial" panose="020B0604020202020204" pitchFamily="34" charset="0"/>
              </a:rPr>
              <a:t>boston</a:t>
            </a:r>
            <a:r>
              <a:rPr lang="en-US" sz="1400" i="1" dirty="0">
                <a:solidFill>
                  <a:srgbClr val="0432FF"/>
                </a:solidFill>
                <a:latin typeface="Arial" panose="020B0604020202020204" pitchFamily="34" charset="0"/>
                <a:cs typeface="Arial" panose="020B0604020202020204" pitchFamily="34" charset="0"/>
              </a:rPr>
              <a:t> subdomain and second contains </a:t>
            </a:r>
            <a:r>
              <a:rPr lang="en-US" sz="1400" i="1" dirty="0" err="1">
                <a:solidFill>
                  <a:srgbClr val="0432FF"/>
                </a:solidFill>
                <a:latin typeface="Arial" panose="020B0604020202020204" pitchFamily="34" charset="0"/>
                <a:cs typeface="Arial" panose="020B0604020202020204" pitchFamily="34" charset="0"/>
              </a:rPr>
              <a:t>nyc</a:t>
            </a:r>
            <a:r>
              <a:rPr lang="en-US" sz="1400" i="1" dirty="0">
                <a:solidFill>
                  <a:srgbClr val="0432FF"/>
                </a:solidFill>
                <a:latin typeface="Arial" panose="020B0604020202020204" pitchFamily="34" charset="0"/>
                <a:cs typeface="Arial" panose="020B0604020202020204" pitchFamily="34" charset="0"/>
              </a:rPr>
              <a:t> subdomain</a:t>
            </a:r>
          </a:p>
        </p:txBody>
      </p:sp>
    </p:spTree>
    <p:extLst>
      <p:ext uri="{BB962C8B-B14F-4D97-AF65-F5344CB8AC3E}">
        <p14:creationId xmlns:p14="http://schemas.microsoft.com/office/powerpoint/2010/main" val="4154517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30A0C09-7B48-994B-9EA8-D10127720957}"/>
              </a:ext>
            </a:extLst>
          </p:cNvPr>
          <p:cNvSpPr txBox="1">
            <a:spLocks/>
          </p:cNvSpPr>
          <p:nvPr/>
        </p:nvSpPr>
        <p:spPr>
          <a:xfrm>
            <a:off x="1524000" y="274638"/>
            <a:ext cx="9144000" cy="850106"/>
          </a:xfrm>
          <a:prstGeom prst="rect">
            <a:avLst/>
          </a:prstGeom>
        </p:spPr>
        <p:txBody>
          <a:bodyPr vert="horz" wrap="square" lIns="91440" tIns="45720" rIns="91440" bIns="45720" numCol="1" rtlCol="0" anchor="ctr" anchorCtr="0" compatLnSpc="1">
            <a:prstTxWarp prst="textNoShape">
              <a:avLst/>
            </a:prstTxWarp>
            <a:normAutofit/>
          </a:bodyPr>
          <a:lstStyle>
            <a:lvl1pPr algn="ctr" defTabSz="457200" rtl="0" eaLnBrk="1" latinLnBrk="0" hangingPunct="1">
              <a:spcBef>
                <a:spcPct val="0"/>
              </a:spcBef>
              <a:buNone/>
              <a:defRPr sz="3400" kern="1200">
                <a:solidFill>
                  <a:srgbClr val="0000FF"/>
                </a:solidFill>
                <a:latin typeface="Arial"/>
                <a:ea typeface="+mj-ea"/>
                <a:cs typeface="Arial"/>
              </a:defRPr>
            </a:lvl1pPr>
          </a:lstStyle>
          <a:p>
            <a:r>
              <a:rPr lang="en-GB" sz="4000" dirty="0"/>
              <a:t>DNS Query Process</a:t>
            </a:r>
            <a:endParaRPr lang="en-US" sz="4000" dirty="0">
              <a:solidFill>
                <a:srgbClr val="0432FF"/>
              </a:solidFill>
            </a:endParaRPr>
          </a:p>
        </p:txBody>
      </p:sp>
      <p:sp>
        <p:nvSpPr>
          <p:cNvPr id="9" name="Slide Number Placeholder 5">
            <a:extLst>
              <a:ext uri="{FF2B5EF4-FFF2-40B4-BE49-F238E27FC236}">
                <a16:creationId xmlns:a16="http://schemas.microsoft.com/office/drawing/2014/main" id="{776C1AF6-2935-534C-8B16-D274FA4BDD79}"/>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141</a:t>
            </a:fld>
            <a:endParaRPr lang="en-US" dirty="0">
              <a:solidFill>
                <a:prstClr val="black">
                  <a:tint val="75000"/>
                </a:prstClr>
              </a:solidFill>
            </a:endParaRPr>
          </a:p>
        </p:txBody>
      </p:sp>
      <p:pic>
        <p:nvPicPr>
          <p:cNvPr id="5" name="Shape 100">
            <a:extLst>
              <a:ext uri="{FF2B5EF4-FFF2-40B4-BE49-F238E27FC236}">
                <a16:creationId xmlns:a16="http://schemas.microsoft.com/office/drawing/2014/main" id="{921EBE96-76B6-5449-9C2C-FC33CF009D67}"/>
              </a:ext>
            </a:extLst>
          </p:cNvPr>
          <p:cNvPicPr preferRelativeResize="0"/>
          <p:nvPr/>
        </p:nvPicPr>
        <p:blipFill>
          <a:blip r:embed="rId3">
            <a:alphaModFix/>
          </a:blip>
          <a:stretch>
            <a:fillRect/>
          </a:stretch>
        </p:blipFill>
        <p:spPr>
          <a:xfrm>
            <a:off x="1925670" y="1867302"/>
            <a:ext cx="7943433" cy="3781315"/>
          </a:xfrm>
          <a:prstGeom prst="rect">
            <a:avLst/>
          </a:prstGeom>
          <a:noFill/>
          <a:ln>
            <a:noFill/>
          </a:ln>
        </p:spPr>
      </p:pic>
      <p:sp>
        <p:nvSpPr>
          <p:cNvPr id="2" name="TextBox 1">
            <a:extLst>
              <a:ext uri="{FF2B5EF4-FFF2-40B4-BE49-F238E27FC236}">
                <a16:creationId xmlns:a16="http://schemas.microsoft.com/office/drawing/2014/main" id="{31A58F94-9F61-9945-8720-AF4EC2B2DBC4}"/>
              </a:ext>
            </a:extLst>
          </p:cNvPr>
          <p:cNvSpPr txBox="1"/>
          <p:nvPr/>
        </p:nvSpPr>
        <p:spPr>
          <a:xfrm>
            <a:off x="5297104" y="3696101"/>
            <a:ext cx="798897" cy="523220"/>
          </a:xfrm>
          <a:prstGeom prst="rect">
            <a:avLst/>
          </a:prstGeom>
          <a:noFill/>
        </p:spPr>
        <p:txBody>
          <a:bodyPr wrap="square" rtlCol="0">
            <a:spAutoFit/>
          </a:bodyPr>
          <a:lstStyle/>
          <a:p>
            <a:pPr defTabSz="457200"/>
            <a:r>
              <a:rPr lang="en-US" sz="1400" dirty="0">
                <a:solidFill>
                  <a:prstClr val="white"/>
                </a:solidFill>
                <a:latin typeface="Calibri"/>
              </a:rPr>
              <a:t>DNS Cache</a:t>
            </a:r>
          </a:p>
        </p:txBody>
      </p:sp>
      <p:sp>
        <p:nvSpPr>
          <p:cNvPr id="7" name="TextBox 6">
            <a:extLst>
              <a:ext uri="{FF2B5EF4-FFF2-40B4-BE49-F238E27FC236}">
                <a16:creationId xmlns:a16="http://schemas.microsoft.com/office/drawing/2014/main" id="{E23733A4-92B5-1049-A1DE-0EEE57AF18AA}"/>
              </a:ext>
            </a:extLst>
          </p:cNvPr>
          <p:cNvSpPr txBox="1"/>
          <p:nvPr/>
        </p:nvSpPr>
        <p:spPr>
          <a:xfrm>
            <a:off x="2515403" y="3887002"/>
            <a:ext cx="912796" cy="523220"/>
          </a:xfrm>
          <a:prstGeom prst="rect">
            <a:avLst/>
          </a:prstGeom>
          <a:noFill/>
        </p:spPr>
        <p:txBody>
          <a:bodyPr wrap="square" rtlCol="0">
            <a:spAutoFit/>
          </a:bodyPr>
          <a:lstStyle/>
          <a:p>
            <a:pPr defTabSz="457200"/>
            <a:r>
              <a:rPr lang="en-US" sz="1400" dirty="0">
                <a:solidFill>
                  <a:prstClr val="white"/>
                </a:solidFill>
                <a:latin typeface="Calibri"/>
              </a:rPr>
              <a:t>Local DNS Files</a:t>
            </a:r>
          </a:p>
        </p:txBody>
      </p:sp>
      <p:sp>
        <p:nvSpPr>
          <p:cNvPr id="10" name="TextBox 9">
            <a:extLst>
              <a:ext uri="{FF2B5EF4-FFF2-40B4-BE49-F238E27FC236}">
                <a16:creationId xmlns:a16="http://schemas.microsoft.com/office/drawing/2014/main" id="{EAB535C8-4380-A643-860E-84EA2CBC1D55}"/>
              </a:ext>
            </a:extLst>
          </p:cNvPr>
          <p:cNvSpPr txBox="1"/>
          <p:nvPr/>
        </p:nvSpPr>
        <p:spPr>
          <a:xfrm>
            <a:off x="3976839" y="4655420"/>
            <a:ext cx="912796" cy="307777"/>
          </a:xfrm>
          <a:prstGeom prst="rect">
            <a:avLst/>
          </a:prstGeom>
          <a:noFill/>
        </p:spPr>
        <p:txBody>
          <a:bodyPr wrap="square" rtlCol="0">
            <a:spAutoFit/>
          </a:bodyPr>
          <a:lstStyle/>
          <a:p>
            <a:pPr defTabSz="457200"/>
            <a:r>
              <a:rPr lang="en-US" sz="1400" i="1" dirty="0">
                <a:solidFill>
                  <a:srgbClr val="C00000"/>
                </a:solidFill>
                <a:latin typeface="Calibri"/>
              </a:rPr>
              <a:t>Recursive</a:t>
            </a:r>
          </a:p>
        </p:txBody>
      </p:sp>
      <p:sp>
        <p:nvSpPr>
          <p:cNvPr id="11" name="TextBox 10">
            <a:extLst>
              <a:ext uri="{FF2B5EF4-FFF2-40B4-BE49-F238E27FC236}">
                <a16:creationId xmlns:a16="http://schemas.microsoft.com/office/drawing/2014/main" id="{3B45634D-BE13-C243-8799-93CA09580FC9}"/>
              </a:ext>
            </a:extLst>
          </p:cNvPr>
          <p:cNvSpPr txBox="1"/>
          <p:nvPr/>
        </p:nvSpPr>
        <p:spPr>
          <a:xfrm>
            <a:off x="8067575" y="3649934"/>
            <a:ext cx="798897" cy="292388"/>
          </a:xfrm>
          <a:prstGeom prst="rect">
            <a:avLst/>
          </a:prstGeom>
          <a:noFill/>
        </p:spPr>
        <p:txBody>
          <a:bodyPr wrap="square" rtlCol="0">
            <a:spAutoFit/>
          </a:bodyPr>
          <a:lstStyle/>
          <a:p>
            <a:pPr defTabSz="457200"/>
            <a:r>
              <a:rPr lang="en-US" sz="1300" dirty="0">
                <a:solidFill>
                  <a:prstClr val="white"/>
                </a:solidFill>
                <a:latin typeface="Calibri"/>
              </a:rPr>
              <a:t>.com</a:t>
            </a:r>
          </a:p>
        </p:txBody>
      </p:sp>
    </p:spTree>
    <p:extLst>
      <p:ext uri="{BB962C8B-B14F-4D97-AF65-F5344CB8AC3E}">
        <p14:creationId xmlns:p14="http://schemas.microsoft.com/office/powerpoint/2010/main" val="356038456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1768323" y="484128"/>
            <a:ext cx="8520600" cy="572700"/>
          </a:xfrm>
          <a:prstGeom prst="rect">
            <a:avLst/>
          </a:prstGeom>
        </p:spPr>
        <p:txBody>
          <a:bodyPr vert="horz" wrap="square" lIns="91425" tIns="91425" rIns="91425" bIns="91425" rtlCol="0" anchor="t" anchorCtr="0">
            <a:noAutofit/>
          </a:bodyPr>
          <a:lstStyle/>
          <a:p>
            <a:r>
              <a:rPr lang="en-GB" dirty="0"/>
              <a:t>DNS cache</a:t>
            </a:r>
          </a:p>
        </p:txBody>
      </p:sp>
      <p:sp>
        <p:nvSpPr>
          <p:cNvPr id="147" name="Shape 147"/>
          <p:cNvSpPr txBox="1">
            <a:spLocks noGrp="1"/>
          </p:cNvSpPr>
          <p:nvPr>
            <p:ph type="body" idx="1"/>
          </p:nvPr>
        </p:nvSpPr>
        <p:spPr>
          <a:xfrm>
            <a:off x="1780929" y="1530868"/>
            <a:ext cx="8520600" cy="1898132"/>
          </a:xfrm>
          <a:prstGeom prst="rect">
            <a:avLst/>
          </a:prstGeom>
        </p:spPr>
        <p:txBody>
          <a:bodyPr vert="horz" wrap="square" lIns="91425" tIns="91425" rIns="91425" bIns="91425" rtlCol="0" anchor="t" anchorCtr="0">
            <a:noAutofit/>
          </a:bodyPr>
          <a:lstStyle/>
          <a:p>
            <a:pPr marL="457200">
              <a:buClr>
                <a:srgbClr val="000000"/>
              </a:buClr>
            </a:pPr>
            <a:r>
              <a:rPr lang="en-GB" dirty="0">
                <a:solidFill>
                  <a:srgbClr val="000000"/>
                </a:solidFill>
              </a:rPr>
              <a:t>When the local DNS server gets information from other DNS servers, it caches the information</a:t>
            </a:r>
          </a:p>
          <a:p>
            <a:pPr marL="114300" indent="0">
              <a:buClr>
                <a:srgbClr val="000000"/>
              </a:buClr>
              <a:buNone/>
            </a:pPr>
            <a:endParaRPr lang="en-GB" dirty="0">
              <a:solidFill>
                <a:srgbClr val="000000"/>
              </a:solidFill>
            </a:endParaRPr>
          </a:p>
          <a:p>
            <a:pPr marL="457200">
              <a:buClr>
                <a:srgbClr val="000000"/>
              </a:buClr>
            </a:pPr>
            <a:r>
              <a:rPr lang="en-GB" dirty="0">
                <a:solidFill>
                  <a:srgbClr val="000000"/>
                </a:solidFill>
              </a:rPr>
              <a:t>Each piece of information in the cache has a time-to-live value, so it will be eventually time out and removed from the cache</a:t>
            </a:r>
          </a:p>
        </p:txBody>
      </p:sp>
      <p:sp>
        <p:nvSpPr>
          <p:cNvPr id="4" name="Slide Number Placeholder 5">
            <a:extLst>
              <a:ext uri="{FF2B5EF4-FFF2-40B4-BE49-F238E27FC236}">
                <a16:creationId xmlns:a16="http://schemas.microsoft.com/office/drawing/2014/main" id="{B2EF6956-0328-364F-834B-231601F1D9BD}"/>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142</a:t>
            </a:fld>
            <a:endParaRPr lang="en-US" dirty="0">
              <a:solidFill>
                <a:prstClr val="black">
                  <a:tint val="75000"/>
                </a:prstClr>
              </a:solidFill>
            </a:endParaRPr>
          </a:p>
        </p:txBody>
      </p:sp>
      <p:pic>
        <p:nvPicPr>
          <p:cNvPr id="2" name="Picture 1">
            <a:extLst>
              <a:ext uri="{FF2B5EF4-FFF2-40B4-BE49-F238E27FC236}">
                <a16:creationId xmlns:a16="http://schemas.microsoft.com/office/drawing/2014/main" id="{E42529E7-F60D-1947-950E-C46E5ADE99DE}"/>
              </a:ext>
            </a:extLst>
          </p:cNvPr>
          <p:cNvPicPr>
            <a:picLocks noChangeAspect="1"/>
          </p:cNvPicPr>
          <p:nvPr/>
        </p:nvPicPr>
        <p:blipFill>
          <a:blip r:embed="rId3"/>
          <a:stretch>
            <a:fillRect/>
          </a:stretch>
        </p:blipFill>
        <p:spPr>
          <a:xfrm>
            <a:off x="4481696" y="3907857"/>
            <a:ext cx="3741487" cy="2713782"/>
          </a:xfrm>
          <a:prstGeom prst="rect">
            <a:avLst/>
          </a:prstGeom>
        </p:spPr>
      </p:pic>
      <p:sp>
        <p:nvSpPr>
          <p:cNvPr id="3" name="TextBox 2">
            <a:extLst>
              <a:ext uri="{FF2B5EF4-FFF2-40B4-BE49-F238E27FC236}">
                <a16:creationId xmlns:a16="http://schemas.microsoft.com/office/drawing/2014/main" id="{C70DBC95-A154-9144-AD5B-46F9E356ED5A}"/>
              </a:ext>
            </a:extLst>
          </p:cNvPr>
          <p:cNvSpPr txBox="1"/>
          <p:nvPr/>
        </p:nvSpPr>
        <p:spPr>
          <a:xfrm>
            <a:off x="4030233" y="3345264"/>
            <a:ext cx="6380838" cy="646331"/>
          </a:xfrm>
          <a:prstGeom prst="rect">
            <a:avLst/>
          </a:prstGeom>
          <a:noFill/>
        </p:spPr>
        <p:txBody>
          <a:bodyPr wrap="square" rtlCol="0">
            <a:spAutoFit/>
          </a:bodyPr>
          <a:lstStyle/>
          <a:p>
            <a:pPr defTabSz="457200"/>
            <a:r>
              <a:rPr lang="en-US" dirty="0">
                <a:solidFill>
                  <a:srgbClr val="0432FF"/>
                </a:solidFill>
                <a:latin typeface="Arial" panose="020B0604020202020204" pitchFamily="34" charset="0"/>
                <a:cs typeface="Arial" panose="020B0604020202020204" pitchFamily="34" charset="0"/>
              </a:rPr>
              <a:t>Question: How local DNS server get’s root server IP? </a:t>
            </a:r>
          </a:p>
          <a:p>
            <a:pPr defTabSz="457200"/>
            <a:r>
              <a:rPr lang="en-US" dirty="0">
                <a:solidFill>
                  <a:srgbClr val="0432FF"/>
                </a:solidFill>
                <a:latin typeface="Arial" panose="020B0604020202020204" pitchFamily="34" charset="0"/>
                <a:cs typeface="Arial" panose="020B0604020202020204" pitchFamily="34" charset="0"/>
              </a:rPr>
              <a:t>Answer: The Zone file</a:t>
            </a:r>
          </a:p>
        </p:txBody>
      </p:sp>
    </p:spTree>
    <p:extLst>
      <p:ext uri="{BB962C8B-B14F-4D97-AF65-F5344CB8AC3E}">
        <p14:creationId xmlns:p14="http://schemas.microsoft.com/office/powerpoint/2010/main" val="210841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a:xfrm>
            <a:off x="1739447" y="436002"/>
            <a:ext cx="8520600" cy="572700"/>
          </a:xfrm>
          <a:prstGeom prst="rect">
            <a:avLst/>
          </a:prstGeom>
        </p:spPr>
        <p:txBody>
          <a:bodyPr vert="horz" wrap="square" lIns="91425" tIns="91425" rIns="91425" bIns="91425" rtlCol="0" anchor="t" anchorCtr="0">
            <a:noAutofit/>
          </a:bodyPr>
          <a:lstStyle/>
          <a:p>
            <a:r>
              <a:rPr lang="en-GB" dirty="0"/>
              <a:t>DNS Attacks</a:t>
            </a:r>
          </a:p>
        </p:txBody>
      </p:sp>
      <p:sp>
        <p:nvSpPr>
          <p:cNvPr id="225" name="Shape 225"/>
          <p:cNvSpPr txBox="1">
            <a:spLocks noGrp="1"/>
          </p:cNvSpPr>
          <p:nvPr>
            <p:ph type="body" idx="1"/>
          </p:nvPr>
        </p:nvSpPr>
        <p:spPr>
          <a:xfrm>
            <a:off x="1835700" y="1424539"/>
            <a:ext cx="8520600" cy="4001586"/>
          </a:xfrm>
          <a:prstGeom prst="rect">
            <a:avLst/>
          </a:prstGeom>
        </p:spPr>
        <p:txBody>
          <a:bodyPr vert="horz" wrap="square" lIns="91425" tIns="91425" rIns="91425" bIns="91425" rtlCol="0" anchor="t" anchorCtr="0">
            <a:noAutofit/>
          </a:bodyPr>
          <a:lstStyle/>
          <a:p>
            <a:r>
              <a:rPr lang="en-GB" sz="2000" b="1" dirty="0">
                <a:solidFill>
                  <a:srgbClr val="000000"/>
                </a:solidFill>
              </a:rPr>
              <a:t>Denial-of-Service Attacks (DoS): </a:t>
            </a:r>
            <a:r>
              <a:rPr lang="en-GB" sz="2000" dirty="0">
                <a:solidFill>
                  <a:srgbClr val="000000"/>
                </a:solidFill>
              </a:rPr>
              <a:t>When the local DNS servers and the authoritative nameservers do not respond to the DNS queries, the machines cannot retrieve IP addresses which essentially cuts down the communication</a:t>
            </a:r>
          </a:p>
          <a:p>
            <a:pPr>
              <a:spcAft>
                <a:spcPts val="600"/>
              </a:spcAft>
            </a:pPr>
            <a:endParaRPr lang="en-GB" sz="2000" b="1" dirty="0">
              <a:solidFill>
                <a:srgbClr val="000000"/>
              </a:solidFill>
            </a:endParaRPr>
          </a:p>
          <a:p>
            <a:pPr>
              <a:spcAft>
                <a:spcPts val="600"/>
              </a:spcAft>
            </a:pPr>
            <a:r>
              <a:rPr lang="en-GB" sz="2000" b="1" dirty="0">
                <a:solidFill>
                  <a:srgbClr val="000000"/>
                </a:solidFill>
              </a:rPr>
              <a:t>DNS Spoofing Attacks: </a:t>
            </a:r>
          </a:p>
          <a:p>
            <a:pPr marL="630238" lvl="1">
              <a:spcAft>
                <a:spcPts val="600"/>
              </a:spcAft>
            </a:pPr>
            <a:r>
              <a:rPr lang="en-GB" dirty="0">
                <a:solidFill>
                  <a:srgbClr val="000000"/>
                </a:solidFill>
              </a:rPr>
              <a:t>Primary goal: provide a fraudulent IP address to victims, tricking them to communicate with a machine that is different from their intention </a:t>
            </a:r>
          </a:p>
          <a:p>
            <a:pPr marL="630238" lvl="1">
              <a:spcAft>
                <a:spcPts val="600"/>
              </a:spcAft>
            </a:pPr>
            <a:r>
              <a:rPr lang="en-GB" dirty="0">
                <a:solidFill>
                  <a:srgbClr val="000000"/>
                </a:solidFill>
              </a:rPr>
              <a:t>Example: If a user’s intention is to visit a bank’s web site to do online banking, but the IP address obtained through the DNS process is attacker’s machine, the user machine will communicate to the attacker’s web server</a:t>
            </a:r>
          </a:p>
        </p:txBody>
      </p:sp>
      <p:sp>
        <p:nvSpPr>
          <p:cNvPr id="4" name="Slide Number Placeholder 5">
            <a:extLst>
              <a:ext uri="{FF2B5EF4-FFF2-40B4-BE49-F238E27FC236}">
                <a16:creationId xmlns:a16="http://schemas.microsoft.com/office/drawing/2014/main" id="{F2CFC8CA-04FB-9848-BCFF-EDD26436CB67}"/>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143</a:t>
            </a:fld>
            <a:endParaRPr lang="en-US" dirty="0">
              <a:solidFill>
                <a:prstClr val="black">
                  <a:tint val="75000"/>
                </a:prstClr>
              </a:solidFill>
            </a:endParaRPr>
          </a:p>
        </p:txBody>
      </p:sp>
    </p:spTree>
    <p:extLst>
      <p:ext uri="{BB962C8B-B14F-4D97-AF65-F5344CB8AC3E}">
        <p14:creationId xmlns:p14="http://schemas.microsoft.com/office/powerpoint/2010/main" val="378335754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1912702" y="493753"/>
            <a:ext cx="8520600" cy="572700"/>
          </a:xfrm>
          <a:prstGeom prst="rect">
            <a:avLst/>
          </a:prstGeom>
        </p:spPr>
        <p:txBody>
          <a:bodyPr vert="horz" wrap="square" lIns="91425" tIns="91425" rIns="91425" bIns="91425" rtlCol="0" anchor="t" anchorCtr="0">
            <a:noAutofit/>
          </a:bodyPr>
          <a:lstStyle/>
          <a:p>
            <a:pPr indent="-69850">
              <a:buClr>
                <a:schemeClr val="dk1"/>
              </a:buClr>
              <a:buSzPts val="1100"/>
            </a:pPr>
            <a:r>
              <a:rPr lang="en-GB" dirty="0"/>
              <a:t>Overview of the Attack Surfaces</a:t>
            </a:r>
          </a:p>
        </p:txBody>
      </p:sp>
      <p:pic>
        <p:nvPicPr>
          <p:cNvPr id="231" name="Shape 231"/>
          <p:cNvPicPr preferRelativeResize="0"/>
          <p:nvPr/>
        </p:nvPicPr>
        <p:blipFill>
          <a:blip r:embed="rId3">
            <a:alphaModFix/>
          </a:blip>
          <a:stretch>
            <a:fillRect/>
          </a:stretch>
        </p:blipFill>
        <p:spPr>
          <a:xfrm>
            <a:off x="2424990" y="1998500"/>
            <a:ext cx="7342021" cy="3507151"/>
          </a:xfrm>
          <a:prstGeom prst="rect">
            <a:avLst/>
          </a:prstGeom>
          <a:noFill/>
          <a:ln>
            <a:noFill/>
          </a:ln>
        </p:spPr>
      </p:pic>
      <p:sp>
        <p:nvSpPr>
          <p:cNvPr id="4" name="Slide Number Placeholder 5">
            <a:extLst>
              <a:ext uri="{FF2B5EF4-FFF2-40B4-BE49-F238E27FC236}">
                <a16:creationId xmlns:a16="http://schemas.microsoft.com/office/drawing/2014/main" id="{18A8833C-5939-BE49-A18A-31050508B538}"/>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144</a:t>
            </a:fld>
            <a:endParaRPr lang="en-US" dirty="0">
              <a:solidFill>
                <a:prstClr val="black">
                  <a:tint val="75000"/>
                </a:prstClr>
              </a:solidFill>
            </a:endParaRPr>
          </a:p>
        </p:txBody>
      </p:sp>
      <p:sp>
        <p:nvSpPr>
          <p:cNvPr id="2" name="TextBox 1">
            <a:extLst>
              <a:ext uri="{FF2B5EF4-FFF2-40B4-BE49-F238E27FC236}">
                <a16:creationId xmlns:a16="http://schemas.microsoft.com/office/drawing/2014/main" id="{9ACC9269-311A-764B-AB63-F0CE864382CF}"/>
              </a:ext>
            </a:extLst>
          </p:cNvPr>
          <p:cNvSpPr txBox="1"/>
          <p:nvPr/>
        </p:nvSpPr>
        <p:spPr>
          <a:xfrm>
            <a:off x="2087077" y="1342999"/>
            <a:ext cx="8017845" cy="646331"/>
          </a:xfrm>
          <a:prstGeom prst="rect">
            <a:avLst/>
          </a:prstGeom>
          <a:noFill/>
        </p:spPr>
        <p:txBody>
          <a:bodyPr wrap="square" rtlCol="0">
            <a:spAutoFit/>
          </a:bodyPr>
          <a:lstStyle/>
          <a:p>
            <a:pPr defTabSz="457200"/>
            <a:r>
              <a:rPr lang="en-US" dirty="0">
                <a:solidFill>
                  <a:srgbClr val="FF0000"/>
                </a:solidFill>
                <a:latin typeface="Arial" panose="020B0604020202020204" pitchFamily="34" charset="0"/>
                <a:cs typeface="Arial" panose="020B0604020202020204" pitchFamily="34" charset="0"/>
              </a:rPr>
              <a:t>DNS queries involve several packets and thus present a broad attack surface in terms of spoofing (1 – 4 in figure below)</a:t>
            </a:r>
          </a:p>
        </p:txBody>
      </p:sp>
      <p:sp>
        <p:nvSpPr>
          <p:cNvPr id="3" name="TextBox 2">
            <a:extLst>
              <a:ext uri="{FF2B5EF4-FFF2-40B4-BE49-F238E27FC236}">
                <a16:creationId xmlns:a16="http://schemas.microsoft.com/office/drawing/2014/main" id="{0C55D1F7-BE88-ED41-80C9-47A13858EBEB}"/>
              </a:ext>
            </a:extLst>
          </p:cNvPr>
          <p:cNvSpPr txBox="1"/>
          <p:nvPr/>
        </p:nvSpPr>
        <p:spPr>
          <a:xfrm>
            <a:off x="2401953" y="4735629"/>
            <a:ext cx="1953928" cy="923330"/>
          </a:xfrm>
          <a:prstGeom prst="rect">
            <a:avLst/>
          </a:prstGeom>
          <a:noFill/>
        </p:spPr>
        <p:txBody>
          <a:bodyPr wrap="square" rtlCol="0">
            <a:spAutoFit/>
          </a:bodyPr>
          <a:lstStyle/>
          <a:p>
            <a:pPr defTabSz="457200"/>
            <a:r>
              <a:rPr lang="en-US" dirty="0">
                <a:solidFill>
                  <a:prstClr val="black"/>
                </a:solidFill>
                <a:latin typeface="Arial" panose="020B0604020202020204" pitchFamily="34" charset="0"/>
                <a:cs typeface="Arial" panose="020B0604020202020204" pitchFamily="34" charset="0"/>
              </a:rPr>
              <a:t>/</a:t>
            </a:r>
            <a:r>
              <a:rPr lang="en-US" dirty="0" err="1">
                <a:solidFill>
                  <a:prstClr val="black"/>
                </a:solidFill>
                <a:latin typeface="Arial" panose="020B0604020202020204" pitchFamily="34" charset="0"/>
                <a:cs typeface="Arial" panose="020B0604020202020204" pitchFamily="34" charset="0"/>
              </a:rPr>
              <a:t>etc</a:t>
            </a:r>
            <a:r>
              <a:rPr lang="en-US" dirty="0">
                <a:solidFill>
                  <a:prstClr val="black"/>
                </a:solidFill>
                <a:latin typeface="Arial" panose="020B0604020202020204" pitchFamily="34" charset="0"/>
                <a:cs typeface="Arial" panose="020B0604020202020204" pitchFamily="34" charset="0"/>
              </a:rPr>
              <a:t>/hosts file</a:t>
            </a:r>
          </a:p>
          <a:p>
            <a:pPr defTabSz="457200"/>
            <a:r>
              <a:rPr lang="en-US" dirty="0">
                <a:solidFill>
                  <a:prstClr val="black"/>
                </a:solidFill>
                <a:latin typeface="Arial" panose="020B0604020202020204" pitchFamily="34" charset="0"/>
                <a:cs typeface="Arial" panose="020B0604020202020204" pitchFamily="34" charset="0"/>
              </a:rPr>
              <a:t>with localhost information</a:t>
            </a:r>
          </a:p>
        </p:txBody>
      </p:sp>
      <p:sp>
        <p:nvSpPr>
          <p:cNvPr id="5" name="Donut 4">
            <a:extLst>
              <a:ext uri="{FF2B5EF4-FFF2-40B4-BE49-F238E27FC236}">
                <a16:creationId xmlns:a16="http://schemas.microsoft.com/office/drawing/2014/main" id="{89704B16-12AD-064E-9FD9-63FAB1214474}"/>
              </a:ext>
            </a:extLst>
          </p:cNvPr>
          <p:cNvSpPr/>
          <p:nvPr/>
        </p:nvSpPr>
        <p:spPr>
          <a:xfrm>
            <a:off x="7722669" y="4735630"/>
            <a:ext cx="1029904" cy="308009"/>
          </a:xfrm>
          <a:prstGeom prst="donut">
            <a:avLst/>
          </a:prstGeom>
          <a:solidFill>
            <a:srgbClr val="FF0000"/>
          </a:solidFill>
          <a:ln w="0"/>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black"/>
              </a:solidFill>
              <a:latin typeface="Calibri"/>
            </a:endParaRPr>
          </a:p>
        </p:txBody>
      </p:sp>
      <p:sp>
        <p:nvSpPr>
          <p:cNvPr id="6" name="TextBox 5">
            <a:extLst>
              <a:ext uri="{FF2B5EF4-FFF2-40B4-BE49-F238E27FC236}">
                <a16:creationId xmlns:a16="http://schemas.microsoft.com/office/drawing/2014/main" id="{62C8F70A-7B48-6647-822A-6EB535798D3A}"/>
              </a:ext>
            </a:extLst>
          </p:cNvPr>
          <p:cNvSpPr txBox="1"/>
          <p:nvPr/>
        </p:nvSpPr>
        <p:spPr>
          <a:xfrm>
            <a:off x="1793508" y="5994915"/>
            <a:ext cx="8639795" cy="369332"/>
          </a:xfrm>
          <a:prstGeom prst="rect">
            <a:avLst/>
          </a:prstGeom>
          <a:noFill/>
        </p:spPr>
        <p:txBody>
          <a:bodyPr wrap="square" rtlCol="0">
            <a:spAutoFit/>
          </a:bodyPr>
          <a:lstStyle/>
          <a:p>
            <a:pPr defTabSz="457200"/>
            <a:r>
              <a:rPr lang="en-US" dirty="0">
                <a:solidFill>
                  <a:srgbClr val="FF0000"/>
                </a:solidFill>
                <a:latin typeface="Arial" panose="020B0604020202020204" pitchFamily="34" charset="0"/>
                <a:cs typeface="Arial" panose="020B0604020202020204" pitchFamily="34" charset="0"/>
              </a:rPr>
              <a:t>You can also launch DoS attack at all points – root, local DNS server, TLD server</a:t>
            </a:r>
          </a:p>
        </p:txBody>
      </p:sp>
    </p:spTree>
    <p:extLst>
      <p:ext uri="{BB962C8B-B14F-4D97-AF65-F5344CB8AC3E}">
        <p14:creationId xmlns:p14="http://schemas.microsoft.com/office/powerpoint/2010/main" val="1311487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a:xfrm>
            <a:off x="1835700" y="426377"/>
            <a:ext cx="8520600" cy="572700"/>
          </a:xfrm>
          <a:prstGeom prst="rect">
            <a:avLst/>
          </a:prstGeom>
        </p:spPr>
        <p:txBody>
          <a:bodyPr vert="horz" wrap="square" lIns="91425" tIns="91425" rIns="91425" bIns="91425" rtlCol="0" anchor="t" anchorCtr="0">
            <a:noAutofit/>
          </a:bodyPr>
          <a:lstStyle/>
          <a:p>
            <a:pPr indent="-69850">
              <a:buClr>
                <a:schemeClr val="dk1"/>
              </a:buClr>
              <a:buSzPts val="1100"/>
            </a:pPr>
            <a:r>
              <a:rPr lang="en-GB" dirty="0"/>
              <a:t>DNS Attacks on Compromised Machines</a:t>
            </a:r>
          </a:p>
        </p:txBody>
      </p:sp>
      <p:sp>
        <p:nvSpPr>
          <p:cNvPr id="237" name="Shape 237"/>
          <p:cNvSpPr txBox="1">
            <a:spLocks noGrp="1"/>
          </p:cNvSpPr>
          <p:nvPr>
            <p:ph type="body" idx="1"/>
          </p:nvPr>
        </p:nvSpPr>
        <p:spPr>
          <a:xfrm>
            <a:off x="1835700" y="2009725"/>
            <a:ext cx="8520600" cy="3416400"/>
          </a:xfrm>
          <a:prstGeom prst="rect">
            <a:avLst/>
          </a:prstGeom>
        </p:spPr>
        <p:txBody>
          <a:bodyPr vert="horz" wrap="square" lIns="91425" tIns="91425" rIns="91425" bIns="91425" rtlCol="0" anchor="t" anchorCtr="0">
            <a:noAutofit/>
          </a:bodyPr>
          <a:lstStyle/>
          <a:p>
            <a:pPr marL="400050" indent="-285750">
              <a:buClr>
                <a:srgbClr val="000000"/>
              </a:buClr>
            </a:pPr>
            <a:r>
              <a:rPr lang="en-GB" dirty="0">
                <a:solidFill>
                  <a:srgbClr val="000000"/>
                </a:solidFill>
              </a:rPr>
              <a:t>If attackers have gained the root privileges on a machine, </a:t>
            </a:r>
          </a:p>
          <a:p>
            <a:pPr marL="682625" indent="-285750">
              <a:buClr>
                <a:srgbClr val="000000"/>
              </a:buClr>
              <a:buFont typeface="Courier New" panose="02070309020205020404" pitchFamily="49" charset="0"/>
              <a:buChar char="o"/>
            </a:pPr>
            <a:r>
              <a:rPr lang="en-GB" dirty="0">
                <a:solidFill>
                  <a:srgbClr val="000000"/>
                </a:solidFill>
              </a:rPr>
              <a:t>Modify </a:t>
            </a:r>
            <a:r>
              <a:rPr lang="en-GB" dirty="0">
                <a:solidFill>
                  <a:srgbClr val="000000"/>
                </a:solidFill>
                <a:latin typeface="Courier New" panose="02070309020205020404" pitchFamily="49" charset="0"/>
                <a:cs typeface="Courier New" panose="02070309020205020404" pitchFamily="49" charset="0"/>
              </a:rPr>
              <a:t>/etc/</a:t>
            </a:r>
            <a:r>
              <a:rPr lang="en-GB" dirty="0" err="1">
                <a:solidFill>
                  <a:srgbClr val="000000"/>
                </a:solidFill>
                <a:latin typeface="Courier New" panose="02070309020205020404" pitchFamily="49" charset="0"/>
                <a:cs typeface="Courier New" panose="02070309020205020404" pitchFamily="49" charset="0"/>
              </a:rPr>
              <a:t>resolv.conf</a:t>
            </a:r>
            <a:r>
              <a:rPr lang="en-GB" dirty="0">
                <a:solidFill>
                  <a:srgbClr val="000000"/>
                </a:solidFill>
              </a:rPr>
              <a:t>: use malicious DNS server as the machine’s local DNS server and can control the entire DNS process</a:t>
            </a:r>
          </a:p>
          <a:p>
            <a:pPr marL="682625" indent="-285750">
              <a:buClr>
                <a:srgbClr val="000000"/>
              </a:buClr>
              <a:buFont typeface="Courier New" panose="02070309020205020404" pitchFamily="49" charset="0"/>
              <a:buChar char="o"/>
            </a:pPr>
            <a:r>
              <a:rPr lang="en-GB" dirty="0">
                <a:solidFill>
                  <a:srgbClr val="000000"/>
                </a:solidFill>
              </a:rPr>
              <a:t>Modify </a:t>
            </a:r>
            <a:r>
              <a:rPr lang="en-GB" dirty="0">
                <a:solidFill>
                  <a:srgbClr val="000000"/>
                </a:solidFill>
                <a:latin typeface="Courier New" panose="02070309020205020404" pitchFamily="49" charset="0"/>
                <a:cs typeface="Courier New" panose="02070309020205020404" pitchFamily="49" charset="0"/>
              </a:rPr>
              <a:t>/etc/hosts</a:t>
            </a:r>
            <a:r>
              <a:rPr lang="en-GB" dirty="0">
                <a:solidFill>
                  <a:srgbClr val="000000"/>
                </a:solidFill>
              </a:rPr>
              <a:t>: add new records to the file, providing the IP addresses for some selected domains</a:t>
            </a:r>
          </a:p>
          <a:p>
            <a:pPr marL="682625" indent="-285750">
              <a:buClr>
                <a:srgbClr val="000000"/>
              </a:buClr>
              <a:buFont typeface="Courier New" panose="02070309020205020404" pitchFamily="49" charset="0"/>
              <a:buChar char="o"/>
            </a:pPr>
            <a:r>
              <a:rPr lang="en-GB" dirty="0">
                <a:solidFill>
                  <a:srgbClr val="000000"/>
                </a:solidFill>
              </a:rPr>
              <a:t>For example, attackers can modify IP address of </a:t>
            </a:r>
            <a:r>
              <a:rPr lang="en-GB" u="sng" dirty="0">
                <a:solidFill>
                  <a:srgbClr val="000000"/>
                </a:solidFill>
                <a:hlinkClick r:id="rId3"/>
              </a:rPr>
              <a:t>www.bank32.com</a:t>
            </a:r>
            <a:r>
              <a:rPr lang="en-GB" dirty="0">
                <a:solidFill>
                  <a:srgbClr val="000000"/>
                </a:solidFill>
              </a:rPr>
              <a:t> which can lead to attacker’s machine</a:t>
            </a:r>
          </a:p>
          <a:p>
            <a:pPr marL="0" indent="0">
              <a:buNone/>
            </a:pPr>
            <a:endParaRPr dirty="0"/>
          </a:p>
        </p:txBody>
      </p:sp>
      <p:sp>
        <p:nvSpPr>
          <p:cNvPr id="4" name="Slide Number Placeholder 5">
            <a:extLst>
              <a:ext uri="{FF2B5EF4-FFF2-40B4-BE49-F238E27FC236}">
                <a16:creationId xmlns:a16="http://schemas.microsoft.com/office/drawing/2014/main" id="{545EA612-A52A-8E4D-8F12-CDAB8224ACD1}"/>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145</a:t>
            </a:fld>
            <a:endParaRPr lang="en-US" dirty="0">
              <a:solidFill>
                <a:prstClr val="black">
                  <a:tint val="75000"/>
                </a:prstClr>
              </a:solidFill>
            </a:endParaRPr>
          </a:p>
        </p:txBody>
      </p:sp>
    </p:spTree>
    <p:extLst>
      <p:ext uri="{BB962C8B-B14F-4D97-AF65-F5344CB8AC3E}">
        <p14:creationId xmlns:p14="http://schemas.microsoft.com/office/powerpoint/2010/main" val="149878972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title"/>
          </p:nvPr>
        </p:nvSpPr>
        <p:spPr>
          <a:xfrm>
            <a:off x="1835700" y="484128"/>
            <a:ext cx="8520600" cy="572700"/>
          </a:xfrm>
          <a:prstGeom prst="rect">
            <a:avLst/>
          </a:prstGeom>
        </p:spPr>
        <p:txBody>
          <a:bodyPr vert="horz" wrap="square" lIns="91425" tIns="91425" rIns="91425" bIns="91425" rtlCol="0" anchor="t" anchorCtr="0">
            <a:noAutofit/>
          </a:bodyPr>
          <a:lstStyle/>
          <a:p>
            <a:pPr indent="-69850">
              <a:buClr>
                <a:schemeClr val="dk1"/>
              </a:buClr>
              <a:buSzPts val="1100"/>
            </a:pPr>
            <a:r>
              <a:rPr lang="en-GB" dirty="0"/>
              <a:t>Spoofing DNS Replies (from LAN)</a:t>
            </a: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2841" y="1342028"/>
            <a:ext cx="7421907" cy="3206890"/>
          </a:xfrm>
          <a:prstGeom prst="rect">
            <a:avLst/>
          </a:prstGeom>
        </p:spPr>
      </p:pic>
      <p:sp>
        <p:nvSpPr>
          <p:cNvPr id="4" name="Slide Number Placeholder 5">
            <a:extLst>
              <a:ext uri="{FF2B5EF4-FFF2-40B4-BE49-F238E27FC236}">
                <a16:creationId xmlns:a16="http://schemas.microsoft.com/office/drawing/2014/main" id="{FE583794-5DBB-0041-9AE8-8E56D2EDB831}"/>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146</a:t>
            </a:fld>
            <a:endParaRPr lang="en-US" dirty="0">
              <a:solidFill>
                <a:prstClr val="black">
                  <a:tint val="75000"/>
                </a:prstClr>
              </a:solidFill>
            </a:endParaRPr>
          </a:p>
        </p:txBody>
      </p:sp>
      <p:sp>
        <p:nvSpPr>
          <p:cNvPr id="3" name="Rectangle 2">
            <a:extLst>
              <a:ext uri="{FF2B5EF4-FFF2-40B4-BE49-F238E27FC236}">
                <a16:creationId xmlns:a16="http://schemas.microsoft.com/office/drawing/2014/main" id="{1035B476-A7C7-604C-9B4F-BBAE5C388C95}"/>
              </a:ext>
            </a:extLst>
          </p:cNvPr>
          <p:cNvSpPr/>
          <p:nvPr/>
        </p:nvSpPr>
        <p:spPr>
          <a:xfrm>
            <a:off x="1687630" y="4622363"/>
            <a:ext cx="8924247" cy="2446824"/>
          </a:xfrm>
          <a:prstGeom prst="rect">
            <a:avLst/>
          </a:prstGeom>
        </p:spPr>
        <p:txBody>
          <a:bodyPr wrap="square">
            <a:spAutoFit/>
          </a:bodyPr>
          <a:lstStyle/>
          <a:p>
            <a:pPr marL="285750" indent="-285750" defTabSz="457200"/>
            <a:r>
              <a:rPr lang="en-GB" sz="1700" b="1" dirty="0">
                <a:solidFill>
                  <a:prstClr val="black"/>
                </a:solidFill>
                <a:latin typeface="Arial" panose="020B0604020202020204" pitchFamily="34" charset="0"/>
                <a:cs typeface="Arial" panose="020B0604020202020204" pitchFamily="34" charset="0"/>
              </a:rPr>
              <a:t>Attacks on user machines : </a:t>
            </a:r>
            <a:r>
              <a:rPr lang="en-GB" sz="1700" dirty="0">
                <a:solidFill>
                  <a:srgbClr val="000000"/>
                </a:solidFill>
                <a:latin typeface="Arial" panose="020B0604020202020204" pitchFamily="34" charset="0"/>
                <a:cs typeface="Arial" panose="020B0604020202020204" pitchFamily="34" charset="0"/>
              </a:rPr>
              <a:t>When the user machine sends out a DNS query to its local DNS server, attacker can immediately send a spoofed reply, using local DNS as its source IP address; Attackers can put any arbitrary IP address in the reply</a:t>
            </a:r>
          </a:p>
          <a:p>
            <a:pPr marL="285750" indent="-285750" defTabSz="457200"/>
            <a:endParaRPr lang="en-GB" sz="1700" b="1" dirty="0">
              <a:solidFill>
                <a:srgbClr val="000000"/>
              </a:solidFill>
              <a:latin typeface="Arial" panose="020B0604020202020204" pitchFamily="34" charset="0"/>
              <a:cs typeface="Arial" panose="020B0604020202020204" pitchFamily="34" charset="0"/>
            </a:endParaRPr>
          </a:p>
          <a:p>
            <a:pPr marL="285750" indent="-285750" defTabSz="457200"/>
            <a:r>
              <a:rPr lang="en-GB" sz="1700" b="1" dirty="0">
                <a:solidFill>
                  <a:srgbClr val="000000"/>
                </a:solidFill>
                <a:latin typeface="Arial" panose="020B0604020202020204" pitchFamily="34" charset="0"/>
                <a:cs typeface="Arial" panose="020B0604020202020204" pitchFamily="34" charset="0"/>
              </a:rPr>
              <a:t>Attacks on local DNS server : Cache Poisoning attack : </a:t>
            </a:r>
            <a:r>
              <a:rPr lang="en-GB" sz="1700" dirty="0">
                <a:solidFill>
                  <a:srgbClr val="000000"/>
                </a:solidFill>
                <a:latin typeface="Arial" panose="020B0604020202020204" pitchFamily="34" charset="0"/>
                <a:cs typeface="Arial" panose="020B0604020202020204" pitchFamily="34" charset="0"/>
              </a:rPr>
              <a:t>When the local DNS server sends out iterative queries to get an answer from the DNS servers on the Internet, attackers can send out spoofed replies to the local DNS server; They get accepted as long as they arrive before the actual replies - This is called </a:t>
            </a:r>
            <a:r>
              <a:rPr lang="en-GB" sz="1700" dirty="0">
                <a:solidFill>
                  <a:srgbClr val="C00000"/>
                </a:solidFill>
                <a:latin typeface="Arial" panose="020B0604020202020204" pitchFamily="34" charset="0"/>
                <a:cs typeface="Arial" panose="020B0604020202020204" pitchFamily="34" charset="0"/>
              </a:rPr>
              <a:t>DNS cache poisoning</a:t>
            </a:r>
          </a:p>
          <a:p>
            <a:pPr defTabSz="457200"/>
            <a:endParaRPr lang="en-GB" sz="17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706374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C2829D-D10E-329A-9295-22025F7C9F88}"/>
              </a:ext>
            </a:extLst>
          </p:cNvPr>
          <p:cNvSpPr>
            <a:spLocks noGrp="1"/>
          </p:cNvSpPr>
          <p:nvPr>
            <p:ph type="sldNum" sz="quarter" idx="12"/>
          </p:nvPr>
        </p:nvSpPr>
        <p:spPr/>
        <p:txBody>
          <a:bodyPr/>
          <a:lstStyle/>
          <a:p>
            <a:fld id="{19A1A663-AB5A-1C46-BB3F-DC91B87E1671}" type="slidenum">
              <a:rPr lang="en-US" smtClean="0"/>
              <a:pPr/>
              <a:t>147</a:t>
            </a:fld>
            <a:endParaRPr lang="en-US" dirty="0"/>
          </a:p>
        </p:txBody>
      </p:sp>
      <p:sp>
        <p:nvSpPr>
          <p:cNvPr id="3" name="Text Placeholder 2">
            <a:extLst>
              <a:ext uri="{FF2B5EF4-FFF2-40B4-BE49-F238E27FC236}">
                <a16:creationId xmlns:a16="http://schemas.microsoft.com/office/drawing/2014/main" id="{5C112BC0-9499-035F-A9F1-C8888CCD6D4C}"/>
              </a:ext>
            </a:extLst>
          </p:cNvPr>
          <p:cNvSpPr>
            <a:spLocks noGrp="1"/>
          </p:cNvSpPr>
          <p:nvPr>
            <p:ph type="body" sz="quarter" idx="10"/>
          </p:nvPr>
        </p:nvSpPr>
        <p:spPr/>
        <p:txBody>
          <a:bodyPr/>
          <a:lstStyle/>
          <a:p>
            <a:r>
              <a:rPr lang="en-US" dirty="0"/>
              <a:t>Module-3: Discussion Topics</a:t>
            </a:r>
          </a:p>
        </p:txBody>
      </p:sp>
      <p:sp>
        <p:nvSpPr>
          <p:cNvPr id="5" name="TextBox 4">
            <a:extLst>
              <a:ext uri="{FF2B5EF4-FFF2-40B4-BE49-F238E27FC236}">
                <a16:creationId xmlns:a16="http://schemas.microsoft.com/office/drawing/2014/main" id="{1A79469E-C759-1682-6497-17E8B6D2A45A}"/>
              </a:ext>
            </a:extLst>
          </p:cNvPr>
          <p:cNvSpPr txBox="1"/>
          <p:nvPr/>
        </p:nvSpPr>
        <p:spPr>
          <a:xfrm>
            <a:off x="6270171" y="1018022"/>
            <a:ext cx="5225996" cy="4524315"/>
          </a:xfrm>
          <a:prstGeom prst="rect">
            <a:avLst/>
          </a:prstGeom>
          <a:noFill/>
        </p:spPr>
        <p:txBody>
          <a:bodyPr wrap="square">
            <a:spAutoFit/>
          </a:bodyPr>
          <a:lstStyle/>
          <a:p>
            <a:pPr marL="285750" indent="-285750">
              <a:buFont typeface="Arial" panose="020B0604020202020204" pitchFamily="34" charset="0"/>
              <a:buChar char="•"/>
            </a:pPr>
            <a:r>
              <a:rPr lang="en-US" sz="3200" dirty="0"/>
              <a:t>Security architectures</a:t>
            </a:r>
          </a:p>
          <a:p>
            <a:pPr marL="285750" indent="-285750">
              <a:buFont typeface="Arial" panose="020B0604020202020204" pitchFamily="34" charset="0"/>
              <a:buChar char="•"/>
            </a:pPr>
            <a:r>
              <a:rPr lang="en-US" sz="3200" dirty="0"/>
              <a:t>Moving target defense, Defense by pretense</a:t>
            </a:r>
          </a:p>
          <a:p>
            <a:pPr marL="285750" indent="-285750">
              <a:buFont typeface="Arial" panose="020B0604020202020204" pitchFamily="34" charset="0"/>
              <a:buChar char="•"/>
            </a:pPr>
            <a:r>
              <a:rPr lang="en-US" sz="3200" dirty="0"/>
              <a:t>Anomaly detection</a:t>
            </a:r>
          </a:p>
          <a:p>
            <a:pPr marL="285750" indent="-285750">
              <a:buFont typeface="Arial" panose="020B0604020202020204" pitchFamily="34" charset="0"/>
              <a:buChar char="•"/>
            </a:pPr>
            <a:r>
              <a:rPr lang="en-US" sz="3200" dirty="0"/>
              <a:t>Threat intelligence collection</a:t>
            </a:r>
          </a:p>
          <a:p>
            <a:pPr marL="285750" indent="-285750">
              <a:buFont typeface="Arial" panose="020B0604020202020204" pitchFamily="34" charset="0"/>
              <a:buChar char="•"/>
            </a:pPr>
            <a:r>
              <a:rPr lang="en-US" sz="3200" dirty="0"/>
              <a:t>Penetration testing</a:t>
            </a:r>
          </a:p>
          <a:p>
            <a:pPr marL="285750" indent="-285750">
              <a:buFont typeface="Arial" panose="020B0604020202020204" pitchFamily="34" charset="0"/>
              <a:buChar char="•"/>
            </a:pPr>
            <a:r>
              <a:rPr lang="en-US" sz="3200" dirty="0"/>
              <a:t>Risk assessment and management</a:t>
            </a:r>
          </a:p>
        </p:txBody>
      </p:sp>
    </p:spTree>
    <p:extLst>
      <p:ext uri="{BB962C8B-B14F-4D97-AF65-F5344CB8AC3E}">
        <p14:creationId xmlns:p14="http://schemas.microsoft.com/office/powerpoint/2010/main" val="212051435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907A1-D05B-E527-5C85-245C3E348B3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08C1D2-E2FF-E848-D33D-E61B83F920BC}"/>
              </a:ext>
            </a:extLst>
          </p:cNvPr>
          <p:cNvSpPr>
            <a:spLocks noGrp="1"/>
          </p:cNvSpPr>
          <p:nvPr>
            <p:ph type="sldNum" sz="quarter" idx="12"/>
          </p:nvPr>
        </p:nvSpPr>
        <p:spPr/>
        <p:txBody>
          <a:bodyPr/>
          <a:lstStyle/>
          <a:p>
            <a:fld id="{19A1A663-AB5A-1C46-BB3F-DC91B87E1671}" type="slidenum">
              <a:rPr lang="en-US" smtClean="0"/>
              <a:pPr/>
              <a:t>148</a:t>
            </a:fld>
            <a:endParaRPr lang="en-US" dirty="0"/>
          </a:p>
        </p:txBody>
      </p:sp>
      <p:sp>
        <p:nvSpPr>
          <p:cNvPr id="3" name="Text Placeholder 2">
            <a:extLst>
              <a:ext uri="{FF2B5EF4-FFF2-40B4-BE49-F238E27FC236}">
                <a16:creationId xmlns:a16="http://schemas.microsoft.com/office/drawing/2014/main" id="{8D2AC8C4-8E28-C697-DCFB-C61861FA5A42}"/>
              </a:ext>
            </a:extLst>
          </p:cNvPr>
          <p:cNvSpPr>
            <a:spLocks noGrp="1"/>
          </p:cNvSpPr>
          <p:nvPr>
            <p:ph type="body" sz="quarter" idx="10"/>
          </p:nvPr>
        </p:nvSpPr>
        <p:spPr/>
        <p:txBody>
          <a:bodyPr/>
          <a:lstStyle/>
          <a:p>
            <a:r>
              <a:rPr lang="en-US" dirty="0"/>
              <a:t>Module-3: Discussion Topics</a:t>
            </a:r>
          </a:p>
        </p:txBody>
      </p:sp>
      <p:sp>
        <p:nvSpPr>
          <p:cNvPr id="5" name="TextBox 4">
            <a:extLst>
              <a:ext uri="{FF2B5EF4-FFF2-40B4-BE49-F238E27FC236}">
                <a16:creationId xmlns:a16="http://schemas.microsoft.com/office/drawing/2014/main" id="{80CD82A4-6E17-8979-C5A0-93EAA8D3EA96}"/>
              </a:ext>
            </a:extLst>
          </p:cNvPr>
          <p:cNvSpPr txBox="1"/>
          <p:nvPr/>
        </p:nvSpPr>
        <p:spPr>
          <a:xfrm>
            <a:off x="6270171" y="1018022"/>
            <a:ext cx="5225996" cy="4524315"/>
          </a:xfrm>
          <a:prstGeom prst="rect">
            <a:avLst/>
          </a:prstGeom>
          <a:noFill/>
        </p:spPr>
        <p:txBody>
          <a:bodyPr wrap="square">
            <a:spAutoFit/>
          </a:bodyPr>
          <a:lstStyle/>
          <a:p>
            <a:pPr marL="285750" indent="-285750">
              <a:buFont typeface="Arial" panose="020B0604020202020204" pitchFamily="34" charset="0"/>
              <a:buChar char="•"/>
            </a:pPr>
            <a:r>
              <a:rPr lang="en-US" sz="3200" dirty="0">
                <a:solidFill>
                  <a:srgbClr val="FF0000"/>
                </a:solidFill>
              </a:rPr>
              <a:t>Security architectures</a:t>
            </a:r>
          </a:p>
          <a:p>
            <a:pPr marL="285750" indent="-285750">
              <a:buFont typeface="Arial" panose="020B0604020202020204" pitchFamily="34" charset="0"/>
              <a:buChar char="•"/>
            </a:pPr>
            <a:r>
              <a:rPr lang="en-US" sz="3200" dirty="0">
                <a:solidFill>
                  <a:srgbClr val="FF0000"/>
                </a:solidFill>
              </a:rPr>
              <a:t>Moving target defense, Defense by pretense</a:t>
            </a:r>
          </a:p>
          <a:p>
            <a:pPr marL="285750" indent="-285750">
              <a:buFont typeface="Arial" panose="020B0604020202020204" pitchFamily="34" charset="0"/>
              <a:buChar char="•"/>
            </a:pPr>
            <a:r>
              <a:rPr lang="en-US" sz="3200" dirty="0"/>
              <a:t>Anomaly detection</a:t>
            </a:r>
          </a:p>
          <a:p>
            <a:pPr marL="285750" indent="-285750">
              <a:buFont typeface="Arial" panose="020B0604020202020204" pitchFamily="34" charset="0"/>
              <a:buChar char="•"/>
            </a:pPr>
            <a:r>
              <a:rPr lang="en-US" sz="3200" dirty="0"/>
              <a:t>Threat intelligence collection</a:t>
            </a:r>
          </a:p>
          <a:p>
            <a:pPr marL="285750" indent="-285750">
              <a:buFont typeface="Arial" panose="020B0604020202020204" pitchFamily="34" charset="0"/>
              <a:buChar char="•"/>
            </a:pPr>
            <a:r>
              <a:rPr lang="en-US" sz="3200" dirty="0"/>
              <a:t>Penetration testing</a:t>
            </a:r>
          </a:p>
          <a:p>
            <a:pPr marL="285750" indent="-285750">
              <a:buFont typeface="Arial" panose="020B0604020202020204" pitchFamily="34" charset="0"/>
              <a:buChar char="•"/>
            </a:pPr>
            <a:r>
              <a:rPr lang="en-US" sz="3200" dirty="0"/>
              <a:t>Risk assessment and management</a:t>
            </a:r>
          </a:p>
        </p:txBody>
      </p:sp>
    </p:spTree>
    <p:extLst>
      <p:ext uri="{BB962C8B-B14F-4D97-AF65-F5344CB8AC3E}">
        <p14:creationId xmlns:p14="http://schemas.microsoft.com/office/powerpoint/2010/main" val="91983403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792162"/>
          </a:xfrm>
        </p:spPr>
        <p:txBody>
          <a:bodyPr/>
          <a:lstStyle/>
          <a:p>
            <a:r>
              <a:rPr lang="en-US" dirty="0">
                <a:solidFill>
                  <a:srgbClr val="0000FF"/>
                </a:solidFill>
              </a:rPr>
              <a:t>Critical Application Infrastructures</a:t>
            </a:r>
          </a:p>
        </p:txBody>
      </p:sp>
      <p:sp>
        <p:nvSpPr>
          <p:cNvPr id="7" name="TextBox 6"/>
          <p:cNvSpPr txBox="1"/>
          <p:nvPr/>
        </p:nvSpPr>
        <p:spPr>
          <a:xfrm>
            <a:off x="1676400" y="6019800"/>
            <a:ext cx="8763000" cy="369332"/>
          </a:xfrm>
          <a:prstGeom prst="rect">
            <a:avLst/>
          </a:prstGeom>
          <a:noFill/>
        </p:spPr>
        <p:txBody>
          <a:bodyPr wrap="square" rtlCol="0">
            <a:spAutoFit/>
          </a:bodyPr>
          <a:lstStyle/>
          <a:p>
            <a:pPr algn="ctr" defTabSz="457200"/>
            <a:r>
              <a:rPr lang="en-US" b="1" dirty="0">
                <a:solidFill>
                  <a:srgbClr val="FF0000"/>
                </a:solidFill>
                <a:latin typeface="Arial" panose="020B0604020202020204" pitchFamily="34" charset="0"/>
                <a:cs typeface="Arial" panose="020B0604020202020204" pitchFamily="34" charset="0"/>
              </a:rPr>
              <a:t>Very large user bases, and web services that benefit societal needs </a:t>
            </a:r>
          </a:p>
        </p:txBody>
      </p:sp>
      <p:sp>
        <p:nvSpPr>
          <p:cNvPr id="11" name="Slide Number Placeholder 5"/>
          <p:cNvSpPr>
            <a:spLocks noGrp="1"/>
          </p:cNvSpPr>
          <p:nvPr>
            <p:ph type="sldNum" sz="quarter" idx="4294967295"/>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149</a:t>
            </a:fld>
            <a:endParaRPr lang="en-US" dirty="0">
              <a:solidFill>
                <a:prstClr val="black">
                  <a:tint val="75000"/>
                </a:prstClr>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9899" y="1673736"/>
            <a:ext cx="1428750" cy="1428750"/>
          </a:xfrm>
          <a:prstGeom prst="rect">
            <a:avLst/>
          </a:prstGeom>
        </p:spPr>
      </p:pic>
      <p:pic>
        <p:nvPicPr>
          <p:cNvPr id="10" name="Picture 2" descr="http://www.gamesparks.com/wp-content/uploads/2013/07/the-cloud.jpg"/>
          <p:cNvPicPr>
            <a:picLocks noChangeAspect="1" noChangeArrowheads="1"/>
          </p:cNvPicPr>
          <p:nvPr/>
        </p:nvPicPr>
        <p:blipFill>
          <a:blip r:embed="rId3" cstate="print"/>
          <a:srcRect/>
          <a:stretch>
            <a:fillRect/>
          </a:stretch>
        </p:blipFill>
        <p:spPr bwMode="auto">
          <a:xfrm>
            <a:off x="5007483" y="2841892"/>
            <a:ext cx="2465195" cy="1752600"/>
          </a:xfrm>
          <a:prstGeom prst="rect">
            <a:avLst/>
          </a:prstGeom>
          <a:noFill/>
        </p:spPr>
      </p:pic>
      <p:pic>
        <p:nvPicPr>
          <p:cNvPr id="12" name="Picture 4" descr="http://www.digitalstrategyconsulting.com/intelligence/online%20retail.jpg"/>
          <p:cNvPicPr>
            <a:picLocks noChangeAspect="1" noChangeArrowheads="1"/>
          </p:cNvPicPr>
          <p:nvPr/>
        </p:nvPicPr>
        <p:blipFill>
          <a:blip r:embed="rId4" cstate="print"/>
          <a:srcRect/>
          <a:stretch>
            <a:fillRect/>
          </a:stretch>
        </p:blipFill>
        <p:spPr bwMode="auto">
          <a:xfrm>
            <a:off x="1905000" y="1775092"/>
            <a:ext cx="2064258" cy="1600200"/>
          </a:xfrm>
          <a:prstGeom prst="rect">
            <a:avLst/>
          </a:prstGeom>
          <a:noFill/>
        </p:spPr>
      </p:pic>
      <p:cxnSp>
        <p:nvCxnSpPr>
          <p:cNvPr id="13" name="Straight Arrow Connector 12"/>
          <p:cNvCxnSpPr/>
          <p:nvPr/>
        </p:nvCxnSpPr>
        <p:spPr>
          <a:xfrm>
            <a:off x="3788282" y="2918092"/>
            <a:ext cx="1143000" cy="685800"/>
          </a:xfrm>
          <a:prstGeom prst="straightConnector1">
            <a:avLst/>
          </a:prstGeom>
          <a:ln w="444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074282" y="2232292"/>
            <a:ext cx="228600" cy="685800"/>
          </a:xfrm>
          <a:prstGeom prst="straightConnector1">
            <a:avLst/>
          </a:prstGeom>
          <a:ln w="444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3940682" y="4061092"/>
            <a:ext cx="1219200" cy="685800"/>
          </a:xfrm>
          <a:prstGeom prst="straightConnector1">
            <a:avLst/>
          </a:prstGeom>
          <a:ln w="444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217283" y="2613292"/>
            <a:ext cx="990601" cy="820860"/>
          </a:xfrm>
          <a:prstGeom prst="straightConnector1">
            <a:avLst/>
          </a:prstGeom>
          <a:ln w="444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7064882" y="4213492"/>
            <a:ext cx="609600" cy="381000"/>
          </a:xfrm>
          <a:prstGeom prst="straightConnector1">
            <a:avLst/>
          </a:prstGeom>
          <a:ln w="444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126712" y="1621205"/>
            <a:ext cx="1356140" cy="307777"/>
          </a:xfrm>
          <a:prstGeom prst="rect">
            <a:avLst/>
          </a:prstGeom>
          <a:noFill/>
        </p:spPr>
        <p:txBody>
          <a:bodyPr wrap="none" rtlCol="0">
            <a:spAutoFit/>
          </a:bodyPr>
          <a:lstStyle/>
          <a:p>
            <a:pPr defTabSz="457200"/>
            <a:r>
              <a:rPr lang="en-US" sz="1400" b="1" dirty="0">
                <a:solidFill>
                  <a:srgbClr val="1F497D"/>
                </a:solidFill>
                <a:latin typeface="Arial Black" pitchFamily="34" charset="0"/>
              </a:rPr>
              <a:t>Health Care</a:t>
            </a:r>
          </a:p>
        </p:txBody>
      </p:sp>
      <p:sp>
        <p:nvSpPr>
          <p:cNvPr id="19" name="TextBox 18"/>
          <p:cNvSpPr txBox="1"/>
          <p:nvPr/>
        </p:nvSpPr>
        <p:spPr>
          <a:xfrm>
            <a:off x="5159882" y="1219201"/>
            <a:ext cx="2057400" cy="307777"/>
          </a:xfrm>
          <a:prstGeom prst="rect">
            <a:avLst/>
          </a:prstGeom>
          <a:noFill/>
        </p:spPr>
        <p:txBody>
          <a:bodyPr wrap="square" rtlCol="0">
            <a:spAutoFit/>
          </a:bodyPr>
          <a:lstStyle/>
          <a:p>
            <a:pPr defTabSz="457200"/>
            <a:r>
              <a:rPr lang="en-US" sz="1400" b="1" dirty="0">
                <a:solidFill>
                  <a:srgbClr val="1F497D"/>
                </a:solidFill>
                <a:latin typeface="Arial Black" pitchFamily="34" charset="0"/>
              </a:rPr>
              <a:t>Consumer Apps</a:t>
            </a:r>
          </a:p>
        </p:txBody>
      </p:sp>
      <p:sp>
        <p:nvSpPr>
          <p:cNvPr id="20" name="TextBox 19"/>
          <p:cNvSpPr txBox="1"/>
          <p:nvPr/>
        </p:nvSpPr>
        <p:spPr>
          <a:xfrm>
            <a:off x="2167248" y="1573856"/>
            <a:ext cx="1446550" cy="307777"/>
          </a:xfrm>
          <a:prstGeom prst="rect">
            <a:avLst/>
          </a:prstGeom>
          <a:noFill/>
        </p:spPr>
        <p:txBody>
          <a:bodyPr wrap="none" rtlCol="0">
            <a:spAutoFit/>
          </a:bodyPr>
          <a:lstStyle/>
          <a:p>
            <a:pPr defTabSz="457200"/>
            <a:r>
              <a:rPr lang="en-US" sz="1400" b="1" dirty="0">
                <a:solidFill>
                  <a:srgbClr val="1F497D"/>
                </a:solidFill>
                <a:latin typeface="Arial Black" pitchFamily="34" charset="0"/>
              </a:rPr>
              <a:t>Online Retail</a:t>
            </a:r>
          </a:p>
        </p:txBody>
      </p:sp>
      <p:sp>
        <p:nvSpPr>
          <p:cNvPr id="21" name="TextBox 20"/>
          <p:cNvSpPr txBox="1"/>
          <p:nvPr/>
        </p:nvSpPr>
        <p:spPr>
          <a:xfrm>
            <a:off x="8969882" y="4899292"/>
            <a:ext cx="1604798" cy="523220"/>
          </a:xfrm>
          <a:prstGeom prst="rect">
            <a:avLst/>
          </a:prstGeom>
          <a:noFill/>
        </p:spPr>
        <p:txBody>
          <a:bodyPr wrap="none" rtlCol="0">
            <a:spAutoFit/>
          </a:bodyPr>
          <a:lstStyle/>
          <a:p>
            <a:pPr defTabSz="457200"/>
            <a:r>
              <a:rPr lang="en-US" sz="1400" b="1" dirty="0">
                <a:solidFill>
                  <a:srgbClr val="1F497D"/>
                </a:solidFill>
                <a:latin typeface="Arial Black" pitchFamily="34" charset="0"/>
              </a:rPr>
              <a:t>Advanced </a:t>
            </a:r>
          </a:p>
          <a:p>
            <a:pPr defTabSz="457200"/>
            <a:r>
              <a:rPr lang="en-US" sz="1400" b="1" dirty="0">
                <a:solidFill>
                  <a:srgbClr val="1F497D"/>
                </a:solidFill>
                <a:latin typeface="Arial Black" pitchFamily="34" charset="0"/>
              </a:rPr>
              <a:t>Manufacturing</a:t>
            </a:r>
          </a:p>
        </p:txBody>
      </p:sp>
      <p:sp>
        <p:nvSpPr>
          <p:cNvPr id="22" name="TextBox 21"/>
          <p:cNvSpPr txBox="1"/>
          <p:nvPr/>
        </p:nvSpPr>
        <p:spPr>
          <a:xfrm>
            <a:off x="5236083" y="3375292"/>
            <a:ext cx="2150921" cy="523220"/>
          </a:xfrm>
          <a:prstGeom prst="rect">
            <a:avLst/>
          </a:prstGeom>
          <a:noFill/>
        </p:spPr>
        <p:txBody>
          <a:bodyPr wrap="square" rtlCol="0">
            <a:spAutoFit/>
          </a:bodyPr>
          <a:lstStyle/>
          <a:p>
            <a:pPr defTabSz="457200"/>
            <a:r>
              <a:rPr lang="en-US" sz="1400" b="1" dirty="0">
                <a:solidFill>
                  <a:srgbClr val="1F497D"/>
                </a:solidFill>
                <a:latin typeface="Arial Black" pitchFamily="34" charset="0"/>
              </a:rPr>
              <a:t>Cloud Computing </a:t>
            </a:r>
          </a:p>
          <a:p>
            <a:pPr defTabSz="457200"/>
            <a:r>
              <a:rPr lang="en-US" sz="1400" b="1" dirty="0">
                <a:solidFill>
                  <a:srgbClr val="1F497D"/>
                </a:solidFill>
                <a:latin typeface="Arial Black" pitchFamily="34" charset="0"/>
              </a:rPr>
              <a:t>And Networking</a:t>
            </a:r>
          </a:p>
        </p:txBody>
      </p:sp>
      <p:pic>
        <p:nvPicPr>
          <p:cNvPr id="23" name="Picture 2" descr="http://upload.wikimedia.org/wikipedia/en/0/0a/Gmail_logo.png"/>
          <p:cNvPicPr>
            <a:picLocks noChangeAspect="1" noChangeArrowheads="1"/>
          </p:cNvPicPr>
          <p:nvPr/>
        </p:nvPicPr>
        <p:blipFill>
          <a:blip r:embed="rId5" cstate="print"/>
          <a:srcRect/>
          <a:stretch>
            <a:fillRect/>
          </a:stretch>
        </p:blipFill>
        <p:spPr bwMode="auto">
          <a:xfrm>
            <a:off x="4948046" y="1966609"/>
            <a:ext cx="935736" cy="421503"/>
          </a:xfrm>
          <a:prstGeom prst="rect">
            <a:avLst/>
          </a:prstGeom>
          <a:noFill/>
        </p:spPr>
      </p:pic>
      <p:pic>
        <p:nvPicPr>
          <p:cNvPr id="24" name="Picture 4" descr="http://solutionpartner.cisco.com/documents/4759394/0/webex_logo.jpg/6acd9acf-43bd-476c-8306-5972134886de?t=1359738551287"/>
          <p:cNvPicPr>
            <a:picLocks noChangeAspect="1" noChangeArrowheads="1"/>
          </p:cNvPicPr>
          <p:nvPr/>
        </p:nvPicPr>
        <p:blipFill>
          <a:blip r:embed="rId6" cstate="print"/>
          <a:srcRect/>
          <a:stretch>
            <a:fillRect/>
          </a:stretch>
        </p:blipFill>
        <p:spPr bwMode="auto">
          <a:xfrm>
            <a:off x="6237872" y="1966608"/>
            <a:ext cx="598410" cy="570484"/>
          </a:xfrm>
          <a:prstGeom prst="rect">
            <a:avLst/>
          </a:prstGeom>
          <a:noFill/>
        </p:spPr>
      </p:pic>
      <p:pic>
        <p:nvPicPr>
          <p:cNvPr id="25" name="Picture 6" descr="http://media.joe.ie/wp-content/uploads/2014/06/dropbox-logo.png"/>
          <p:cNvPicPr>
            <a:picLocks noChangeAspect="1" noChangeArrowheads="1"/>
          </p:cNvPicPr>
          <p:nvPr/>
        </p:nvPicPr>
        <p:blipFill>
          <a:blip r:embed="rId7" cstate="print"/>
          <a:srcRect/>
          <a:stretch>
            <a:fillRect/>
          </a:stretch>
        </p:blipFill>
        <p:spPr bwMode="auto">
          <a:xfrm>
            <a:off x="5641784" y="1509409"/>
            <a:ext cx="759522" cy="453223"/>
          </a:xfrm>
          <a:prstGeom prst="rect">
            <a:avLst/>
          </a:prstGeom>
          <a:noFill/>
        </p:spPr>
      </p:pic>
      <p:pic>
        <p:nvPicPr>
          <p:cNvPr id="26" name="Pictur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20549" y="4336222"/>
            <a:ext cx="1473221" cy="1473221"/>
          </a:xfrm>
          <a:prstGeom prst="rect">
            <a:avLst/>
          </a:prstGeom>
        </p:spPr>
      </p:pic>
      <p:sp>
        <p:nvSpPr>
          <p:cNvPr id="27" name="TextBox 26"/>
          <p:cNvSpPr txBox="1"/>
          <p:nvPr/>
        </p:nvSpPr>
        <p:spPr>
          <a:xfrm>
            <a:off x="2890524" y="5630953"/>
            <a:ext cx="933269" cy="307777"/>
          </a:xfrm>
          <a:prstGeom prst="rect">
            <a:avLst/>
          </a:prstGeom>
          <a:noFill/>
        </p:spPr>
        <p:txBody>
          <a:bodyPr wrap="none" rtlCol="0">
            <a:spAutoFit/>
          </a:bodyPr>
          <a:lstStyle/>
          <a:p>
            <a:pPr defTabSz="457200"/>
            <a:r>
              <a:rPr lang="en-US" sz="1400" b="1" dirty="0">
                <a:solidFill>
                  <a:srgbClr val="1F497D"/>
                </a:solidFill>
                <a:latin typeface="Arial Black" pitchFamily="34" charset="0"/>
              </a:rPr>
              <a:t>Gaming</a:t>
            </a:r>
          </a:p>
        </p:txBody>
      </p:sp>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01026" y="4619084"/>
            <a:ext cx="1094875" cy="1094875"/>
          </a:xfrm>
          <a:prstGeom prst="rect">
            <a:avLst/>
          </a:prstGeom>
        </p:spPr>
      </p:pic>
    </p:spTree>
    <p:extLst>
      <p:ext uri="{BB962C8B-B14F-4D97-AF65-F5344CB8AC3E}">
        <p14:creationId xmlns:p14="http://schemas.microsoft.com/office/powerpoint/2010/main" val="40179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a:xfrm>
            <a:off x="1981200" y="136525"/>
            <a:ext cx="8229600" cy="1143000"/>
          </a:xfrm>
        </p:spPr>
        <p:txBody>
          <a:bodyPr>
            <a:normAutofit/>
          </a:bodyPr>
          <a:lstStyle/>
          <a:p>
            <a:r>
              <a:rPr lang="en-US" dirty="0"/>
              <a:t>Security Concepts and Relationships</a:t>
            </a:r>
            <a:br>
              <a:rPr lang="en-US" dirty="0"/>
            </a:br>
            <a:r>
              <a:rPr lang="en-US" sz="2000" i="1" dirty="0"/>
              <a:t>(from RFC 2828, Internet Security Glossary)</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15</a:t>
            </a:fld>
            <a:endParaRPr lang="en-US" dirty="0"/>
          </a:p>
        </p:txBody>
      </p:sp>
      <p:sp>
        <p:nvSpPr>
          <p:cNvPr id="4" name="Content Placeholder 3">
            <a:extLst>
              <a:ext uri="{FF2B5EF4-FFF2-40B4-BE49-F238E27FC236}">
                <a16:creationId xmlns:a16="http://schemas.microsoft.com/office/drawing/2014/main" id="{3D64693F-01BB-2643-9563-7B0882B8F275}"/>
              </a:ext>
            </a:extLst>
          </p:cNvPr>
          <p:cNvSpPr>
            <a:spLocks noGrp="1"/>
          </p:cNvSpPr>
          <p:nvPr>
            <p:ph idx="1"/>
          </p:nvPr>
        </p:nvSpPr>
        <p:spPr>
          <a:xfrm>
            <a:off x="1981200" y="1325846"/>
            <a:ext cx="8229600" cy="4983162"/>
          </a:xfrm>
        </p:spPr>
        <p:txBody>
          <a:bodyPr>
            <a:normAutofit fontScale="85000" lnSpcReduction="20000"/>
          </a:bodyPr>
          <a:lstStyle/>
          <a:p>
            <a:r>
              <a:rPr lang="en-US" b="1" dirty="0"/>
              <a:t>Adversary (threat agent)</a:t>
            </a:r>
          </a:p>
          <a:p>
            <a:pPr lvl="1"/>
            <a:r>
              <a:rPr lang="en-US" dirty="0"/>
              <a:t>Individual, group, organization, or government that conducts or has the intent to conduct detrimental activities</a:t>
            </a:r>
            <a:br>
              <a:rPr lang="en-US" dirty="0"/>
            </a:br>
            <a:endParaRPr lang="en-US" dirty="0"/>
          </a:p>
          <a:p>
            <a:r>
              <a:rPr lang="en-US" b="1" dirty="0"/>
              <a:t>Attack</a:t>
            </a:r>
          </a:p>
          <a:p>
            <a:pPr lvl="1"/>
            <a:r>
              <a:rPr lang="en-US" dirty="0"/>
              <a:t>Any kind of malicious activity that attempts to collect, disrupt, deny, degrade, or destroy information system resources or the information itself</a:t>
            </a:r>
          </a:p>
          <a:p>
            <a:pPr lvl="1"/>
            <a:endParaRPr lang="en-US" dirty="0"/>
          </a:p>
          <a:p>
            <a:r>
              <a:rPr lang="en-US" b="1" dirty="0"/>
              <a:t>Countermeasure</a:t>
            </a:r>
          </a:p>
          <a:p>
            <a:pPr lvl="1"/>
            <a:r>
              <a:rPr lang="en-US" dirty="0"/>
              <a:t>A device or techniques that has as its objective the impairment of the operational effectiveness of undesirable or adversarial activity</a:t>
            </a:r>
          </a:p>
          <a:p>
            <a:pPr lvl="1"/>
            <a:r>
              <a:rPr lang="en-US" dirty="0"/>
              <a:t>Aims to prevent espionage, sabotage, theft, or unauthorized access to or use of sensitive information or information systems</a:t>
            </a:r>
          </a:p>
          <a:p>
            <a:pPr marL="457200" lvl="1" indent="0">
              <a:buNone/>
            </a:pPr>
            <a:endParaRPr lang="en-US" dirty="0"/>
          </a:p>
          <a:p>
            <a:r>
              <a:rPr lang="en-US" b="1" dirty="0"/>
              <a:t>Risk</a:t>
            </a:r>
          </a:p>
          <a:p>
            <a:pPr lvl="1"/>
            <a:r>
              <a:rPr lang="en-US" dirty="0"/>
              <a:t>A measure of the extent to which an entity is threatened by a potential circumstance or event, and typically a function of: (</a:t>
            </a:r>
            <a:r>
              <a:rPr lang="en-US" dirty="0" err="1"/>
              <a:t>i</a:t>
            </a:r>
            <a:r>
              <a:rPr lang="en-US" dirty="0"/>
              <a:t>) the adverse impacts that would arise if the circumstance or event occurs; and (ii) the likelihood of occurrence</a:t>
            </a:r>
          </a:p>
        </p:txBody>
      </p:sp>
      <p:pic>
        <p:nvPicPr>
          <p:cNvPr id="3" name="Picture 2">
            <a:extLst>
              <a:ext uri="{FF2B5EF4-FFF2-40B4-BE49-F238E27FC236}">
                <a16:creationId xmlns:a16="http://schemas.microsoft.com/office/drawing/2014/main" id="{901F22CB-41D1-5E4A-B7A6-17D41CDA3BDA}"/>
              </a:ext>
            </a:extLst>
          </p:cNvPr>
          <p:cNvPicPr>
            <a:picLocks noChangeAspect="1"/>
          </p:cNvPicPr>
          <p:nvPr/>
        </p:nvPicPr>
        <p:blipFill>
          <a:blip r:embed="rId3"/>
          <a:stretch>
            <a:fillRect/>
          </a:stretch>
        </p:blipFill>
        <p:spPr>
          <a:xfrm>
            <a:off x="5192485" y="5760016"/>
            <a:ext cx="3636736" cy="1097984"/>
          </a:xfrm>
          <a:prstGeom prst="rect">
            <a:avLst/>
          </a:prstGeom>
        </p:spPr>
      </p:pic>
    </p:spTree>
    <p:extLst>
      <p:ext uri="{BB962C8B-B14F-4D97-AF65-F5344CB8AC3E}">
        <p14:creationId xmlns:p14="http://schemas.microsoft.com/office/powerpoint/2010/main" val="283629507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6200"/>
            <a:ext cx="8229600" cy="1143000"/>
          </a:xfrm>
        </p:spPr>
        <p:txBody>
          <a:bodyPr>
            <a:normAutofit/>
          </a:bodyPr>
          <a:lstStyle/>
          <a:p>
            <a:pPr>
              <a:spcBef>
                <a:spcPts val="0"/>
              </a:spcBef>
            </a:pPr>
            <a:r>
              <a:rPr lang="en-US" sz="3000" dirty="0"/>
              <a:t>Lightweight and Flexible Security for IoT-based </a:t>
            </a:r>
            <a:r>
              <a:rPr lang="en-US" sz="3000" dirty="0">
                <a:solidFill>
                  <a:srgbClr val="FF0000"/>
                </a:solidFill>
              </a:rPr>
              <a:t>Public Safety</a:t>
            </a:r>
            <a:r>
              <a:rPr lang="en-US" sz="3000" dirty="0"/>
              <a:t> Applications</a:t>
            </a:r>
            <a:endParaRPr lang="en" sz="3000" dirty="0"/>
          </a:p>
        </p:txBody>
      </p:sp>
      <p:sp>
        <p:nvSpPr>
          <p:cNvPr id="9" name="Содержимое 2"/>
          <p:cNvSpPr txBox="1">
            <a:spLocks/>
          </p:cNvSpPr>
          <p:nvPr/>
        </p:nvSpPr>
        <p:spPr>
          <a:xfrm>
            <a:off x="1775520" y="5410200"/>
            <a:ext cx="8663880" cy="811680"/>
          </a:xfrm>
          <a:prstGeom prst="rect">
            <a:avLst/>
          </a:prstGeom>
        </p:spPr>
        <p:txBody>
          <a:bodyPr vert="horz" lIns="91440" tIns="45720" rIns="91440" bIns="45720" rtlCol="0">
            <a:normAutofit/>
          </a:bodyPr>
          <a:lstStyle/>
          <a:p>
            <a:pPr algn="ctr" defTabSz="457200"/>
            <a:r>
              <a:rPr lang="en-US" sz="2000" dirty="0">
                <a:solidFill>
                  <a:prstClr val="black"/>
                </a:solidFill>
                <a:latin typeface="Arial"/>
                <a:cs typeface="Arial"/>
              </a:rPr>
              <a:t>Recreated disaster scenes of tornado damages (in Joplin, MO 2011) at the: </a:t>
            </a:r>
            <a:r>
              <a:rPr lang="en-US" sz="2000" b="1" dirty="0">
                <a:solidFill>
                  <a:prstClr val="black"/>
                </a:solidFill>
                <a:latin typeface="Arial"/>
                <a:cs typeface="Arial"/>
              </a:rPr>
              <a:t>(a) Joplin High School; (b) Joplin Hospital</a:t>
            </a:r>
          </a:p>
        </p:txBody>
      </p:sp>
      <p:pic>
        <p:nvPicPr>
          <p:cNvPr id="12" name="Picture 11"/>
          <p:cNvPicPr>
            <a:picLocks noChangeAspect="1"/>
          </p:cNvPicPr>
          <p:nvPr/>
        </p:nvPicPr>
        <p:blipFill>
          <a:blip r:embed="rId2"/>
          <a:stretch>
            <a:fillRect/>
          </a:stretch>
        </p:blipFill>
        <p:spPr>
          <a:xfrm>
            <a:off x="2286000" y="2057401"/>
            <a:ext cx="7769948" cy="3270779"/>
          </a:xfrm>
          <a:prstGeom prst="rect">
            <a:avLst/>
          </a:prstGeom>
        </p:spPr>
      </p:pic>
      <p:sp>
        <p:nvSpPr>
          <p:cNvPr id="7" name="Slide Number Placeholder 5">
            <a:extLst>
              <a:ext uri="{FF2B5EF4-FFF2-40B4-BE49-F238E27FC236}">
                <a16:creationId xmlns:a16="http://schemas.microsoft.com/office/drawing/2014/main" id="{E7347D0B-AF60-9247-8C1A-76E551A94CAC}"/>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150</a:t>
            </a:fld>
            <a:endParaRPr lang="en-US" dirty="0">
              <a:solidFill>
                <a:prstClr val="black">
                  <a:tint val="75000"/>
                </a:prstClr>
              </a:solidFill>
            </a:endParaRPr>
          </a:p>
        </p:txBody>
      </p:sp>
    </p:spTree>
    <p:extLst>
      <p:ext uri="{BB962C8B-B14F-4D97-AF65-F5344CB8AC3E}">
        <p14:creationId xmlns:p14="http://schemas.microsoft.com/office/powerpoint/2010/main" val="25973407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6200"/>
            <a:ext cx="8229600" cy="1143000"/>
          </a:xfrm>
        </p:spPr>
        <p:txBody>
          <a:bodyPr>
            <a:normAutofit/>
          </a:bodyPr>
          <a:lstStyle/>
          <a:p>
            <a:pPr>
              <a:spcBef>
                <a:spcPts val="0"/>
              </a:spcBef>
            </a:pPr>
            <a:r>
              <a:rPr lang="en-US" sz="3000" dirty="0"/>
              <a:t>Lightweight and Flexible Security for IoT-based </a:t>
            </a:r>
            <a:r>
              <a:rPr lang="en-US" sz="3000" dirty="0">
                <a:solidFill>
                  <a:srgbClr val="FF0000"/>
                </a:solidFill>
              </a:rPr>
              <a:t>Public Safety</a:t>
            </a:r>
            <a:r>
              <a:rPr lang="en-US" sz="3000" dirty="0"/>
              <a:t> Applications</a:t>
            </a:r>
            <a:endParaRPr lang="en" sz="3000" dirty="0"/>
          </a:p>
        </p:txBody>
      </p:sp>
      <p:sp>
        <p:nvSpPr>
          <p:cNvPr id="8" name="Content Placeholder 2"/>
          <p:cNvSpPr>
            <a:spLocks noGrp="1"/>
          </p:cNvSpPr>
          <p:nvPr>
            <p:ph idx="1"/>
          </p:nvPr>
        </p:nvSpPr>
        <p:spPr>
          <a:xfrm>
            <a:off x="1828800" y="838200"/>
            <a:ext cx="8636000" cy="1295400"/>
          </a:xfrm>
        </p:spPr>
        <p:txBody>
          <a:bodyPr>
            <a:normAutofit/>
          </a:bodyPr>
          <a:lstStyle/>
          <a:p>
            <a:pPr marL="118872" indent="0">
              <a:buNone/>
            </a:pPr>
            <a:endParaRPr lang="en-US" sz="1700" dirty="0"/>
          </a:p>
          <a:p>
            <a:pPr>
              <a:spcBef>
                <a:spcPts val="0"/>
              </a:spcBef>
            </a:pPr>
            <a:r>
              <a:rPr lang="en-US" sz="1800" dirty="0" err="1"/>
              <a:t>IoT</a:t>
            </a:r>
            <a:r>
              <a:rPr lang="en-US" sz="1800" dirty="0"/>
              <a:t> Gateway Middleware that uses </a:t>
            </a:r>
            <a:r>
              <a:rPr lang="en-US" sz="1800" b="1" dirty="0"/>
              <a:t>machine learning to decide on tradeoffs in energy, latency and security</a:t>
            </a:r>
            <a:r>
              <a:rPr lang="en-US" sz="1800" dirty="0"/>
              <a:t> in deciding computing policies at core or edge</a:t>
            </a:r>
            <a:endParaRPr lang="en" sz="1700" dirty="0">
              <a:solidFill>
                <a:srgbClr val="000000"/>
              </a:solidFill>
            </a:endParaRPr>
          </a:p>
        </p:txBody>
      </p:sp>
      <p:sp>
        <p:nvSpPr>
          <p:cNvPr id="4" name="Rectangle 3"/>
          <p:cNvSpPr/>
          <p:nvPr/>
        </p:nvSpPr>
        <p:spPr>
          <a:xfrm>
            <a:off x="1762522" y="5943601"/>
            <a:ext cx="8915400" cy="646331"/>
          </a:xfrm>
          <a:prstGeom prst="rect">
            <a:avLst/>
          </a:prstGeom>
        </p:spPr>
        <p:txBody>
          <a:bodyPr wrap="square">
            <a:spAutoFit/>
          </a:bodyPr>
          <a:lstStyle/>
          <a:p>
            <a:pPr defTabSz="457200"/>
            <a:r>
              <a:rPr lang="en-US" sz="1200" dirty="0">
                <a:solidFill>
                  <a:srgbClr val="7F7F7F"/>
                </a:solidFill>
                <a:latin typeface="Arial"/>
                <a:cs typeface="Arial"/>
              </a:rPr>
              <a:t>A. Esquivel, D. </a:t>
            </a:r>
            <a:r>
              <a:rPr lang="en-US" sz="1200" dirty="0" err="1">
                <a:solidFill>
                  <a:srgbClr val="7F7F7F"/>
                </a:solidFill>
                <a:latin typeface="Arial"/>
                <a:cs typeface="Arial"/>
              </a:rPr>
              <a:t>Kavzak</a:t>
            </a:r>
            <a:r>
              <a:rPr lang="en-US" sz="1200" dirty="0">
                <a:solidFill>
                  <a:srgbClr val="7F7F7F"/>
                </a:solidFill>
                <a:latin typeface="Arial"/>
                <a:cs typeface="Arial"/>
              </a:rPr>
              <a:t> </a:t>
            </a:r>
            <a:r>
              <a:rPr lang="en-US" sz="1200" dirty="0" err="1">
                <a:solidFill>
                  <a:srgbClr val="7F7F7F"/>
                </a:solidFill>
                <a:latin typeface="Arial"/>
                <a:cs typeface="Arial"/>
              </a:rPr>
              <a:t>Ufuktepe</a:t>
            </a:r>
            <a:r>
              <a:rPr lang="en-US" sz="1200" dirty="0">
                <a:solidFill>
                  <a:srgbClr val="7F7F7F"/>
                </a:solidFill>
                <a:latin typeface="Arial"/>
                <a:cs typeface="Arial"/>
              </a:rPr>
              <a:t>, R. </a:t>
            </a:r>
            <a:r>
              <a:rPr lang="en-US" sz="1200" dirty="0" err="1">
                <a:solidFill>
                  <a:srgbClr val="7F7F7F"/>
                </a:solidFill>
                <a:latin typeface="Arial"/>
                <a:cs typeface="Arial"/>
              </a:rPr>
              <a:t>Ignatowicz</a:t>
            </a:r>
            <a:r>
              <a:rPr lang="en-US" sz="1200" dirty="0">
                <a:solidFill>
                  <a:srgbClr val="7F7F7F"/>
                </a:solidFill>
                <a:latin typeface="Arial"/>
                <a:cs typeface="Arial"/>
              </a:rPr>
              <a:t>, A. Riddle, C. Qu, P. </a:t>
            </a:r>
            <a:r>
              <a:rPr lang="en-US" sz="1200" dirty="0" err="1">
                <a:solidFill>
                  <a:srgbClr val="7F7F7F"/>
                </a:solidFill>
                <a:latin typeface="Arial"/>
                <a:cs typeface="Arial"/>
              </a:rPr>
              <a:t>Calyam</a:t>
            </a:r>
            <a:r>
              <a:rPr lang="en-US" sz="1200" dirty="0">
                <a:solidFill>
                  <a:srgbClr val="7F7F7F"/>
                </a:solidFill>
                <a:latin typeface="Arial"/>
                <a:cs typeface="Arial"/>
              </a:rPr>
              <a:t>, K. </a:t>
            </a:r>
            <a:r>
              <a:rPr lang="en-US" sz="1200" dirty="0" err="1">
                <a:solidFill>
                  <a:srgbClr val="7F7F7F"/>
                </a:solidFill>
                <a:latin typeface="Arial"/>
                <a:cs typeface="Arial"/>
              </a:rPr>
              <a:t>Palaniappan</a:t>
            </a:r>
            <a:r>
              <a:rPr lang="en-US" sz="1200" dirty="0">
                <a:solidFill>
                  <a:srgbClr val="7F7F7F"/>
                </a:solidFill>
                <a:latin typeface="Arial"/>
                <a:cs typeface="Arial"/>
              </a:rPr>
              <a:t>, “Enhancing Network-edge Connectivity and Computation Security in Drone Video Analytics”, IEEE Applied Imagery Pattern Recognition (AIPR) Workshop, 2020.</a:t>
            </a:r>
          </a:p>
        </p:txBody>
      </p:sp>
      <p:sp>
        <p:nvSpPr>
          <p:cNvPr id="7" name="Slide Number Placeholder 5">
            <a:extLst>
              <a:ext uri="{FF2B5EF4-FFF2-40B4-BE49-F238E27FC236}">
                <a16:creationId xmlns:a16="http://schemas.microsoft.com/office/drawing/2014/main" id="{79972DC3-45AF-2C46-AC4E-1888FB246C38}"/>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151</a:t>
            </a:fld>
            <a:endParaRPr lang="en-US" dirty="0">
              <a:solidFill>
                <a:prstClr val="black">
                  <a:tint val="75000"/>
                </a:prstClr>
              </a:solidFill>
            </a:endParaRPr>
          </a:p>
        </p:txBody>
      </p:sp>
      <p:pic>
        <p:nvPicPr>
          <p:cNvPr id="5" name="Picture 4">
            <a:extLst>
              <a:ext uri="{FF2B5EF4-FFF2-40B4-BE49-F238E27FC236}">
                <a16:creationId xmlns:a16="http://schemas.microsoft.com/office/drawing/2014/main" id="{9D7AA4A4-7C13-F88A-57FB-30A55B3F2019}"/>
              </a:ext>
            </a:extLst>
          </p:cNvPr>
          <p:cNvPicPr>
            <a:picLocks noChangeAspect="1"/>
          </p:cNvPicPr>
          <p:nvPr/>
        </p:nvPicPr>
        <p:blipFill>
          <a:blip r:embed="rId2"/>
          <a:stretch>
            <a:fillRect/>
          </a:stretch>
        </p:blipFill>
        <p:spPr>
          <a:xfrm>
            <a:off x="1524000" y="1800499"/>
            <a:ext cx="9144000" cy="4105293"/>
          </a:xfrm>
          <a:prstGeom prst="rect">
            <a:avLst/>
          </a:prstGeom>
        </p:spPr>
      </p:pic>
    </p:spTree>
    <p:extLst>
      <p:ext uri="{BB962C8B-B14F-4D97-AF65-F5344CB8AC3E}">
        <p14:creationId xmlns:p14="http://schemas.microsoft.com/office/powerpoint/2010/main" val="87414661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6200"/>
            <a:ext cx="8229600" cy="1143000"/>
          </a:xfrm>
        </p:spPr>
        <p:txBody>
          <a:bodyPr>
            <a:normAutofit/>
          </a:bodyPr>
          <a:lstStyle/>
          <a:p>
            <a:pPr>
              <a:spcBef>
                <a:spcPts val="0"/>
              </a:spcBef>
            </a:pPr>
            <a:r>
              <a:rPr lang="en-US" sz="3000" dirty="0"/>
              <a:t>Lightweight and Flexible Security for IoT-based </a:t>
            </a:r>
            <a:r>
              <a:rPr lang="en-US" sz="3000" dirty="0">
                <a:solidFill>
                  <a:srgbClr val="FF0000"/>
                </a:solidFill>
              </a:rPr>
              <a:t>Public Safety</a:t>
            </a:r>
            <a:r>
              <a:rPr lang="en-US" sz="3000" dirty="0"/>
              <a:t> Applications</a:t>
            </a:r>
            <a:endParaRPr lang="en" sz="3000" dirty="0"/>
          </a:p>
        </p:txBody>
      </p:sp>
      <p:sp>
        <p:nvSpPr>
          <p:cNvPr id="8" name="Content Placeholder 2"/>
          <p:cNvSpPr>
            <a:spLocks noGrp="1"/>
          </p:cNvSpPr>
          <p:nvPr>
            <p:ph idx="1"/>
          </p:nvPr>
        </p:nvSpPr>
        <p:spPr>
          <a:xfrm>
            <a:off x="1828800" y="838200"/>
            <a:ext cx="8636000" cy="1295400"/>
          </a:xfrm>
        </p:spPr>
        <p:txBody>
          <a:bodyPr>
            <a:normAutofit/>
          </a:bodyPr>
          <a:lstStyle/>
          <a:p>
            <a:pPr marL="118872" indent="0">
              <a:buNone/>
            </a:pPr>
            <a:endParaRPr lang="en-US" sz="1700" dirty="0"/>
          </a:p>
          <a:p>
            <a:pPr>
              <a:spcBef>
                <a:spcPts val="0"/>
              </a:spcBef>
            </a:pPr>
            <a:r>
              <a:rPr lang="en-US" sz="1800" dirty="0" err="1"/>
              <a:t>IoT</a:t>
            </a:r>
            <a:r>
              <a:rPr lang="en-US" sz="1800" dirty="0"/>
              <a:t> Gateway Middleware that uses </a:t>
            </a:r>
            <a:r>
              <a:rPr lang="en-US" sz="1800" b="1" dirty="0"/>
              <a:t>machine learning to decide on tradeoffs in energy, latency and security</a:t>
            </a:r>
            <a:r>
              <a:rPr lang="en-US" sz="1800" dirty="0"/>
              <a:t> in deciding computing policies at core or edge</a:t>
            </a:r>
            <a:endParaRPr lang="en" sz="1700" dirty="0">
              <a:solidFill>
                <a:srgbClr val="000000"/>
              </a:solidFill>
            </a:endParaRPr>
          </a:p>
        </p:txBody>
      </p:sp>
      <p:pic>
        <p:nvPicPr>
          <p:cNvPr id="10" name="Picture 9" descr="testbed_setup.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48000" y="1828800"/>
            <a:ext cx="6228722" cy="4068762"/>
          </a:xfrm>
          <a:prstGeom prst="rect">
            <a:avLst/>
          </a:prstGeom>
        </p:spPr>
      </p:pic>
      <p:sp>
        <p:nvSpPr>
          <p:cNvPr id="7" name="Slide Number Placeholder 5">
            <a:extLst>
              <a:ext uri="{FF2B5EF4-FFF2-40B4-BE49-F238E27FC236}">
                <a16:creationId xmlns:a16="http://schemas.microsoft.com/office/drawing/2014/main" id="{4F736A54-33D9-F84B-921E-0CFB26112B94}"/>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152</a:t>
            </a:fld>
            <a:endParaRPr lang="en-US" dirty="0">
              <a:solidFill>
                <a:prstClr val="black">
                  <a:tint val="75000"/>
                </a:prstClr>
              </a:solidFill>
            </a:endParaRPr>
          </a:p>
        </p:txBody>
      </p:sp>
      <p:sp>
        <p:nvSpPr>
          <p:cNvPr id="3" name="TextBox 2">
            <a:extLst>
              <a:ext uri="{FF2B5EF4-FFF2-40B4-BE49-F238E27FC236}">
                <a16:creationId xmlns:a16="http://schemas.microsoft.com/office/drawing/2014/main" id="{065A08B6-B3F2-0947-8DA6-CF398E3CEC24}"/>
              </a:ext>
            </a:extLst>
          </p:cNvPr>
          <p:cNvSpPr txBox="1"/>
          <p:nvPr/>
        </p:nvSpPr>
        <p:spPr>
          <a:xfrm>
            <a:off x="2471855" y="5163015"/>
            <a:ext cx="2497873" cy="369332"/>
          </a:xfrm>
          <a:prstGeom prst="rect">
            <a:avLst/>
          </a:prstGeom>
          <a:noFill/>
        </p:spPr>
        <p:txBody>
          <a:bodyPr wrap="square" rtlCol="0">
            <a:spAutoFit/>
          </a:bodyPr>
          <a:lstStyle/>
          <a:p>
            <a:pPr defTabSz="457200"/>
            <a:r>
              <a:rPr lang="en-US" b="1" dirty="0">
                <a:solidFill>
                  <a:srgbClr val="FF0000"/>
                </a:solidFill>
                <a:latin typeface="Arial" panose="020B0604020202020204" pitchFamily="34" charset="0"/>
                <a:cs typeface="Arial" panose="020B0604020202020204" pitchFamily="34" charset="0"/>
              </a:rPr>
              <a:t>Details in Module 4…</a:t>
            </a:r>
          </a:p>
        </p:txBody>
      </p:sp>
    </p:spTree>
    <p:extLst>
      <p:ext uri="{BB962C8B-B14F-4D97-AF65-F5344CB8AC3E}">
        <p14:creationId xmlns:p14="http://schemas.microsoft.com/office/powerpoint/2010/main" val="3096335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Media</a:t>
            </a:r>
            <a:r>
              <a:rPr lang="en-US" dirty="0">
                <a:solidFill>
                  <a:srgbClr val="0000FF"/>
                </a:solidFill>
              </a:rPr>
              <a:t> Application: </a:t>
            </a:r>
            <a:br>
              <a:rPr lang="en-US" dirty="0">
                <a:solidFill>
                  <a:srgbClr val="0000FF"/>
                </a:solidFill>
              </a:rPr>
            </a:br>
            <a:r>
              <a:rPr lang="en-US" dirty="0">
                <a:solidFill>
                  <a:srgbClr val="0000FF"/>
                </a:solidFill>
              </a:rPr>
              <a:t>Just-in-time News Feeds</a:t>
            </a:r>
          </a:p>
        </p:txBody>
      </p:sp>
      <p:sp>
        <p:nvSpPr>
          <p:cNvPr id="4" name="Content Placeholder 3"/>
          <p:cNvSpPr>
            <a:spLocks noGrp="1"/>
          </p:cNvSpPr>
          <p:nvPr>
            <p:ph idx="1"/>
          </p:nvPr>
        </p:nvSpPr>
        <p:spPr>
          <a:xfrm>
            <a:off x="1981200" y="1295401"/>
            <a:ext cx="8229600" cy="3808952"/>
          </a:xfrm>
        </p:spPr>
        <p:txBody>
          <a:bodyPr>
            <a:normAutofit fontScale="92500"/>
          </a:bodyPr>
          <a:lstStyle/>
          <a:p>
            <a:pPr marL="228600" indent="-228600">
              <a:lnSpc>
                <a:spcPct val="200000"/>
              </a:lnSpc>
              <a:spcBef>
                <a:spcPts val="1000"/>
              </a:spcBef>
            </a:pPr>
            <a:r>
              <a:rPr lang="en-US" sz="2400" dirty="0"/>
              <a:t>Recent shift in news related media consumption trends</a:t>
            </a:r>
          </a:p>
          <a:p>
            <a:pPr marL="685800" lvl="1" indent="-228600">
              <a:lnSpc>
                <a:spcPct val="200000"/>
              </a:lnSpc>
              <a:spcBef>
                <a:spcPts val="500"/>
              </a:spcBef>
              <a:buFont typeface="Arial" panose="020B0604020202020204" pitchFamily="34" charset="0"/>
              <a:buChar char="•"/>
            </a:pPr>
            <a:r>
              <a:rPr lang="en-US" dirty="0"/>
              <a:t>Readers are relying on 'just-in-time news feeds' versus the traditional print medium</a:t>
            </a:r>
          </a:p>
          <a:p>
            <a:pPr marL="228600" indent="-228600">
              <a:lnSpc>
                <a:spcPct val="150000"/>
              </a:lnSpc>
              <a:spcBef>
                <a:spcPts val="1000"/>
              </a:spcBef>
            </a:pPr>
            <a:r>
              <a:rPr lang="en-US" sz="2400" dirty="0"/>
              <a:t>Media companies are offering ‘just-in-time news’ feed service for their subscribers who pay money for ‘premium’ content</a:t>
            </a:r>
          </a:p>
          <a:p>
            <a:pPr marL="685800" lvl="1" indent="-228600">
              <a:lnSpc>
                <a:spcPct val="150000"/>
              </a:lnSpc>
              <a:spcBef>
                <a:spcPts val="500"/>
              </a:spcBef>
              <a:buFont typeface="Arial" panose="020B0604020202020204" pitchFamily="34" charset="0"/>
              <a:buChar char="•"/>
            </a:pPr>
            <a:r>
              <a:rPr lang="en-US" dirty="0"/>
              <a:t>Particularly popular in sectors such as Finance and Health Care</a:t>
            </a:r>
          </a:p>
          <a:p>
            <a:endParaRPr lang="en-US" sz="2800"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5600" y="5104352"/>
            <a:ext cx="2076942" cy="1296448"/>
          </a:xfrm>
          <a:prstGeom prst="rect">
            <a:avLst/>
          </a:prstGeom>
        </p:spPr>
      </p:pic>
      <p:pic>
        <p:nvPicPr>
          <p:cNvPr id="8" name="Picture 7"/>
          <p:cNvPicPr>
            <a:picLocks noChangeAspect="1"/>
          </p:cNvPicPr>
          <p:nvPr/>
        </p:nvPicPr>
        <p:blipFill>
          <a:blip r:embed="rId3"/>
          <a:stretch>
            <a:fillRect/>
          </a:stretch>
        </p:blipFill>
        <p:spPr>
          <a:xfrm>
            <a:off x="5410687" y="5564138"/>
            <a:ext cx="1958749" cy="560978"/>
          </a:xfrm>
          <a:prstGeom prst="rect">
            <a:avLst/>
          </a:prstGeom>
        </p:spPr>
      </p:pic>
      <p:pic>
        <p:nvPicPr>
          <p:cNvPr id="9" name="Picture 8"/>
          <p:cNvPicPr>
            <a:picLocks noChangeAspect="1"/>
          </p:cNvPicPr>
          <p:nvPr/>
        </p:nvPicPr>
        <p:blipFill>
          <a:blip r:embed="rId4"/>
          <a:stretch>
            <a:fillRect/>
          </a:stretch>
        </p:blipFill>
        <p:spPr>
          <a:xfrm>
            <a:off x="8143553" y="5303780"/>
            <a:ext cx="957627" cy="957627"/>
          </a:xfrm>
          <a:prstGeom prst="rect">
            <a:avLst/>
          </a:prstGeom>
        </p:spPr>
      </p:pic>
      <p:sp>
        <p:nvSpPr>
          <p:cNvPr id="10" name="Slide Number Placeholder 5">
            <a:extLst>
              <a:ext uri="{FF2B5EF4-FFF2-40B4-BE49-F238E27FC236}">
                <a16:creationId xmlns:a16="http://schemas.microsoft.com/office/drawing/2014/main" id="{AFF3D862-9090-584A-A889-9ADCE6961AE3}"/>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153</a:t>
            </a:fld>
            <a:endParaRPr lang="en-US" dirty="0">
              <a:solidFill>
                <a:prstClr val="black">
                  <a:tint val="75000"/>
                </a:prstClr>
              </a:solidFill>
            </a:endParaRPr>
          </a:p>
        </p:txBody>
      </p:sp>
    </p:spTree>
    <p:extLst>
      <p:ext uri="{BB962C8B-B14F-4D97-AF65-F5344CB8AC3E}">
        <p14:creationId xmlns:p14="http://schemas.microsoft.com/office/powerpoint/2010/main" val="1765183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865"/>
            <a:ext cx="8229600" cy="1143000"/>
          </a:xfrm>
        </p:spPr>
        <p:txBody>
          <a:bodyPr/>
          <a:lstStyle/>
          <a:p>
            <a:r>
              <a:rPr lang="en-US" dirty="0">
                <a:solidFill>
                  <a:srgbClr val="FF0000"/>
                </a:solidFill>
              </a:rPr>
              <a:t>Media</a:t>
            </a:r>
            <a:r>
              <a:rPr lang="en-US" dirty="0">
                <a:solidFill>
                  <a:srgbClr val="0000FF"/>
                </a:solidFill>
              </a:rPr>
              <a:t> Application: </a:t>
            </a:r>
            <a:r>
              <a:rPr lang="en-US" dirty="0"/>
              <a:t>Anomaly Detection</a:t>
            </a:r>
            <a:endParaRPr lang="en-US" dirty="0">
              <a:solidFill>
                <a:srgbClr val="0000FF"/>
              </a:solidFill>
            </a:endParaRPr>
          </a:p>
        </p:txBody>
      </p:sp>
      <p:sp>
        <p:nvSpPr>
          <p:cNvPr id="31" name="Slide Number Placeholder 5">
            <a:extLst>
              <a:ext uri="{FF2B5EF4-FFF2-40B4-BE49-F238E27FC236}">
                <a16:creationId xmlns:a16="http://schemas.microsoft.com/office/drawing/2014/main" id="{0515C55B-8DD5-B749-A2CF-91F605A75EF8}"/>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154</a:t>
            </a:fld>
            <a:endParaRPr lang="en-US" dirty="0">
              <a:solidFill>
                <a:prstClr val="black">
                  <a:tint val="75000"/>
                </a:prstClr>
              </a:solidFill>
            </a:endParaRPr>
          </a:p>
        </p:txBody>
      </p:sp>
      <p:sp>
        <p:nvSpPr>
          <p:cNvPr id="4" name="Content Placeholder 3">
            <a:extLst>
              <a:ext uri="{FF2B5EF4-FFF2-40B4-BE49-F238E27FC236}">
                <a16:creationId xmlns:a16="http://schemas.microsoft.com/office/drawing/2014/main" id="{096C378B-EB68-EF4D-AE34-DFA9E35B04FF}"/>
              </a:ext>
            </a:extLst>
          </p:cNvPr>
          <p:cNvSpPr>
            <a:spLocks noGrp="1"/>
          </p:cNvSpPr>
          <p:nvPr>
            <p:ph idx="1"/>
          </p:nvPr>
        </p:nvSpPr>
        <p:spPr>
          <a:xfrm>
            <a:off x="1959372" y="1030860"/>
            <a:ext cx="8229600" cy="2272335"/>
          </a:xfrm>
        </p:spPr>
        <p:txBody>
          <a:bodyPr>
            <a:normAutofit lnSpcReduction="10000"/>
          </a:bodyPr>
          <a:lstStyle/>
          <a:p>
            <a:r>
              <a:rPr lang="en-US" dirty="0"/>
              <a:t>Used to detect</a:t>
            </a:r>
            <a:r>
              <a:rPr lang="en-US" altLang="zh-CN" dirty="0"/>
              <a:t> anomalies occurring in a network path or server</a:t>
            </a:r>
          </a:p>
          <a:p>
            <a:r>
              <a:rPr lang="en-US" altLang="zh-CN" dirty="0"/>
              <a:t>Requires collection of profiles or signatures that represent the normal and abnormal behavior </a:t>
            </a:r>
          </a:p>
          <a:p>
            <a:pPr lvl="1"/>
            <a:r>
              <a:rPr lang="en-US" dirty="0"/>
              <a:t>E.g., number of failed login attempts permissible/occurred for a host, the level of processor usage, and consumed network bandwidth</a:t>
            </a:r>
          </a:p>
          <a:p>
            <a:endParaRPr lang="en-US" dirty="0"/>
          </a:p>
        </p:txBody>
      </p:sp>
      <p:grpSp>
        <p:nvGrpSpPr>
          <p:cNvPr id="7" name="Group 6">
            <a:extLst>
              <a:ext uri="{FF2B5EF4-FFF2-40B4-BE49-F238E27FC236}">
                <a16:creationId xmlns:a16="http://schemas.microsoft.com/office/drawing/2014/main" id="{601306B2-3029-6845-9BEC-2FD94A8B7816}"/>
              </a:ext>
            </a:extLst>
          </p:cNvPr>
          <p:cNvGrpSpPr/>
          <p:nvPr/>
        </p:nvGrpSpPr>
        <p:grpSpPr>
          <a:xfrm>
            <a:off x="2181685" y="3491341"/>
            <a:ext cx="7828631" cy="3121666"/>
            <a:chOff x="1709130" y="2107378"/>
            <a:chExt cx="6190270" cy="4795956"/>
          </a:xfrm>
        </p:grpSpPr>
        <p:grpSp>
          <p:nvGrpSpPr>
            <p:cNvPr id="8" name="Group 3">
              <a:extLst>
                <a:ext uri="{FF2B5EF4-FFF2-40B4-BE49-F238E27FC236}">
                  <a16:creationId xmlns:a16="http://schemas.microsoft.com/office/drawing/2014/main" id="{98E4D3E4-E5C0-CB4C-898F-72D58375C9F5}"/>
                </a:ext>
              </a:extLst>
            </p:cNvPr>
            <p:cNvGrpSpPr/>
            <p:nvPr/>
          </p:nvGrpSpPr>
          <p:grpSpPr>
            <a:xfrm>
              <a:off x="1709130" y="2107378"/>
              <a:ext cx="6190270" cy="4795956"/>
              <a:chOff x="0" y="0"/>
              <a:chExt cx="6371168" cy="6256542"/>
            </a:xfrm>
          </p:grpSpPr>
          <p:sp>
            <p:nvSpPr>
              <p:cNvPr id="11" name="Rectangle 10">
                <a:extLst>
                  <a:ext uri="{FF2B5EF4-FFF2-40B4-BE49-F238E27FC236}">
                    <a16:creationId xmlns:a16="http://schemas.microsoft.com/office/drawing/2014/main" id="{1CC0E977-22CC-3B4C-B3ED-DE321EBA961F}"/>
                  </a:ext>
                </a:extLst>
              </p:cNvPr>
              <p:cNvSpPr/>
              <p:nvPr/>
            </p:nvSpPr>
            <p:spPr>
              <a:xfrm>
                <a:off x="306938" y="1428749"/>
                <a:ext cx="1238249" cy="48683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200" dirty="0">
                    <a:solidFill>
                      <a:srgbClr val="000000"/>
                    </a:solidFill>
                    <a:latin typeface="Calibri"/>
                    <a:ea typeface="ＭＳ 明朝"/>
                    <a:cs typeface="Times New Roman"/>
                  </a:rPr>
                  <a:t>Audit Data </a:t>
                </a:r>
                <a:endParaRPr lang="en-US" sz="1200" dirty="0">
                  <a:solidFill>
                    <a:prstClr val="white"/>
                  </a:solidFill>
                  <a:latin typeface="Times"/>
                  <a:ea typeface="ＭＳ 明朝"/>
                  <a:cs typeface="Times New Roman"/>
                </a:endParaRPr>
              </a:p>
            </p:txBody>
          </p:sp>
          <p:sp>
            <p:nvSpPr>
              <p:cNvPr id="12" name="Rectangle 11">
                <a:extLst>
                  <a:ext uri="{FF2B5EF4-FFF2-40B4-BE49-F238E27FC236}">
                    <a16:creationId xmlns:a16="http://schemas.microsoft.com/office/drawing/2014/main" id="{44148F3B-B8DE-C54A-854D-2A4A46FCE57D}"/>
                  </a:ext>
                </a:extLst>
              </p:cNvPr>
              <p:cNvSpPr/>
              <p:nvPr/>
            </p:nvSpPr>
            <p:spPr>
              <a:xfrm>
                <a:off x="2195006" y="1280582"/>
                <a:ext cx="1752580" cy="78316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200" dirty="0">
                    <a:solidFill>
                      <a:srgbClr val="000000"/>
                    </a:solidFill>
                    <a:latin typeface="Calibri"/>
                    <a:ea typeface="ＭＳ 明朝"/>
                    <a:cs typeface="Times New Roman"/>
                  </a:rPr>
                  <a:t>Learning engine </a:t>
                </a:r>
                <a:endParaRPr lang="en-US" sz="1200" dirty="0">
                  <a:solidFill>
                    <a:prstClr val="white"/>
                  </a:solidFill>
                  <a:latin typeface="Times"/>
                  <a:ea typeface="ＭＳ 明朝"/>
                  <a:cs typeface="Times New Roman"/>
                </a:endParaRPr>
              </a:p>
            </p:txBody>
          </p:sp>
          <p:sp>
            <p:nvSpPr>
              <p:cNvPr id="13" name="Document 6">
                <a:extLst>
                  <a:ext uri="{FF2B5EF4-FFF2-40B4-BE49-F238E27FC236}">
                    <a16:creationId xmlns:a16="http://schemas.microsoft.com/office/drawing/2014/main" id="{DAD5082B-2781-2A4D-BEC6-2A29E2712006}"/>
                  </a:ext>
                </a:extLst>
              </p:cNvPr>
              <p:cNvSpPr/>
              <p:nvPr/>
            </p:nvSpPr>
            <p:spPr>
              <a:xfrm>
                <a:off x="4773097" y="275170"/>
                <a:ext cx="1195917" cy="444500"/>
              </a:xfrm>
              <a:prstGeom prst="flowChartDocumen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200">
                    <a:solidFill>
                      <a:srgbClr val="000000"/>
                    </a:solidFill>
                    <a:latin typeface="Calibri"/>
                    <a:ea typeface="ＭＳ 明朝"/>
                    <a:cs typeface="Times New Roman"/>
                  </a:rPr>
                  <a:t>Email threshold</a:t>
                </a:r>
                <a:endParaRPr lang="en-US" sz="1200">
                  <a:solidFill>
                    <a:prstClr val="white"/>
                  </a:solidFill>
                  <a:latin typeface="Times"/>
                  <a:ea typeface="ＭＳ 明朝"/>
                  <a:cs typeface="Times New Roman"/>
                </a:endParaRPr>
              </a:p>
            </p:txBody>
          </p:sp>
          <p:sp>
            <p:nvSpPr>
              <p:cNvPr id="14" name="Document 7">
                <a:extLst>
                  <a:ext uri="{FF2B5EF4-FFF2-40B4-BE49-F238E27FC236}">
                    <a16:creationId xmlns:a16="http://schemas.microsoft.com/office/drawing/2014/main" id="{71C10B25-116F-2F44-A99E-2B70BD711CBC}"/>
                  </a:ext>
                </a:extLst>
              </p:cNvPr>
              <p:cNvSpPr/>
              <p:nvPr/>
            </p:nvSpPr>
            <p:spPr>
              <a:xfrm>
                <a:off x="4773097" y="759375"/>
                <a:ext cx="1195917" cy="819856"/>
              </a:xfrm>
              <a:prstGeom prst="flowChartDocumen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200" dirty="0">
                    <a:solidFill>
                      <a:srgbClr val="000000"/>
                    </a:solidFill>
                    <a:latin typeface="Calibri"/>
                    <a:ea typeface="ＭＳ 明朝"/>
                    <a:cs typeface="Times New Roman"/>
                  </a:rPr>
                  <a:t>Bandwidth threshold</a:t>
                </a:r>
                <a:endParaRPr lang="en-US" sz="1200" dirty="0">
                  <a:solidFill>
                    <a:prstClr val="white"/>
                  </a:solidFill>
                  <a:latin typeface="Times"/>
                  <a:ea typeface="ＭＳ 明朝"/>
                  <a:cs typeface="Times New Roman"/>
                </a:endParaRPr>
              </a:p>
            </p:txBody>
          </p:sp>
          <p:sp>
            <p:nvSpPr>
              <p:cNvPr id="15" name="Document 8">
                <a:extLst>
                  <a:ext uri="{FF2B5EF4-FFF2-40B4-BE49-F238E27FC236}">
                    <a16:creationId xmlns:a16="http://schemas.microsoft.com/office/drawing/2014/main" id="{21DE8F98-146B-2E43-8A44-9CB7C19C5785}"/>
                  </a:ext>
                </a:extLst>
              </p:cNvPr>
              <p:cNvSpPr/>
              <p:nvPr/>
            </p:nvSpPr>
            <p:spPr>
              <a:xfrm>
                <a:off x="4773097" y="1672167"/>
                <a:ext cx="1195917" cy="687213"/>
              </a:xfrm>
              <a:prstGeom prst="flowChartDocumen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200" dirty="0">
                    <a:solidFill>
                      <a:srgbClr val="000000"/>
                    </a:solidFill>
                    <a:latin typeface="Calibri"/>
                    <a:ea typeface="ＭＳ 明朝"/>
                    <a:cs typeface="Times New Roman"/>
                  </a:rPr>
                  <a:t>Login fail</a:t>
                </a:r>
                <a:endParaRPr lang="en-US" sz="1200" dirty="0">
                  <a:solidFill>
                    <a:prstClr val="white"/>
                  </a:solidFill>
                  <a:latin typeface="Times"/>
                  <a:ea typeface="ＭＳ 明朝"/>
                  <a:cs typeface="Times New Roman"/>
                </a:endParaRPr>
              </a:p>
              <a:p>
                <a:pPr algn="ctr" defTabSz="457200"/>
                <a:r>
                  <a:rPr lang="en-US" sz="1200" dirty="0">
                    <a:solidFill>
                      <a:srgbClr val="000000"/>
                    </a:solidFill>
                    <a:latin typeface="Calibri"/>
                    <a:ea typeface="ＭＳ 明朝"/>
                    <a:cs typeface="Times New Roman"/>
                  </a:rPr>
                  <a:t>threshold</a:t>
                </a:r>
                <a:endParaRPr lang="en-US" sz="1200" dirty="0">
                  <a:solidFill>
                    <a:prstClr val="white"/>
                  </a:solidFill>
                  <a:latin typeface="Times"/>
                  <a:ea typeface="ＭＳ 明朝"/>
                  <a:cs typeface="Times New Roman"/>
                </a:endParaRPr>
              </a:p>
            </p:txBody>
          </p:sp>
          <p:sp>
            <p:nvSpPr>
              <p:cNvPr id="16" name="Document 9">
                <a:extLst>
                  <a:ext uri="{FF2B5EF4-FFF2-40B4-BE49-F238E27FC236}">
                    <a16:creationId xmlns:a16="http://schemas.microsoft.com/office/drawing/2014/main" id="{4A0DA834-449A-F843-89BD-25A9B8322E18}"/>
                  </a:ext>
                </a:extLst>
              </p:cNvPr>
              <p:cNvSpPr/>
              <p:nvPr/>
            </p:nvSpPr>
            <p:spPr>
              <a:xfrm>
                <a:off x="4773097" y="2458647"/>
                <a:ext cx="1195917" cy="819858"/>
              </a:xfrm>
              <a:prstGeom prst="flowChartDocumen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200" dirty="0">
                    <a:solidFill>
                      <a:srgbClr val="000000"/>
                    </a:solidFill>
                    <a:latin typeface="Calibri"/>
                    <a:ea typeface="ＭＳ 明朝"/>
                    <a:cs typeface="Times New Roman"/>
                  </a:rPr>
                  <a:t>CPU usage</a:t>
                </a:r>
                <a:endParaRPr lang="en-US" sz="1200" dirty="0">
                  <a:solidFill>
                    <a:prstClr val="white"/>
                  </a:solidFill>
                  <a:latin typeface="Times"/>
                  <a:ea typeface="ＭＳ 明朝"/>
                  <a:cs typeface="Times New Roman"/>
                </a:endParaRPr>
              </a:p>
              <a:p>
                <a:pPr algn="ctr" defTabSz="457200"/>
                <a:r>
                  <a:rPr lang="en-US" sz="1200" dirty="0">
                    <a:solidFill>
                      <a:srgbClr val="000000"/>
                    </a:solidFill>
                    <a:latin typeface="Calibri"/>
                    <a:ea typeface="ＭＳ 明朝"/>
                    <a:cs typeface="Times New Roman"/>
                  </a:rPr>
                  <a:t>threshold</a:t>
                </a:r>
                <a:endParaRPr lang="en-US" sz="1200" dirty="0">
                  <a:solidFill>
                    <a:prstClr val="white"/>
                  </a:solidFill>
                  <a:latin typeface="Times"/>
                  <a:ea typeface="ＭＳ 明朝"/>
                  <a:cs typeface="Times New Roman"/>
                </a:endParaRPr>
              </a:p>
            </p:txBody>
          </p:sp>
          <p:cxnSp>
            <p:nvCxnSpPr>
              <p:cNvPr id="17" name="Straight Arrow Connector 16">
                <a:extLst>
                  <a:ext uri="{FF2B5EF4-FFF2-40B4-BE49-F238E27FC236}">
                    <a16:creationId xmlns:a16="http://schemas.microsoft.com/office/drawing/2014/main" id="{52460B47-01FB-8D4F-A752-9480B45B57A2}"/>
                  </a:ext>
                </a:extLst>
              </p:cNvPr>
              <p:cNvCxnSpPr/>
              <p:nvPr/>
            </p:nvCxnSpPr>
            <p:spPr>
              <a:xfrm>
                <a:off x="1545187" y="1672165"/>
                <a:ext cx="64981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a:extLst>
                  <a:ext uri="{FF2B5EF4-FFF2-40B4-BE49-F238E27FC236}">
                    <a16:creationId xmlns:a16="http://schemas.microsoft.com/office/drawing/2014/main" id="{E959751C-530C-8740-981B-09A6D0E3C4DF}"/>
                  </a:ext>
                </a:extLst>
              </p:cNvPr>
              <p:cNvCxnSpPr/>
              <p:nvPr/>
            </p:nvCxnSpPr>
            <p:spPr>
              <a:xfrm flipV="1">
                <a:off x="3947586" y="497420"/>
                <a:ext cx="825511" cy="1174746"/>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F0303E18-BFC5-7B43-A6F6-AC5728618315}"/>
                  </a:ext>
                </a:extLst>
              </p:cNvPr>
              <p:cNvCxnSpPr/>
              <p:nvPr/>
            </p:nvCxnSpPr>
            <p:spPr>
              <a:xfrm flipV="1">
                <a:off x="3947586" y="1317276"/>
                <a:ext cx="825511" cy="35489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a:extLst>
                  <a:ext uri="{FF2B5EF4-FFF2-40B4-BE49-F238E27FC236}">
                    <a16:creationId xmlns:a16="http://schemas.microsoft.com/office/drawing/2014/main" id="{1DAF8E0F-1AA8-5E42-941C-804F0206108A}"/>
                  </a:ext>
                </a:extLst>
              </p:cNvPr>
              <p:cNvCxnSpPr/>
              <p:nvPr/>
            </p:nvCxnSpPr>
            <p:spPr>
              <a:xfrm>
                <a:off x="3947586" y="1672166"/>
                <a:ext cx="825511" cy="464966"/>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Elbow Connector 20">
                <a:extLst>
                  <a:ext uri="{FF2B5EF4-FFF2-40B4-BE49-F238E27FC236}">
                    <a16:creationId xmlns:a16="http://schemas.microsoft.com/office/drawing/2014/main" id="{3951A660-8704-C549-8A19-A29C840AFFAB}"/>
                  </a:ext>
                </a:extLst>
              </p:cNvPr>
              <p:cNvCxnSpPr/>
              <p:nvPr/>
            </p:nvCxnSpPr>
            <p:spPr>
              <a:xfrm>
                <a:off x="3947586" y="1672166"/>
                <a:ext cx="825511" cy="1284823"/>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4A523D98-9B9A-A644-A6DC-77A65393D8E5}"/>
                  </a:ext>
                </a:extLst>
              </p:cNvPr>
              <p:cNvSpPr/>
              <p:nvPr/>
            </p:nvSpPr>
            <p:spPr>
              <a:xfrm>
                <a:off x="1" y="0"/>
                <a:ext cx="6371167" cy="3503084"/>
              </a:xfrm>
              <a:prstGeom prst="rect">
                <a:avLst/>
              </a:prstGeom>
              <a:noFill/>
              <a:ln>
                <a:prstDash val="dash"/>
              </a:ln>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200">
                    <a:solidFill>
                      <a:prstClr val="white"/>
                    </a:solidFill>
                    <a:latin typeface="Calibri"/>
                    <a:ea typeface="Times New Roman"/>
                    <a:cs typeface="Times New Roman"/>
                  </a:rPr>
                  <a:t> </a:t>
                </a:r>
                <a:endParaRPr lang="en-US" sz="1200">
                  <a:solidFill>
                    <a:prstClr val="white"/>
                  </a:solidFill>
                  <a:latin typeface="Calibri"/>
                  <a:ea typeface="ＭＳ 明朝"/>
                  <a:cs typeface="Times New Roman"/>
                </a:endParaRPr>
              </a:p>
            </p:txBody>
          </p:sp>
          <p:sp>
            <p:nvSpPr>
              <p:cNvPr id="23" name="Text Box 137">
                <a:extLst>
                  <a:ext uri="{FF2B5EF4-FFF2-40B4-BE49-F238E27FC236}">
                    <a16:creationId xmlns:a16="http://schemas.microsoft.com/office/drawing/2014/main" id="{9E9C0264-1D64-AA4E-99CB-438C17D6D82F}"/>
                  </a:ext>
                </a:extLst>
              </p:cNvPr>
              <p:cNvSpPr txBox="1"/>
              <p:nvPr/>
            </p:nvSpPr>
            <p:spPr>
              <a:xfrm>
                <a:off x="158771" y="3094476"/>
                <a:ext cx="1208607" cy="616856"/>
              </a:xfrm>
              <a:prstGeom prst="rect">
                <a:avLst/>
              </a:prstGeom>
              <a:noFill/>
            </p:spPr>
            <p:txBody>
              <a:bodyPr wrap="none" rtlCol="0">
                <a:spAutoFit/>
              </a:bodyPr>
              <a:lstStyle/>
              <a:p>
                <a:pPr defTabSz="457200"/>
                <a:r>
                  <a:rPr lang="en-US" sz="1400" b="1" dirty="0">
                    <a:solidFill>
                      <a:srgbClr val="000000"/>
                    </a:solidFill>
                    <a:latin typeface="Cambria"/>
                    <a:ea typeface="ＭＳ 明朝"/>
                    <a:cs typeface="Times New Roman"/>
                  </a:rPr>
                  <a:t>Training period</a:t>
                </a:r>
                <a:endParaRPr lang="en-US" sz="1400" b="1" dirty="0">
                  <a:solidFill>
                    <a:prstClr val="black"/>
                  </a:solidFill>
                  <a:latin typeface="Times"/>
                  <a:ea typeface="ＭＳ 明朝"/>
                  <a:cs typeface="Times New Roman"/>
                </a:endParaRPr>
              </a:p>
            </p:txBody>
          </p:sp>
          <p:sp>
            <p:nvSpPr>
              <p:cNvPr id="24" name="Rectangle 23">
                <a:extLst>
                  <a:ext uri="{FF2B5EF4-FFF2-40B4-BE49-F238E27FC236}">
                    <a16:creationId xmlns:a16="http://schemas.microsoft.com/office/drawing/2014/main" id="{000C4E3D-E0C5-9044-B68D-BB9AA6E2ACAB}"/>
                  </a:ext>
                </a:extLst>
              </p:cNvPr>
              <p:cNvSpPr/>
              <p:nvPr/>
            </p:nvSpPr>
            <p:spPr>
              <a:xfrm>
                <a:off x="306938" y="4607978"/>
                <a:ext cx="1238249" cy="75035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200">
                    <a:solidFill>
                      <a:srgbClr val="000000"/>
                    </a:solidFill>
                    <a:latin typeface="Calibri"/>
                    <a:ea typeface="ＭＳ 明朝"/>
                    <a:cs typeface="Times New Roman"/>
                  </a:rPr>
                  <a:t>Activity data</a:t>
                </a:r>
                <a:endParaRPr lang="en-US" sz="1200">
                  <a:solidFill>
                    <a:prstClr val="white"/>
                  </a:solidFill>
                  <a:latin typeface="Times"/>
                  <a:ea typeface="ＭＳ 明朝"/>
                  <a:cs typeface="Times New Roman"/>
                </a:endParaRPr>
              </a:p>
            </p:txBody>
          </p:sp>
          <p:sp>
            <p:nvSpPr>
              <p:cNvPr id="25" name="Rectangle 24">
                <a:extLst>
                  <a:ext uri="{FF2B5EF4-FFF2-40B4-BE49-F238E27FC236}">
                    <a16:creationId xmlns:a16="http://schemas.microsoft.com/office/drawing/2014/main" id="{F3B29B67-FCF8-4843-BFCC-F485E16C27B0}"/>
                  </a:ext>
                </a:extLst>
              </p:cNvPr>
              <p:cNvSpPr/>
              <p:nvPr/>
            </p:nvSpPr>
            <p:spPr>
              <a:xfrm>
                <a:off x="2195006" y="4576224"/>
                <a:ext cx="1752580" cy="78316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200">
                    <a:solidFill>
                      <a:srgbClr val="000000"/>
                    </a:solidFill>
                    <a:latin typeface="Calibri"/>
                    <a:ea typeface="ＭＳ 明朝"/>
                    <a:cs typeface="Times New Roman"/>
                  </a:rPr>
                  <a:t>Detect engine </a:t>
                </a:r>
                <a:endParaRPr lang="en-US" sz="1200">
                  <a:solidFill>
                    <a:prstClr val="white"/>
                  </a:solidFill>
                  <a:latin typeface="Times"/>
                  <a:ea typeface="ＭＳ 明朝"/>
                  <a:cs typeface="Times New Roman"/>
                </a:endParaRPr>
              </a:p>
            </p:txBody>
          </p:sp>
          <p:sp>
            <p:nvSpPr>
              <p:cNvPr id="26" name="Rectangle 25">
                <a:extLst>
                  <a:ext uri="{FF2B5EF4-FFF2-40B4-BE49-F238E27FC236}">
                    <a16:creationId xmlns:a16="http://schemas.microsoft.com/office/drawing/2014/main" id="{4A405277-6EC6-0E46-B1CA-651B6B0B40C0}"/>
                  </a:ext>
                </a:extLst>
              </p:cNvPr>
              <p:cNvSpPr/>
              <p:nvPr/>
            </p:nvSpPr>
            <p:spPr>
              <a:xfrm>
                <a:off x="4106335" y="148166"/>
                <a:ext cx="2148416" cy="3196167"/>
              </a:xfrm>
              <a:prstGeom prst="rect">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200">
                    <a:solidFill>
                      <a:prstClr val="white"/>
                    </a:solidFill>
                    <a:latin typeface="Calibri"/>
                    <a:ea typeface="Times New Roman"/>
                    <a:cs typeface="Times New Roman"/>
                  </a:rPr>
                  <a:t> </a:t>
                </a:r>
                <a:endParaRPr lang="en-US" sz="1200">
                  <a:solidFill>
                    <a:prstClr val="white"/>
                  </a:solidFill>
                  <a:latin typeface="Calibri"/>
                  <a:ea typeface="ＭＳ 明朝"/>
                  <a:cs typeface="Times New Roman"/>
                </a:endParaRPr>
              </a:p>
            </p:txBody>
          </p:sp>
          <p:cxnSp>
            <p:nvCxnSpPr>
              <p:cNvPr id="27" name="Elbow Connector 26">
                <a:extLst>
                  <a:ext uri="{FF2B5EF4-FFF2-40B4-BE49-F238E27FC236}">
                    <a16:creationId xmlns:a16="http://schemas.microsoft.com/office/drawing/2014/main" id="{EB4AA409-4DCB-6241-8268-A2D600A1FE19}"/>
                  </a:ext>
                </a:extLst>
              </p:cNvPr>
              <p:cNvCxnSpPr/>
              <p:nvPr/>
            </p:nvCxnSpPr>
            <p:spPr>
              <a:xfrm rot="5400000">
                <a:off x="3509975" y="2905655"/>
                <a:ext cx="1231891" cy="2109247"/>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E4C24938-7246-9B49-B4FC-8374B8F24E48}"/>
                  </a:ext>
                </a:extLst>
              </p:cNvPr>
              <p:cNvCxnSpPr/>
              <p:nvPr/>
            </p:nvCxnSpPr>
            <p:spPr>
              <a:xfrm>
                <a:off x="1545187" y="4967807"/>
                <a:ext cx="64981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Connector 22">
                <a:extLst>
                  <a:ext uri="{FF2B5EF4-FFF2-40B4-BE49-F238E27FC236}">
                    <a16:creationId xmlns:a16="http://schemas.microsoft.com/office/drawing/2014/main" id="{94D7FC1A-E0AE-A547-9635-5237184C5A5A}"/>
                  </a:ext>
                </a:extLst>
              </p:cNvPr>
              <p:cNvSpPr/>
              <p:nvPr/>
            </p:nvSpPr>
            <p:spPr>
              <a:xfrm>
                <a:off x="4921277" y="4258723"/>
                <a:ext cx="802736" cy="709084"/>
              </a:xfrm>
              <a:prstGeom prst="flowChartConnector">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200" b="1" dirty="0">
                    <a:solidFill>
                      <a:srgbClr val="000000"/>
                    </a:solidFill>
                    <a:latin typeface="Calibri"/>
                    <a:ea typeface="ＭＳ 明朝"/>
                    <a:cs typeface="Times New Roman"/>
                  </a:rPr>
                  <a:t>alarm</a:t>
                </a:r>
                <a:endParaRPr lang="en-US" sz="1200" b="1" dirty="0">
                  <a:solidFill>
                    <a:prstClr val="white"/>
                  </a:solidFill>
                  <a:latin typeface="Times"/>
                  <a:ea typeface="ＭＳ 明朝"/>
                  <a:cs typeface="Times New Roman"/>
                </a:endParaRPr>
              </a:p>
            </p:txBody>
          </p:sp>
          <p:sp>
            <p:nvSpPr>
              <p:cNvPr id="30" name="Connector 23">
                <a:extLst>
                  <a:ext uri="{FF2B5EF4-FFF2-40B4-BE49-F238E27FC236}">
                    <a16:creationId xmlns:a16="http://schemas.microsoft.com/office/drawing/2014/main" id="{9148C6D6-CC71-7140-B236-DD2F4065455C}"/>
                  </a:ext>
                </a:extLst>
              </p:cNvPr>
              <p:cNvSpPr/>
              <p:nvPr/>
            </p:nvSpPr>
            <p:spPr>
              <a:xfrm>
                <a:off x="4921277" y="5120207"/>
                <a:ext cx="802736" cy="709084"/>
              </a:xfrm>
              <a:prstGeom prst="flowChartConnector">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200" b="1" dirty="0">
                    <a:solidFill>
                      <a:srgbClr val="000000"/>
                    </a:solidFill>
                    <a:latin typeface="Calibri"/>
                    <a:ea typeface="ＭＳ 明朝"/>
                    <a:cs typeface="Times New Roman"/>
                  </a:rPr>
                  <a:t>pass</a:t>
                </a:r>
                <a:endParaRPr lang="en-US" sz="1200" b="1" dirty="0">
                  <a:solidFill>
                    <a:prstClr val="white"/>
                  </a:solidFill>
                  <a:latin typeface="Times"/>
                  <a:ea typeface="ＭＳ 明朝"/>
                  <a:cs typeface="Times New Roman"/>
                </a:endParaRPr>
              </a:p>
            </p:txBody>
          </p:sp>
          <p:cxnSp>
            <p:nvCxnSpPr>
              <p:cNvPr id="32" name="Straight Arrow Connector 31">
                <a:extLst>
                  <a:ext uri="{FF2B5EF4-FFF2-40B4-BE49-F238E27FC236}">
                    <a16:creationId xmlns:a16="http://schemas.microsoft.com/office/drawing/2014/main" id="{7B4E5BE9-405F-154C-B600-2E0D3C390EE9}"/>
                  </a:ext>
                </a:extLst>
              </p:cNvPr>
              <p:cNvCxnSpPr/>
              <p:nvPr/>
            </p:nvCxnSpPr>
            <p:spPr>
              <a:xfrm flipV="1">
                <a:off x="3947586" y="4613265"/>
                <a:ext cx="973691" cy="35454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1FBF410E-2897-D249-84E1-1644E9F3E16F}"/>
                  </a:ext>
                </a:extLst>
              </p:cNvPr>
              <p:cNvCxnSpPr/>
              <p:nvPr/>
            </p:nvCxnSpPr>
            <p:spPr>
              <a:xfrm>
                <a:off x="3947586" y="4967808"/>
                <a:ext cx="973691" cy="5069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25F85ACF-BECE-AD4B-A702-E071CB9E0F36}"/>
                  </a:ext>
                </a:extLst>
              </p:cNvPr>
              <p:cNvSpPr/>
              <p:nvPr/>
            </p:nvSpPr>
            <p:spPr>
              <a:xfrm>
                <a:off x="0" y="3725322"/>
                <a:ext cx="6371167" cy="2283880"/>
              </a:xfrm>
              <a:prstGeom prst="rect">
                <a:avLst/>
              </a:prstGeom>
              <a:noFill/>
              <a:ln>
                <a:prstDash val="dash"/>
              </a:ln>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200">
                    <a:solidFill>
                      <a:prstClr val="white"/>
                    </a:solidFill>
                    <a:latin typeface="Calibri"/>
                    <a:ea typeface="Times New Roman"/>
                    <a:cs typeface="Times New Roman"/>
                  </a:rPr>
                  <a:t> </a:t>
                </a:r>
                <a:endParaRPr lang="en-US" sz="1200">
                  <a:solidFill>
                    <a:prstClr val="white"/>
                  </a:solidFill>
                  <a:latin typeface="Calibri"/>
                  <a:ea typeface="ＭＳ 明朝"/>
                  <a:cs typeface="Times New Roman"/>
                </a:endParaRPr>
              </a:p>
            </p:txBody>
          </p:sp>
          <p:sp>
            <p:nvSpPr>
              <p:cNvPr id="35" name="Text Box 148">
                <a:extLst>
                  <a:ext uri="{FF2B5EF4-FFF2-40B4-BE49-F238E27FC236}">
                    <a16:creationId xmlns:a16="http://schemas.microsoft.com/office/drawing/2014/main" id="{C7598E03-C80A-294A-816E-813D32CDB872}"/>
                  </a:ext>
                </a:extLst>
              </p:cNvPr>
              <p:cNvSpPr txBox="1"/>
              <p:nvPr/>
            </p:nvSpPr>
            <p:spPr>
              <a:xfrm>
                <a:off x="223751" y="5639686"/>
                <a:ext cx="1272843" cy="616856"/>
              </a:xfrm>
              <a:prstGeom prst="rect">
                <a:avLst/>
              </a:prstGeom>
              <a:noFill/>
            </p:spPr>
            <p:txBody>
              <a:bodyPr wrap="none" rtlCol="0">
                <a:spAutoFit/>
              </a:bodyPr>
              <a:lstStyle/>
              <a:p>
                <a:pPr defTabSz="457200"/>
                <a:r>
                  <a:rPr lang="en-US" sz="1400" b="1" dirty="0">
                    <a:solidFill>
                      <a:srgbClr val="000000"/>
                    </a:solidFill>
                    <a:latin typeface="Cambria"/>
                    <a:ea typeface="ＭＳ 明朝"/>
                    <a:cs typeface="Times New Roman"/>
                  </a:rPr>
                  <a:t>Detecting period</a:t>
                </a:r>
                <a:endParaRPr lang="en-US" sz="1400" b="1" dirty="0">
                  <a:solidFill>
                    <a:prstClr val="black"/>
                  </a:solidFill>
                  <a:latin typeface="Times"/>
                  <a:ea typeface="ＭＳ 明朝"/>
                  <a:cs typeface="Times New Roman"/>
                </a:endParaRPr>
              </a:p>
            </p:txBody>
          </p:sp>
        </p:grpSp>
        <p:sp>
          <p:nvSpPr>
            <p:cNvPr id="9" name="Text Box 137">
              <a:extLst>
                <a:ext uri="{FF2B5EF4-FFF2-40B4-BE49-F238E27FC236}">
                  <a16:creationId xmlns:a16="http://schemas.microsoft.com/office/drawing/2014/main" id="{EF5BD24D-3B49-ED4E-A2E9-8196D74DB133}"/>
                </a:ext>
              </a:extLst>
            </p:cNvPr>
            <p:cNvSpPr txBox="1"/>
            <p:nvPr/>
          </p:nvSpPr>
          <p:spPr>
            <a:xfrm>
              <a:off x="5662244" y="4384395"/>
              <a:ext cx="433749" cy="378280"/>
            </a:xfrm>
            <a:prstGeom prst="rect">
              <a:avLst/>
            </a:prstGeom>
            <a:noFill/>
          </p:spPr>
          <p:txBody>
            <a:bodyPr wrap="none" rtlCol="0">
              <a:spAutoFit/>
            </a:bodyPr>
            <a:lstStyle/>
            <a:p>
              <a:pPr defTabSz="457200"/>
              <a:r>
                <a:rPr lang="en-US" sz="1000" dirty="0">
                  <a:solidFill>
                    <a:srgbClr val="000000"/>
                  </a:solidFill>
                  <a:latin typeface="Cambria"/>
                  <a:ea typeface="ＭＳ 明朝"/>
                  <a:cs typeface="Times New Roman"/>
                </a:rPr>
                <a:t>Profile</a:t>
              </a:r>
              <a:endParaRPr lang="en-US" sz="1000" dirty="0">
                <a:solidFill>
                  <a:prstClr val="black"/>
                </a:solidFill>
                <a:latin typeface="Times"/>
                <a:ea typeface="ＭＳ 明朝"/>
                <a:cs typeface="Times New Roman"/>
              </a:endParaRPr>
            </a:p>
          </p:txBody>
        </p:sp>
      </p:grpSp>
    </p:spTree>
    <p:extLst>
      <p:ext uri="{BB962C8B-B14F-4D97-AF65-F5344CB8AC3E}">
        <p14:creationId xmlns:p14="http://schemas.microsoft.com/office/powerpoint/2010/main" val="68069028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865"/>
            <a:ext cx="8229600" cy="1143000"/>
          </a:xfrm>
        </p:spPr>
        <p:txBody>
          <a:bodyPr/>
          <a:lstStyle/>
          <a:p>
            <a:r>
              <a:rPr lang="en-US" dirty="0">
                <a:solidFill>
                  <a:srgbClr val="FF0000"/>
                </a:solidFill>
              </a:rPr>
              <a:t>Media</a:t>
            </a:r>
            <a:r>
              <a:rPr lang="en-US" dirty="0">
                <a:solidFill>
                  <a:srgbClr val="0000FF"/>
                </a:solidFill>
              </a:rPr>
              <a:t> Application: </a:t>
            </a:r>
            <a:r>
              <a:rPr lang="en-US" dirty="0"/>
              <a:t>Anomaly Detection</a:t>
            </a:r>
            <a:endParaRPr lang="en-US" dirty="0">
              <a:solidFill>
                <a:srgbClr val="0000FF"/>
              </a:solidFill>
            </a:endParaRPr>
          </a:p>
        </p:txBody>
      </p:sp>
      <p:sp>
        <p:nvSpPr>
          <p:cNvPr id="31" name="Slide Number Placeholder 5">
            <a:extLst>
              <a:ext uri="{FF2B5EF4-FFF2-40B4-BE49-F238E27FC236}">
                <a16:creationId xmlns:a16="http://schemas.microsoft.com/office/drawing/2014/main" id="{0515C55B-8DD5-B749-A2CF-91F605A75EF8}"/>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155</a:t>
            </a:fld>
            <a:endParaRPr lang="en-US" dirty="0">
              <a:solidFill>
                <a:prstClr val="black">
                  <a:tint val="75000"/>
                </a:prstClr>
              </a:solidFill>
            </a:endParaRPr>
          </a:p>
        </p:txBody>
      </p:sp>
      <p:sp>
        <p:nvSpPr>
          <p:cNvPr id="4" name="Content Placeholder 3">
            <a:extLst>
              <a:ext uri="{FF2B5EF4-FFF2-40B4-BE49-F238E27FC236}">
                <a16:creationId xmlns:a16="http://schemas.microsoft.com/office/drawing/2014/main" id="{096C378B-EB68-EF4D-AE34-DFA9E35B04FF}"/>
              </a:ext>
            </a:extLst>
          </p:cNvPr>
          <p:cNvSpPr>
            <a:spLocks noGrp="1"/>
          </p:cNvSpPr>
          <p:nvPr>
            <p:ph idx="1"/>
          </p:nvPr>
        </p:nvSpPr>
        <p:spPr>
          <a:xfrm>
            <a:off x="1981200" y="1145866"/>
            <a:ext cx="8229600" cy="5146917"/>
          </a:xfrm>
        </p:spPr>
        <p:txBody>
          <a:bodyPr>
            <a:normAutofit lnSpcReduction="10000"/>
          </a:bodyPr>
          <a:lstStyle/>
          <a:p>
            <a:r>
              <a:rPr lang="en-US" dirty="0"/>
              <a:t>“URL Anomaly Detection” checks the abnormality of a URL through detection of the deviation of the character distribution in the received URL string </a:t>
            </a:r>
            <a:endParaRPr lang="en-US" dirty="0">
              <a:solidFill>
                <a:srgbClr val="0070C0"/>
              </a:solidFill>
            </a:endParaRPr>
          </a:p>
          <a:p>
            <a:r>
              <a:rPr lang="en-US" dirty="0">
                <a:solidFill>
                  <a:srgbClr val="0070C0"/>
                </a:solidFill>
              </a:rPr>
              <a:t>Training Phase:</a:t>
            </a:r>
          </a:p>
          <a:p>
            <a:pPr lvl="1">
              <a:buFont typeface="Arial" pitchFamily="34" charset="0"/>
              <a:buChar char="•"/>
            </a:pPr>
            <a:r>
              <a:rPr lang="en-US" dirty="0"/>
              <a:t>Here, the data is trained using some sample URLs</a:t>
            </a:r>
            <a:endParaRPr lang="en-US" sz="1500" dirty="0"/>
          </a:p>
          <a:p>
            <a:pPr lvl="1">
              <a:buFont typeface="Arial" pitchFamily="34" charset="0"/>
              <a:buChar char="•"/>
            </a:pPr>
            <a:r>
              <a:rPr lang="en-US" dirty="0"/>
              <a:t>From the URLs, an ASCII map count of each character is generated. This count is used in the Anomaly Detection phase to calculate the String Length Probability and Character Distribution Frequency Probability</a:t>
            </a:r>
          </a:p>
          <a:p>
            <a:r>
              <a:rPr lang="en-US" dirty="0">
                <a:solidFill>
                  <a:srgbClr val="0070C0"/>
                </a:solidFill>
              </a:rPr>
              <a:t>Detection Phase:</a:t>
            </a:r>
          </a:p>
          <a:p>
            <a:pPr lvl="1"/>
            <a:r>
              <a:rPr lang="en-US" dirty="0"/>
              <a:t>This phase calculates the Anomaly value for a given input URL</a:t>
            </a:r>
          </a:p>
          <a:p>
            <a:pPr lvl="1"/>
            <a:r>
              <a:rPr lang="en-US" dirty="0"/>
              <a:t>The Character Frequency Distribution uses Histogram model to calculate the Frequency Distribution of each character in the given input URL string</a:t>
            </a:r>
          </a:p>
          <a:p>
            <a:pPr lvl="1"/>
            <a:r>
              <a:rPr lang="en-US" dirty="0"/>
              <a:t>The Anomaly Score is calculated as -</a:t>
            </a:r>
          </a:p>
          <a:p>
            <a:endParaRPr lang="en-US"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1A4DD60-1130-7B43-99C8-A7EE857BCF56}"/>
                  </a:ext>
                </a:extLst>
              </p:cNvPr>
              <p:cNvSpPr txBox="1"/>
              <p:nvPr/>
            </p:nvSpPr>
            <p:spPr>
              <a:xfrm>
                <a:off x="1768186" y="5909240"/>
                <a:ext cx="9000175" cy="1057982"/>
              </a:xfrm>
              <a:prstGeom prst="rect">
                <a:avLst/>
              </a:prstGeom>
              <a:noFill/>
            </p:spPr>
            <p:txBody>
              <a:bodyPr wrap="square" rtlCol="0">
                <a:spAutoFit/>
              </a:bodyPr>
              <a:lstStyle/>
              <a:p>
                <a:pPr defTabSz="457200"/>
                <a:r>
                  <a:rPr lang="en-US" i="1" dirty="0" err="1">
                    <a:solidFill>
                      <a:prstClr val="black"/>
                    </a:solidFill>
                    <a:latin typeface="Times New Roman" panose="02020603050405020304" pitchFamily="18" charset="0"/>
                    <a:cs typeface="Times New Roman" panose="02020603050405020304" pitchFamily="18" charset="0"/>
                  </a:rPr>
                  <a:t>Anomaly_score</a:t>
                </a:r>
                <a:r>
                  <a:rPr lang="en-US" i="1" dirty="0">
                    <a:solidFill>
                      <a:prstClr val="black"/>
                    </a:solidFill>
                    <a:latin typeface="Times New Roman" panose="02020603050405020304" pitchFamily="18" charset="0"/>
                    <a:cs typeface="Times New Roman" panose="02020603050405020304" pitchFamily="18" charset="0"/>
                  </a:rPr>
                  <a:t> = 0.4  (</a:t>
                </a:r>
                <a:r>
                  <a:rPr lang="en-US" i="1" dirty="0" err="1">
                    <a:solidFill>
                      <a:prstClr val="black"/>
                    </a:solidFill>
                    <a:latin typeface="Times New Roman" panose="02020603050405020304" pitchFamily="18" charset="0"/>
                    <a:cs typeface="Times New Roman" panose="02020603050405020304" pitchFamily="18" charset="0"/>
                  </a:rPr>
                  <a:t>string_length_probability</a:t>
                </a:r>
                <a:r>
                  <a:rPr lang="en-US" i="1" dirty="0">
                    <a:solidFill>
                      <a:prstClr val="black"/>
                    </a:solidFill>
                    <a:latin typeface="Times New Roman" panose="02020603050405020304" pitchFamily="18" charset="0"/>
                    <a:cs typeface="Times New Roman" panose="02020603050405020304" pitchFamily="18" charset="0"/>
                  </a:rPr>
                  <a:t>) + 0.6 (</a:t>
                </a:r>
                <a:r>
                  <a:rPr lang="en-US" i="1" dirty="0" err="1">
                    <a:solidFill>
                      <a:prstClr val="black"/>
                    </a:solidFill>
                    <a:latin typeface="Times New Roman" panose="02020603050405020304" pitchFamily="18" charset="0"/>
                    <a:cs typeface="Times New Roman" panose="02020603050405020304" pitchFamily="18" charset="0"/>
                  </a:rPr>
                  <a:t>character_distribution_probability</a:t>
                </a:r>
                <a:r>
                  <a:rPr lang="en-US" i="1" dirty="0">
                    <a:solidFill>
                      <a:prstClr val="black"/>
                    </a:solidFill>
                    <a:latin typeface="Times New Roman" panose="02020603050405020304" pitchFamily="18" charset="0"/>
                    <a:cs typeface="Times New Roman" panose="02020603050405020304" pitchFamily="18" charset="0"/>
                  </a:rPr>
                  <a:t>)</a:t>
                </a:r>
                <a:endParaRPr lang="en-US" dirty="0">
                  <a:solidFill>
                    <a:prstClr val="black"/>
                  </a:solidFill>
                  <a:latin typeface="Times New Roman" panose="02020603050405020304" pitchFamily="18" charset="0"/>
                  <a:cs typeface="Times New Roman" panose="02020603050405020304" pitchFamily="18" charset="0"/>
                </a:endParaRPr>
              </a:p>
              <a:p>
                <a:pPr algn="ctr" defTabSz="457200"/>
                <a:r>
                  <a:rPr lang="en-US" i="1" dirty="0">
                    <a:solidFill>
                      <a:prstClr val="black"/>
                    </a:solidFill>
                    <a:latin typeface="Times New Roman" panose="02020603050405020304" pitchFamily="18" charset="0"/>
                    <a:cs typeface="Times New Roman" panose="02020603050405020304" pitchFamily="18" charset="0"/>
                  </a:rPr>
                  <a:t>Where, </a:t>
                </a:r>
                <a:r>
                  <a:rPr lang="en-US" sz="1600" i="1" dirty="0" err="1">
                    <a:solidFill>
                      <a:prstClr val="black"/>
                    </a:solidFill>
                    <a:latin typeface="Cambria Math" panose="02040503050406030204" pitchFamily="18" charset="0"/>
                    <a:ea typeface="Cambria Math" panose="02040503050406030204" pitchFamily="18" charset="0"/>
                    <a:cs typeface="Times New Roman" panose="02020603050405020304" pitchFamily="18" charset="0"/>
                  </a:rPr>
                  <a:t>string_length_probability</a:t>
                </a:r>
                <a:r>
                  <a:rPr lang="en-US" i="1" dirty="0">
                    <a:solidFill>
                      <a:prstClr val="black"/>
                    </a:solidFill>
                    <a:latin typeface="Times New Roman" panose="02020603050405020304" pitchFamily="18" charset="0"/>
                    <a:cs typeface="Times New Roman" panose="02020603050405020304" pitchFamily="18" charset="0"/>
                  </a:rPr>
                  <a:t> = </a:t>
                </a:r>
                <a14:m>
                  <m:oMath xmlns:m="http://schemas.openxmlformats.org/officeDocument/2006/math">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𝑀𝑒𝑎𝑛</m:t>
                        </m:r>
                      </m:num>
                      <m:den>
                        <m:r>
                          <a:rPr lang="en-US" i="1">
                            <a:solidFill>
                              <a:prstClr val="black"/>
                            </a:solidFill>
                            <a:latin typeface="Cambria Math" panose="02040503050406030204" pitchFamily="18" charset="0"/>
                          </a:rPr>
                          <m:t>𝑆𝑡𝑎𝑛𝑑𝑎𝑟𝑑</m:t>
                        </m:r>
                        <m:r>
                          <a:rPr lang="en-US" i="1">
                            <a:solidFill>
                              <a:prstClr val="black"/>
                            </a:solidFill>
                            <a:latin typeface="Cambria Math" panose="02040503050406030204" pitchFamily="18" charset="0"/>
                          </a:rPr>
                          <m:t>_</m:t>
                        </m:r>
                        <m:r>
                          <a:rPr lang="en-US" i="1">
                            <a:solidFill>
                              <a:prstClr val="black"/>
                            </a:solidFill>
                            <a:latin typeface="Cambria Math" panose="02040503050406030204" pitchFamily="18" charset="0"/>
                          </a:rPr>
                          <m:t>𝐷𝑒𝑣𝑖𝑎𝑡𝑖𝑜𝑛</m:t>
                        </m:r>
                      </m:den>
                    </m:f>
                  </m:oMath>
                </a14:m>
                <a:endParaRPr lang="en-US" dirty="0">
                  <a:solidFill>
                    <a:prstClr val="black"/>
                  </a:solidFill>
                  <a:latin typeface="Times New Roman" panose="02020603050405020304" pitchFamily="18" charset="0"/>
                  <a:cs typeface="Times New Roman" panose="02020603050405020304" pitchFamily="18" charset="0"/>
                </a:endParaRPr>
              </a:p>
              <a:p>
                <a:pPr defTabSz="457200"/>
                <a:endParaRPr lang="en-US"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36" name="TextBox 35">
                <a:extLst>
                  <a:ext uri="{FF2B5EF4-FFF2-40B4-BE49-F238E27FC236}">
                    <a16:creationId xmlns:a16="http://schemas.microsoft.com/office/drawing/2014/main" id="{01A4DD60-1130-7B43-99C8-A7EE857BCF56}"/>
                  </a:ext>
                </a:extLst>
              </p:cNvPr>
              <p:cNvSpPr txBox="1">
                <a:spLocks noRot="1" noChangeAspect="1" noMove="1" noResize="1" noEditPoints="1" noAdjustHandles="1" noChangeArrowheads="1" noChangeShapeType="1" noTextEdit="1"/>
              </p:cNvSpPr>
              <p:nvPr/>
            </p:nvSpPr>
            <p:spPr>
              <a:xfrm>
                <a:off x="1768186" y="5909240"/>
                <a:ext cx="9000175" cy="1057982"/>
              </a:xfrm>
              <a:prstGeom prst="rect">
                <a:avLst/>
              </a:prstGeom>
              <a:blipFill>
                <a:blip r:embed="rId2"/>
                <a:stretch>
                  <a:fillRect l="-542" t="-2874"/>
                </a:stretch>
              </a:blipFill>
            </p:spPr>
            <p:txBody>
              <a:bodyPr/>
              <a:lstStyle/>
              <a:p>
                <a:r>
                  <a:rPr lang="en-US">
                    <a:noFill/>
                  </a:rPr>
                  <a:t> </a:t>
                </a:r>
              </a:p>
            </p:txBody>
          </p:sp>
        </mc:Fallback>
      </mc:AlternateContent>
    </p:spTree>
    <p:extLst>
      <p:ext uri="{BB962C8B-B14F-4D97-AF65-F5344CB8AC3E}">
        <p14:creationId xmlns:p14="http://schemas.microsoft.com/office/powerpoint/2010/main" val="255941782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865"/>
            <a:ext cx="8229600" cy="1143000"/>
          </a:xfrm>
        </p:spPr>
        <p:txBody>
          <a:bodyPr/>
          <a:lstStyle/>
          <a:p>
            <a:r>
              <a:rPr lang="en-US" dirty="0">
                <a:solidFill>
                  <a:srgbClr val="FF0000"/>
                </a:solidFill>
              </a:rPr>
              <a:t>Manufacturing</a:t>
            </a:r>
            <a:r>
              <a:rPr lang="en-US" dirty="0"/>
              <a:t> Application </a:t>
            </a:r>
            <a:br>
              <a:rPr lang="en-US" dirty="0"/>
            </a:br>
            <a:r>
              <a:rPr lang="en-US" dirty="0"/>
              <a:t>Security &amp; Privacy</a:t>
            </a:r>
            <a:endParaRPr lang="en-US" dirty="0">
              <a:solidFill>
                <a:srgbClr val="0000FF"/>
              </a:solidFill>
            </a:endParaRPr>
          </a:p>
        </p:txBody>
      </p:sp>
      <p:sp>
        <p:nvSpPr>
          <p:cNvPr id="31" name="Slide Number Placeholder 5">
            <a:extLst>
              <a:ext uri="{FF2B5EF4-FFF2-40B4-BE49-F238E27FC236}">
                <a16:creationId xmlns:a16="http://schemas.microsoft.com/office/drawing/2014/main" id="{0515C55B-8DD5-B749-A2CF-91F605A75EF8}"/>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156</a:t>
            </a:fld>
            <a:endParaRPr lang="en-US" dirty="0"/>
          </a:p>
        </p:txBody>
      </p:sp>
      <p:sp>
        <p:nvSpPr>
          <p:cNvPr id="4" name="Content Placeholder 3">
            <a:extLst>
              <a:ext uri="{FF2B5EF4-FFF2-40B4-BE49-F238E27FC236}">
                <a16:creationId xmlns:a16="http://schemas.microsoft.com/office/drawing/2014/main" id="{096C378B-EB68-EF4D-AE34-DFA9E35B04FF}"/>
              </a:ext>
            </a:extLst>
          </p:cNvPr>
          <p:cNvSpPr>
            <a:spLocks noGrp="1"/>
          </p:cNvSpPr>
          <p:nvPr>
            <p:ph idx="1"/>
          </p:nvPr>
        </p:nvSpPr>
        <p:spPr>
          <a:xfrm>
            <a:off x="1759508" y="1237632"/>
            <a:ext cx="8451292" cy="1668856"/>
          </a:xfrm>
        </p:spPr>
        <p:txBody>
          <a:bodyPr>
            <a:normAutofit fontScale="85000" lnSpcReduction="20000"/>
          </a:bodyPr>
          <a:lstStyle/>
          <a:p>
            <a:r>
              <a:rPr lang="en-US" dirty="0"/>
              <a:t>“Agile manufacturing” builds on the benefits of cloud computing (e.g., businesses</a:t>
            </a:r>
          </a:p>
          <a:p>
            <a:r>
              <a:rPr lang="en-US" dirty="0"/>
              <a:t>Don’t need to invest and manage expensive computing resources or computational solver licenses) </a:t>
            </a:r>
          </a:p>
          <a:p>
            <a:r>
              <a:rPr lang="en-US" dirty="0"/>
              <a:t>Need to bridge the collaboration gap between Manufacturing App Developer and a Cloud Engineer  in </a:t>
            </a:r>
            <a:r>
              <a:rPr lang="en-US" dirty="0">
                <a:solidFill>
                  <a:srgbClr val="C00000"/>
                </a:solidFill>
              </a:rPr>
              <a:t>“Manufacturing App Marketplaces”</a:t>
            </a:r>
          </a:p>
          <a:p>
            <a:pPr marL="0" indent="0">
              <a:buNone/>
            </a:pPr>
            <a:endParaRPr lang="en-US" dirty="0"/>
          </a:p>
        </p:txBody>
      </p:sp>
      <p:pic>
        <p:nvPicPr>
          <p:cNvPr id="3" name="Picture 2">
            <a:extLst>
              <a:ext uri="{FF2B5EF4-FFF2-40B4-BE49-F238E27FC236}">
                <a16:creationId xmlns:a16="http://schemas.microsoft.com/office/drawing/2014/main" id="{02D1C0EA-6E82-9F46-83DF-04395193E40A}"/>
              </a:ext>
            </a:extLst>
          </p:cNvPr>
          <p:cNvPicPr>
            <a:picLocks noChangeAspect="1"/>
          </p:cNvPicPr>
          <p:nvPr/>
        </p:nvPicPr>
        <p:blipFill>
          <a:blip r:embed="rId2"/>
          <a:stretch>
            <a:fillRect/>
          </a:stretch>
        </p:blipFill>
        <p:spPr>
          <a:xfrm>
            <a:off x="3152078" y="2878717"/>
            <a:ext cx="6690732" cy="3842759"/>
          </a:xfrm>
          <a:prstGeom prst="rect">
            <a:avLst/>
          </a:prstGeom>
        </p:spPr>
      </p:pic>
      <p:sp>
        <p:nvSpPr>
          <p:cNvPr id="5" name="TextBox 4">
            <a:extLst>
              <a:ext uri="{FF2B5EF4-FFF2-40B4-BE49-F238E27FC236}">
                <a16:creationId xmlns:a16="http://schemas.microsoft.com/office/drawing/2014/main" id="{334B2CA2-F003-1B40-A4C5-FB68AA063016}"/>
              </a:ext>
            </a:extLst>
          </p:cNvPr>
          <p:cNvSpPr txBox="1"/>
          <p:nvPr/>
        </p:nvSpPr>
        <p:spPr>
          <a:xfrm>
            <a:off x="7456449" y="4321316"/>
            <a:ext cx="1984917" cy="307777"/>
          </a:xfrm>
          <a:prstGeom prst="rect">
            <a:avLst/>
          </a:prstGeom>
          <a:noFill/>
        </p:spPr>
        <p:txBody>
          <a:bodyPr wrap="square" rtlCol="0">
            <a:spAutoFit/>
          </a:bodyPr>
          <a:lstStyle/>
          <a:p>
            <a:r>
              <a:rPr lang="en-US" sz="1400" b="1" dirty="0">
                <a:solidFill>
                  <a:srgbClr val="C00000"/>
                </a:solidFill>
                <a:latin typeface="Arial" panose="020B0604020202020204" pitchFamily="34" charset="0"/>
                <a:cs typeface="Arial" panose="020B0604020202020204" pitchFamily="34" charset="0"/>
              </a:rPr>
              <a:t>Or AWS, GCP, …</a:t>
            </a:r>
          </a:p>
        </p:txBody>
      </p:sp>
    </p:spTree>
    <p:extLst>
      <p:ext uri="{BB962C8B-B14F-4D97-AF65-F5344CB8AC3E}">
        <p14:creationId xmlns:p14="http://schemas.microsoft.com/office/powerpoint/2010/main" val="381617685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05423"/>
            <a:ext cx="8229600" cy="1143000"/>
          </a:xfrm>
        </p:spPr>
        <p:txBody>
          <a:bodyPr/>
          <a:lstStyle/>
          <a:p>
            <a:r>
              <a:rPr lang="en-US" dirty="0">
                <a:solidFill>
                  <a:srgbClr val="FF0000"/>
                </a:solidFill>
              </a:rPr>
              <a:t>Manufacturing</a:t>
            </a:r>
            <a:r>
              <a:rPr lang="en-US" dirty="0"/>
              <a:t> App Marketplace </a:t>
            </a:r>
            <a:br>
              <a:rPr lang="en-US" dirty="0"/>
            </a:br>
            <a:r>
              <a:rPr lang="en-US" dirty="0"/>
              <a:t>Security Architecture</a:t>
            </a:r>
            <a:endParaRPr lang="en-US" dirty="0">
              <a:solidFill>
                <a:srgbClr val="0000FF"/>
              </a:solidFill>
            </a:endParaRPr>
          </a:p>
        </p:txBody>
      </p:sp>
      <p:sp>
        <p:nvSpPr>
          <p:cNvPr id="31" name="Slide Number Placeholder 5">
            <a:extLst>
              <a:ext uri="{FF2B5EF4-FFF2-40B4-BE49-F238E27FC236}">
                <a16:creationId xmlns:a16="http://schemas.microsoft.com/office/drawing/2014/main" id="{0515C55B-8DD5-B749-A2CF-91F605A75EF8}"/>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157</a:t>
            </a:fld>
            <a:endParaRPr lang="en-US" dirty="0"/>
          </a:p>
        </p:txBody>
      </p:sp>
      <p:sp>
        <p:nvSpPr>
          <p:cNvPr id="4" name="Content Placeholder 3">
            <a:extLst>
              <a:ext uri="{FF2B5EF4-FFF2-40B4-BE49-F238E27FC236}">
                <a16:creationId xmlns:a16="http://schemas.microsoft.com/office/drawing/2014/main" id="{096C378B-EB68-EF4D-AE34-DFA9E35B04FF}"/>
              </a:ext>
            </a:extLst>
          </p:cNvPr>
          <p:cNvSpPr>
            <a:spLocks noGrp="1"/>
          </p:cNvSpPr>
          <p:nvPr>
            <p:ph idx="1"/>
          </p:nvPr>
        </p:nvSpPr>
        <p:spPr>
          <a:xfrm>
            <a:off x="1759508" y="1742547"/>
            <a:ext cx="8451292" cy="4910031"/>
          </a:xfrm>
        </p:spPr>
        <p:txBody>
          <a:bodyPr>
            <a:normAutofit/>
          </a:bodyPr>
          <a:lstStyle/>
          <a:p>
            <a:r>
              <a:rPr lang="en-US" dirty="0"/>
              <a:t>How to secure on-going efforts to scale-up the App Marketplace with user opt-in via a new web-access layer features?</a:t>
            </a:r>
          </a:p>
          <a:p>
            <a:pPr lvl="1"/>
            <a:r>
              <a:rPr lang="en-US" dirty="0"/>
              <a:t>(a) an integrated single sign-on authentication</a:t>
            </a:r>
          </a:p>
          <a:p>
            <a:pPr lvl="1"/>
            <a:r>
              <a:rPr lang="en-US" dirty="0"/>
              <a:t>(b) on-demand/secure access to run virtual desktops, and virtual machines for web servers to host the various Apps</a:t>
            </a:r>
          </a:p>
          <a:p>
            <a:pPr lvl="1"/>
            <a:r>
              <a:rPr lang="en-US" dirty="0"/>
              <a:t>(c) secure storage of results after the computation stages to protect intellectual property of the manufacturers’ App designs and data sets</a:t>
            </a:r>
          </a:p>
          <a:p>
            <a:pPr lvl="1"/>
            <a:r>
              <a:rPr lang="en-US" dirty="0"/>
              <a:t>(d) Defense against LoC using </a:t>
            </a:r>
            <a:r>
              <a:rPr lang="en-US" dirty="0" err="1"/>
              <a:t>HoneyFiles</a:t>
            </a:r>
            <a:r>
              <a:rPr lang="en-US" dirty="0"/>
              <a:t> (Defense by Pretense)</a:t>
            </a:r>
          </a:p>
          <a:p>
            <a:pPr marL="0" indent="0">
              <a:buNone/>
            </a:pPr>
            <a:endParaRPr lang="en-US" dirty="0"/>
          </a:p>
        </p:txBody>
      </p:sp>
    </p:spTree>
    <p:extLst>
      <p:ext uri="{BB962C8B-B14F-4D97-AF65-F5344CB8AC3E}">
        <p14:creationId xmlns:p14="http://schemas.microsoft.com/office/powerpoint/2010/main" val="1364292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05423"/>
            <a:ext cx="8229600" cy="1143000"/>
          </a:xfrm>
        </p:spPr>
        <p:txBody>
          <a:bodyPr/>
          <a:lstStyle/>
          <a:p>
            <a:r>
              <a:rPr lang="en-US" dirty="0" err="1">
                <a:solidFill>
                  <a:srgbClr val="FF0000"/>
                </a:solidFill>
              </a:rPr>
              <a:t>SmartGrid</a:t>
            </a:r>
            <a:r>
              <a:rPr lang="en-US" dirty="0"/>
              <a:t> Application</a:t>
            </a:r>
            <a:endParaRPr lang="en-US" dirty="0">
              <a:solidFill>
                <a:srgbClr val="0000FF"/>
              </a:solidFill>
            </a:endParaRPr>
          </a:p>
        </p:txBody>
      </p:sp>
      <p:sp>
        <p:nvSpPr>
          <p:cNvPr id="31" name="Slide Number Placeholder 5">
            <a:extLst>
              <a:ext uri="{FF2B5EF4-FFF2-40B4-BE49-F238E27FC236}">
                <a16:creationId xmlns:a16="http://schemas.microsoft.com/office/drawing/2014/main" id="{0515C55B-8DD5-B749-A2CF-91F605A75EF8}"/>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158</a:t>
            </a:fld>
            <a:endParaRPr lang="en-US" dirty="0"/>
          </a:p>
        </p:txBody>
      </p:sp>
      <p:sp>
        <p:nvSpPr>
          <p:cNvPr id="4" name="Content Placeholder 3">
            <a:extLst>
              <a:ext uri="{FF2B5EF4-FFF2-40B4-BE49-F238E27FC236}">
                <a16:creationId xmlns:a16="http://schemas.microsoft.com/office/drawing/2014/main" id="{096C378B-EB68-EF4D-AE34-DFA9E35B04FF}"/>
              </a:ext>
            </a:extLst>
          </p:cNvPr>
          <p:cNvSpPr>
            <a:spLocks noGrp="1"/>
          </p:cNvSpPr>
          <p:nvPr>
            <p:ph idx="1"/>
          </p:nvPr>
        </p:nvSpPr>
        <p:spPr>
          <a:xfrm>
            <a:off x="1759508" y="1263045"/>
            <a:ext cx="8852368" cy="2729093"/>
          </a:xfrm>
        </p:spPr>
        <p:txBody>
          <a:bodyPr>
            <a:normAutofit lnSpcReduction="10000"/>
          </a:bodyPr>
          <a:lstStyle/>
          <a:p>
            <a:r>
              <a:rPr lang="en-US" dirty="0"/>
              <a:t>Wide-area measurement and control systems (WAMCS) technology using Phasor Measurement Units (PMUs) is important</a:t>
            </a:r>
          </a:p>
          <a:p>
            <a:pPr lvl="1"/>
            <a:r>
              <a:rPr lang="en-US" dirty="0"/>
              <a:t>Helps guarantee resilience, stability, reliability, state estimation, control, and protection of next-generation power systems</a:t>
            </a:r>
          </a:p>
          <a:p>
            <a:r>
              <a:rPr lang="en-US" dirty="0"/>
              <a:t>However, there is an exponentially increasing number of PMUs and PDCs being deployed in the North American grid</a:t>
            </a:r>
          </a:p>
          <a:p>
            <a:r>
              <a:rPr lang="en-US" dirty="0"/>
              <a:t>Result is an explosion in data volume, which needs an efficient wide-area communication and computing infrastructure</a:t>
            </a:r>
          </a:p>
        </p:txBody>
      </p:sp>
      <p:pic>
        <p:nvPicPr>
          <p:cNvPr id="1028" name="Picture 4" descr="Phasor Measurement Unit for Monitoring Power Systems - PHOENIX - H2020">
            <a:extLst>
              <a:ext uri="{FF2B5EF4-FFF2-40B4-BE49-F238E27FC236}">
                <a16:creationId xmlns:a16="http://schemas.microsoft.com/office/drawing/2014/main" id="{1FD3F926-B14F-9C4A-9DA4-FF2D35FB0C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3319" y="4266277"/>
            <a:ext cx="4086524" cy="20432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xperimental Validation of High Performance HIL-based Real-time PMU Model  for WAMS | Semantic Scholar">
            <a:extLst>
              <a:ext uri="{FF2B5EF4-FFF2-40B4-BE49-F238E27FC236}">
                <a16:creationId xmlns:a16="http://schemas.microsoft.com/office/drawing/2014/main" id="{9F3229CC-EE0D-2C4E-905D-B3DF50A0D5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09" t="5648" b="6367"/>
          <a:stretch/>
        </p:blipFill>
        <p:spPr bwMode="auto">
          <a:xfrm>
            <a:off x="6337922" y="3910183"/>
            <a:ext cx="3872879" cy="2755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550447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05423"/>
            <a:ext cx="8229600" cy="1143000"/>
          </a:xfrm>
        </p:spPr>
        <p:txBody>
          <a:bodyPr/>
          <a:lstStyle/>
          <a:p>
            <a:r>
              <a:rPr lang="en-US" dirty="0" err="1">
                <a:solidFill>
                  <a:srgbClr val="FF0000"/>
                </a:solidFill>
              </a:rPr>
              <a:t>SmartGrid</a:t>
            </a:r>
            <a:r>
              <a:rPr lang="en-US" dirty="0"/>
              <a:t> Application</a:t>
            </a:r>
            <a:endParaRPr lang="en-US" dirty="0">
              <a:solidFill>
                <a:srgbClr val="0000FF"/>
              </a:solidFill>
            </a:endParaRPr>
          </a:p>
        </p:txBody>
      </p:sp>
      <p:sp>
        <p:nvSpPr>
          <p:cNvPr id="31" name="Slide Number Placeholder 5">
            <a:extLst>
              <a:ext uri="{FF2B5EF4-FFF2-40B4-BE49-F238E27FC236}">
                <a16:creationId xmlns:a16="http://schemas.microsoft.com/office/drawing/2014/main" id="{0515C55B-8DD5-B749-A2CF-91F605A75EF8}"/>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159</a:t>
            </a:fld>
            <a:endParaRPr lang="en-US" dirty="0"/>
          </a:p>
        </p:txBody>
      </p:sp>
      <p:sp>
        <p:nvSpPr>
          <p:cNvPr id="4" name="Content Placeholder 3">
            <a:extLst>
              <a:ext uri="{FF2B5EF4-FFF2-40B4-BE49-F238E27FC236}">
                <a16:creationId xmlns:a16="http://schemas.microsoft.com/office/drawing/2014/main" id="{096C378B-EB68-EF4D-AE34-DFA9E35B04FF}"/>
              </a:ext>
            </a:extLst>
          </p:cNvPr>
          <p:cNvSpPr>
            <a:spLocks noGrp="1"/>
          </p:cNvSpPr>
          <p:nvPr>
            <p:ph idx="1"/>
          </p:nvPr>
        </p:nvSpPr>
        <p:spPr>
          <a:xfrm>
            <a:off x="1759508" y="1047572"/>
            <a:ext cx="8908492" cy="2729093"/>
          </a:xfrm>
        </p:spPr>
        <p:txBody>
          <a:bodyPr>
            <a:normAutofit fontScale="92500"/>
          </a:bodyPr>
          <a:lstStyle/>
          <a:p>
            <a:r>
              <a:rPr lang="en-US" dirty="0"/>
              <a:t>As an example for power grids, according to </a:t>
            </a:r>
            <a:r>
              <a:rPr lang="en-US" dirty="0" err="1"/>
              <a:t>UCAlug</a:t>
            </a:r>
            <a:r>
              <a:rPr lang="en-US" dirty="0"/>
              <a:t> Open Smart Grid, every PMU (</a:t>
            </a:r>
            <a:r>
              <a:rPr lang="en-US" dirty="0">
                <a:solidFill>
                  <a:srgbClr val="00B0F0"/>
                </a:solidFill>
              </a:rPr>
              <a:t>from a utility company</a:t>
            </a:r>
            <a:r>
              <a:rPr lang="en-US" dirty="0"/>
              <a:t>) requires 600 to 1500 Kbps bandwidth, 20 </a:t>
            </a:r>
            <a:r>
              <a:rPr lang="en-US" dirty="0" err="1"/>
              <a:t>ms</a:t>
            </a:r>
            <a:r>
              <a:rPr lang="en-US" dirty="0"/>
              <a:t> to 200 </a:t>
            </a:r>
            <a:r>
              <a:rPr lang="en-US" dirty="0" err="1"/>
              <a:t>ms</a:t>
            </a:r>
            <a:r>
              <a:rPr lang="en-US" dirty="0"/>
              <a:t> latency, almost 100% reliability, and a 24-hour backup</a:t>
            </a:r>
          </a:p>
          <a:p>
            <a:r>
              <a:rPr lang="en-US" dirty="0"/>
              <a:t>WAMCS will require cloud computing resources (e.g., storage) and Gigabit per second bandwidth for satisfactory performance and resilience</a:t>
            </a:r>
          </a:p>
          <a:p>
            <a:pPr lvl="1"/>
            <a:r>
              <a:rPr lang="en-US" dirty="0"/>
              <a:t>Challenges are even more aggravated by the gradual transition from centralized to distributed systems for increased speed of data processing</a:t>
            </a:r>
          </a:p>
        </p:txBody>
      </p:sp>
      <p:pic>
        <p:nvPicPr>
          <p:cNvPr id="1026" name="Picture 2" descr="The generic WAMS architecture. A WAMS consists of four components: (i)... |  Download Scientific Diagram">
            <a:extLst>
              <a:ext uri="{FF2B5EF4-FFF2-40B4-BE49-F238E27FC236}">
                <a16:creationId xmlns:a16="http://schemas.microsoft.com/office/drawing/2014/main" id="{6839F649-8DFF-5646-8815-481FD9E8A8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9210" y="3776665"/>
            <a:ext cx="5421255" cy="30485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5A93DB2-FE43-1A43-B3F9-C724A598185E}"/>
              </a:ext>
            </a:extLst>
          </p:cNvPr>
          <p:cNvSpPr txBox="1"/>
          <p:nvPr/>
        </p:nvSpPr>
        <p:spPr>
          <a:xfrm>
            <a:off x="5872975" y="4349609"/>
            <a:ext cx="1289144" cy="369332"/>
          </a:xfrm>
          <a:prstGeom prst="rect">
            <a:avLst/>
          </a:prstGeom>
          <a:noFill/>
        </p:spPr>
        <p:txBody>
          <a:bodyPr wrap="square" rtlCol="0">
            <a:spAutoFit/>
          </a:bodyPr>
          <a:lstStyle/>
          <a:p>
            <a:r>
              <a:rPr lang="en-US" dirty="0">
                <a:solidFill>
                  <a:srgbClr val="C00000"/>
                </a:solidFill>
              </a:rPr>
              <a:t>With SDN</a:t>
            </a:r>
          </a:p>
        </p:txBody>
      </p:sp>
      <p:sp>
        <p:nvSpPr>
          <p:cNvPr id="5" name="TextBox 4">
            <a:extLst>
              <a:ext uri="{FF2B5EF4-FFF2-40B4-BE49-F238E27FC236}">
                <a16:creationId xmlns:a16="http://schemas.microsoft.com/office/drawing/2014/main" id="{80A8EECF-76F2-1542-BFAC-97D89358417D}"/>
              </a:ext>
            </a:extLst>
          </p:cNvPr>
          <p:cNvSpPr txBox="1"/>
          <p:nvPr/>
        </p:nvSpPr>
        <p:spPr>
          <a:xfrm rot="20018887">
            <a:off x="2643172" y="4508912"/>
            <a:ext cx="2512076" cy="646331"/>
          </a:xfrm>
          <a:prstGeom prst="rect">
            <a:avLst/>
          </a:prstGeom>
          <a:noFill/>
        </p:spPr>
        <p:txBody>
          <a:bodyPr wrap="square" rtlCol="0">
            <a:spAutoFit/>
          </a:bodyPr>
          <a:lstStyle/>
          <a:p>
            <a:r>
              <a:rPr lang="en-US" b="1" dirty="0">
                <a:solidFill>
                  <a:srgbClr val="FF0000"/>
                </a:solidFill>
                <a:latin typeface="Arial" panose="020B0604020202020204" pitchFamily="34" charset="0"/>
                <a:cs typeface="Arial" panose="020B0604020202020204" pitchFamily="34" charset="0"/>
              </a:rPr>
              <a:t>Privacy and Non-disclosure issues</a:t>
            </a:r>
          </a:p>
        </p:txBody>
      </p:sp>
    </p:spTree>
    <p:extLst>
      <p:ext uri="{BB962C8B-B14F-4D97-AF65-F5344CB8AC3E}">
        <p14:creationId xmlns:p14="http://schemas.microsoft.com/office/powerpoint/2010/main" val="1250773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normAutofit/>
          </a:bodyPr>
          <a:lstStyle/>
          <a:p>
            <a:r>
              <a:rPr lang="en-US" dirty="0"/>
              <a:t>Security Concepts and Relationships (2)</a:t>
            </a:r>
            <a:br>
              <a:rPr lang="en-US" dirty="0"/>
            </a:br>
            <a:r>
              <a:rPr lang="en-US" sz="2000" i="1" dirty="0"/>
              <a:t>(from RFC 2828, Internet Security Glossary)</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16</a:t>
            </a:fld>
            <a:endParaRPr lang="en-US" dirty="0"/>
          </a:p>
        </p:txBody>
      </p:sp>
      <p:sp>
        <p:nvSpPr>
          <p:cNvPr id="4" name="Content Placeholder 3">
            <a:extLst>
              <a:ext uri="{FF2B5EF4-FFF2-40B4-BE49-F238E27FC236}">
                <a16:creationId xmlns:a16="http://schemas.microsoft.com/office/drawing/2014/main" id="{3D64693F-01BB-2643-9563-7B0882B8F275}"/>
              </a:ext>
            </a:extLst>
          </p:cNvPr>
          <p:cNvSpPr>
            <a:spLocks noGrp="1"/>
          </p:cNvSpPr>
          <p:nvPr>
            <p:ph idx="1"/>
          </p:nvPr>
        </p:nvSpPr>
        <p:spPr>
          <a:xfrm>
            <a:off x="1981200" y="1600200"/>
            <a:ext cx="8229600" cy="4983162"/>
          </a:xfrm>
        </p:spPr>
        <p:txBody>
          <a:bodyPr>
            <a:normAutofit fontScale="77500" lnSpcReduction="20000"/>
          </a:bodyPr>
          <a:lstStyle/>
          <a:p>
            <a:r>
              <a:rPr lang="en-US" b="1" dirty="0"/>
              <a:t>Security Policy</a:t>
            </a:r>
          </a:p>
          <a:p>
            <a:pPr lvl="1"/>
            <a:r>
              <a:rPr lang="en-US" dirty="0"/>
              <a:t>A set of criteria for the provision of security services; It defines and constrains the activities of a data processing facility in order to maintain a condition of security for systems and data.</a:t>
            </a:r>
          </a:p>
          <a:p>
            <a:endParaRPr lang="en-US" dirty="0"/>
          </a:p>
          <a:p>
            <a:r>
              <a:rPr lang="en-US" b="1" dirty="0"/>
              <a:t>System Resource (</a:t>
            </a:r>
            <a:r>
              <a:rPr lang="en-US" b="1" dirty="0">
                <a:solidFill>
                  <a:srgbClr val="0432FF"/>
                </a:solidFill>
              </a:rPr>
              <a:t>Asset</a:t>
            </a:r>
            <a:r>
              <a:rPr lang="en-US" b="1" dirty="0"/>
              <a:t> – Hardware, Software, Data, Network)</a:t>
            </a:r>
          </a:p>
          <a:p>
            <a:pPr lvl="1"/>
            <a:r>
              <a:rPr lang="en-US" dirty="0"/>
              <a:t>A major application, general support system, high impact program, physical plant, mission critical system, personnel, equipment, or a logically related group of systems</a:t>
            </a:r>
          </a:p>
          <a:p>
            <a:pPr marL="0" indent="0">
              <a:buNone/>
            </a:pPr>
            <a:endParaRPr lang="en-US" dirty="0"/>
          </a:p>
          <a:p>
            <a:r>
              <a:rPr lang="en-US" b="1" dirty="0"/>
              <a:t>Threat</a:t>
            </a:r>
          </a:p>
          <a:p>
            <a:pPr lvl="1"/>
            <a:r>
              <a:rPr lang="en-US" dirty="0"/>
              <a:t>Any circumstance or event with the potential to adversely impact/harm: organizational operations (including mission, functions, image, or reputation), organizational assets, individuals, other organizations, or the Nation through an information system – via unauthorized access, destruction, disclosure, modification of information, and/or denial of service</a:t>
            </a:r>
          </a:p>
          <a:p>
            <a:endParaRPr lang="en-US" dirty="0"/>
          </a:p>
          <a:p>
            <a:r>
              <a:rPr lang="en-US" b="1" dirty="0"/>
              <a:t>Vulnerability</a:t>
            </a:r>
          </a:p>
          <a:p>
            <a:pPr lvl="1"/>
            <a:r>
              <a:rPr lang="en-US" dirty="0"/>
              <a:t>Flaw or weakness within: an information system, system security procedures, internal controls, or implementation that could be exploited or triggered by a threat source</a:t>
            </a:r>
          </a:p>
          <a:p>
            <a:endParaRPr lang="en-US" dirty="0"/>
          </a:p>
          <a:p>
            <a:endParaRPr lang="en-US" dirty="0"/>
          </a:p>
        </p:txBody>
      </p:sp>
      <p:sp>
        <p:nvSpPr>
          <p:cNvPr id="3" name="Rectangle 2">
            <a:extLst>
              <a:ext uri="{FF2B5EF4-FFF2-40B4-BE49-F238E27FC236}">
                <a16:creationId xmlns:a16="http://schemas.microsoft.com/office/drawing/2014/main" id="{281E8D01-9FEC-7440-B605-D4F748516F01}"/>
              </a:ext>
            </a:extLst>
          </p:cNvPr>
          <p:cNvSpPr/>
          <p:nvPr/>
        </p:nvSpPr>
        <p:spPr>
          <a:xfrm>
            <a:off x="2291547" y="6352143"/>
            <a:ext cx="8009982" cy="338554"/>
          </a:xfrm>
          <a:prstGeom prst="rect">
            <a:avLst/>
          </a:prstGeom>
        </p:spPr>
        <p:txBody>
          <a:bodyPr wrap="square">
            <a:spAutoFit/>
          </a:bodyPr>
          <a:lstStyle/>
          <a:p>
            <a:pPr algn="ctr">
              <a:spcBef>
                <a:spcPts val="1600"/>
              </a:spcBef>
            </a:pPr>
            <a:r>
              <a:rPr lang="en-US" sz="1600" i="1" dirty="0">
                <a:solidFill>
                  <a:srgbClr val="0432FF"/>
                </a:solidFill>
                <a:latin typeface="Arial" panose="020B0604020202020204" pitchFamily="34" charset="0"/>
                <a:cs typeface="Arial" panose="020B0604020202020204" pitchFamily="34" charset="0"/>
              </a:rPr>
              <a:t>Basically, a threat is a possible danger that might exploit a vulnerability…</a:t>
            </a:r>
          </a:p>
        </p:txBody>
      </p:sp>
    </p:spTree>
    <p:extLst>
      <p:ext uri="{BB962C8B-B14F-4D97-AF65-F5344CB8AC3E}">
        <p14:creationId xmlns:p14="http://schemas.microsoft.com/office/powerpoint/2010/main" val="198648644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05423"/>
            <a:ext cx="8229600" cy="1143000"/>
          </a:xfrm>
        </p:spPr>
        <p:txBody>
          <a:bodyPr/>
          <a:lstStyle/>
          <a:p>
            <a:r>
              <a:rPr lang="en-US" dirty="0" err="1">
                <a:solidFill>
                  <a:srgbClr val="FF0000"/>
                </a:solidFill>
              </a:rPr>
              <a:t>SmartGrid</a:t>
            </a:r>
            <a:r>
              <a:rPr lang="en-US" dirty="0">
                <a:solidFill>
                  <a:srgbClr val="FF0000"/>
                </a:solidFill>
              </a:rPr>
              <a:t> </a:t>
            </a:r>
            <a:r>
              <a:rPr lang="en-US" dirty="0"/>
              <a:t>Security Architecture</a:t>
            </a:r>
            <a:endParaRPr lang="en-US" dirty="0">
              <a:solidFill>
                <a:srgbClr val="0000FF"/>
              </a:solidFill>
            </a:endParaRPr>
          </a:p>
        </p:txBody>
      </p:sp>
      <p:sp>
        <p:nvSpPr>
          <p:cNvPr id="31" name="Slide Number Placeholder 5">
            <a:extLst>
              <a:ext uri="{FF2B5EF4-FFF2-40B4-BE49-F238E27FC236}">
                <a16:creationId xmlns:a16="http://schemas.microsoft.com/office/drawing/2014/main" id="{0515C55B-8DD5-B749-A2CF-91F605A75EF8}"/>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160</a:t>
            </a:fld>
            <a:endParaRPr lang="en-US" dirty="0"/>
          </a:p>
        </p:txBody>
      </p:sp>
      <p:sp>
        <p:nvSpPr>
          <p:cNvPr id="4" name="Content Placeholder 3">
            <a:extLst>
              <a:ext uri="{FF2B5EF4-FFF2-40B4-BE49-F238E27FC236}">
                <a16:creationId xmlns:a16="http://schemas.microsoft.com/office/drawing/2014/main" id="{096C378B-EB68-EF4D-AE34-DFA9E35B04FF}"/>
              </a:ext>
            </a:extLst>
          </p:cNvPr>
          <p:cNvSpPr>
            <a:spLocks noGrp="1"/>
          </p:cNvSpPr>
          <p:nvPr>
            <p:ph idx="1"/>
          </p:nvPr>
        </p:nvSpPr>
        <p:spPr>
          <a:xfrm>
            <a:off x="1759508" y="1742547"/>
            <a:ext cx="8451292" cy="4910031"/>
          </a:xfrm>
        </p:spPr>
        <p:txBody>
          <a:bodyPr>
            <a:normAutofit/>
          </a:bodyPr>
          <a:lstStyle/>
          <a:p>
            <a:r>
              <a:rPr lang="en-US" dirty="0"/>
              <a:t>How to secure on-going efforts to store and process PMU data with utility companies opt-in via a new web-access layer and software-defined network features?</a:t>
            </a:r>
          </a:p>
          <a:p>
            <a:pPr lvl="1"/>
            <a:r>
              <a:rPr lang="en-US" dirty="0"/>
              <a:t>(a) an integrated single sign-on authentication</a:t>
            </a:r>
          </a:p>
          <a:p>
            <a:pPr lvl="1"/>
            <a:r>
              <a:rPr lang="en-US" dirty="0"/>
              <a:t>(b) on-demand/secure access to computation in the cloud to calculate e.g., secure state estimates in the power grids</a:t>
            </a:r>
          </a:p>
          <a:p>
            <a:pPr lvl="1"/>
            <a:r>
              <a:rPr lang="en-US" dirty="0"/>
              <a:t>(c) secure storage of results after the computation stages to protect intellectual property of the utility company’s data sets</a:t>
            </a:r>
          </a:p>
          <a:p>
            <a:pPr lvl="1"/>
            <a:r>
              <a:rPr lang="en-US" dirty="0"/>
              <a:t>(d) Defense against LoC attacks using Role-based </a:t>
            </a:r>
            <a:r>
              <a:rPr lang="en-US"/>
              <a:t>Access Control</a:t>
            </a:r>
            <a:endParaRPr lang="en-US" dirty="0"/>
          </a:p>
          <a:p>
            <a:pPr marL="0" indent="0">
              <a:buNone/>
            </a:pPr>
            <a:endParaRPr lang="en-US" dirty="0"/>
          </a:p>
        </p:txBody>
      </p:sp>
    </p:spTree>
    <p:extLst>
      <p:ext uri="{BB962C8B-B14F-4D97-AF65-F5344CB8AC3E}">
        <p14:creationId xmlns:p14="http://schemas.microsoft.com/office/powerpoint/2010/main" val="763282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5"/>
          <p:cNvSpPr txBox="1"/>
          <p:nvPr/>
        </p:nvSpPr>
        <p:spPr>
          <a:xfrm>
            <a:off x="605667" y="419367"/>
            <a:ext cx="11170800" cy="76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4267" b="1" kern="0">
                <a:solidFill>
                  <a:srgbClr val="EF6C00"/>
                </a:solidFill>
                <a:latin typeface="PT Sans Narrow"/>
                <a:ea typeface="PT Sans Narrow"/>
                <a:cs typeface="PT Sans Narrow"/>
                <a:sym typeface="PT Sans Narrow"/>
              </a:rPr>
              <a:t>Security and challenges in Collaborative Drone Systems</a:t>
            </a:r>
            <a:endParaRPr sz="4267" b="1" kern="0">
              <a:solidFill>
                <a:srgbClr val="EF6C00"/>
              </a:solidFill>
              <a:latin typeface="PT Sans Narrow"/>
              <a:ea typeface="PT Sans Narrow"/>
              <a:cs typeface="PT Sans Narrow"/>
              <a:sym typeface="PT Sans Narrow"/>
            </a:endParaRPr>
          </a:p>
          <a:p>
            <a:pPr defTabSz="1219170">
              <a:buClr>
                <a:srgbClr val="000000"/>
              </a:buClr>
            </a:pPr>
            <a:endParaRPr sz="4800" b="1" kern="0">
              <a:solidFill>
                <a:srgbClr val="EF6C00"/>
              </a:solidFill>
              <a:latin typeface="PT Sans Narrow"/>
              <a:ea typeface="PT Sans Narrow"/>
              <a:cs typeface="PT Sans Narrow"/>
              <a:sym typeface="PT Sans Narrow"/>
            </a:endParaRPr>
          </a:p>
        </p:txBody>
      </p:sp>
      <p:sp>
        <p:nvSpPr>
          <p:cNvPr id="260" name="Google Shape;260;p45"/>
          <p:cNvSpPr txBox="1"/>
          <p:nvPr/>
        </p:nvSpPr>
        <p:spPr>
          <a:xfrm>
            <a:off x="519667" y="1498667"/>
            <a:ext cx="10877600" cy="3972000"/>
          </a:xfrm>
          <a:prstGeom prst="rect">
            <a:avLst/>
          </a:prstGeom>
          <a:noFill/>
          <a:ln>
            <a:noFill/>
          </a:ln>
        </p:spPr>
        <p:txBody>
          <a:bodyPr spcFirstLastPara="1" wrap="square" lIns="121900" tIns="121900" rIns="121900" bIns="121900" anchor="t" anchorCtr="0">
            <a:noAutofit/>
          </a:bodyPr>
          <a:lstStyle/>
          <a:p>
            <a:pPr marL="609585" indent="-423323" algn="just" defTabSz="1219170">
              <a:lnSpc>
                <a:spcPct val="150000"/>
              </a:lnSpc>
              <a:buClr>
                <a:srgbClr val="434343"/>
              </a:buClr>
              <a:buSzPts val="1400"/>
              <a:buFont typeface="Open Sans"/>
              <a:buChar char="●"/>
            </a:pPr>
            <a:r>
              <a:rPr lang="en" sz="1867" kern="0">
                <a:solidFill>
                  <a:srgbClr val="434343"/>
                </a:solidFill>
                <a:latin typeface="Open Sans"/>
                <a:ea typeface="Open Sans"/>
                <a:cs typeface="Open Sans"/>
                <a:sym typeface="Open Sans"/>
              </a:rPr>
              <a:t>The use of these systems has been increasing and the issues related to </a:t>
            </a:r>
            <a:r>
              <a:rPr lang="en" sz="1867" b="1" kern="0">
                <a:solidFill>
                  <a:srgbClr val="434343"/>
                </a:solidFill>
                <a:latin typeface="Open Sans"/>
                <a:ea typeface="Open Sans"/>
                <a:cs typeface="Open Sans"/>
                <a:sym typeface="Open Sans"/>
              </a:rPr>
              <a:t>security, privacy, reliability, regulation, and ownership</a:t>
            </a:r>
            <a:r>
              <a:rPr lang="en" sz="1867" kern="0">
                <a:solidFill>
                  <a:srgbClr val="434343"/>
                </a:solidFill>
                <a:latin typeface="Open Sans"/>
                <a:ea typeface="Open Sans"/>
                <a:cs typeface="Open Sans"/>
                <a:sym typeface="Open Sans"/>
              </a:rPr>
              <a:t> are also increasing at the same pace [5].</a:t>
            </a:r>
            <a:endParaRPr sz="1867" kern="0">
              <a:solidFill>
                <a:srgbClr val="434343"/>
              </a:solidFill>
              <a:latin typeface="Open Sans"/>
              <a:ea typeface="Open Sans"/>
              <a:cs typeface="Open Sans"/>
              <a:sym typeface="Open Sans"/>
            </a:endParaRPr>
          </a:p>
          <a:p>
            <a:pPr marL="609585" algn="just" defTabSz="1219170">
              <a:lnSpc>
                <a:spcPct val="150000"/>
              </a:lnSpc>
              <a:buClr>
                <a:srgbClr val="000000"/>
              </a:buClr>
            </a:pPr>
            <a:endParaRPr sz="1867" kern="0">
              <a:solidFill>
                <a:srgbClr val="434343"/>
              </a:solidFill>
              <a:latin typeface="Open Sans"/>
              <a:ea typeface="Open Sans"/>
              <a:cs typeface="Open Sans"/>
              <a:sym typeface="Open Sans"/>
            </a:endParaRPr>
          </a:p>
          <a:p>
            <a:pPr marL="609585" indent="-423323" algn="just" defTabSz="1219170">
              <a:lnSpc>
                <a:spcPct val="150000"/>
              </a:lnSpc>
              <a:buClr>
                <a:srgbClr val="434343"/>
              </a:buClr>
              <a:buSzPts val="1400"/>
              <a:buFont typeface="Open Sans"/>
              <a:buChar char="●"/>
            </a:pPr>
            <a:r>
              <a:rPr lang="en" sz="1867" kern="0">
                <a:solidFill>
                  <a:srgbClr val="434343"/>
                </a:solidFill>
                <a:latin typeface="Open Sans"/>
                <a:ea typeface="Open Sans"/>
                <a:cs typeface="Open Sans"/>
                <a:sym typeface="Open Sans"/>
              </a:rPr>
              <a:t>Furthermore, collaborative drone systems are usually </a:t>
            </a:r>
            <a:r>
              <a:rPr lang="en" sz="1867" b="1" kern="0">
                <a:solidFill>
                  <a:srgbClr val="434343"/>
                </a:solidFill>
                <a:latin typeface="Open Sans"/>
                <a:ea typeface="Open Sans"/>
                <a:cs typeface="Open Sans"/>
                <a:sym typeface="Open Sans"/>
              </a:rPr>
              <a:t>resource-constrained</a:t>
            </a:r>
            <a:r>
              <a:rPr lang="en" sz="1867" kern="0">
                <a:solidFill>
                  <a:srgbClr val="434343"/>
                </a:solidFill>
                <a:latin typeface="Open Sans"/>
                <a:ea typeface="Open Sans"/>
                <a:cs typeface="Open Sans"/>
                <a:sym typeface="Open Sans"/>
              </a:rPr>
              <a:t>, in addition to being highly vulnerable to physical and cyber attacks/threats.</a:t>
            </a:r>
            <a:endParaRPr sz="1867" kern="0">
              <a:solidFill>
                <a:srgbClr val="434343"/>
              </a:solidFill>
              <a:latin typeface="Open Sans"/>
              <a:ea typeface="Open Sans"/>
              <a:cs typeface="Open Sans"/>
              <a:sym typeface="Open Sans"/>
            </a:endParaRPr>
          </a:p>
          <a:p>
            <a:pPr marL="609585" algn="just" defTabSz="1219170">
              <a:lnSpc>
                <a:spcPct val="150000"/>
              </a:lnSpc>
              <a:buClr>
                <a:srgbClr val="000000"/>
              </a:buClr>
            </a:pPr>
            <a:endParaRPr sz="1867" kern="0">
              <a:solidFill>
                <a:srgbClr val="434343"/>
              </a:solidFill>
              <a:latin typeface="Open Sans"/>
              <a:ea typeface="Open Sans"/>
              <a:cs typeface="Open Sans"/>
              <a:sym typeface="Open Sans"/>
            </a:endParaRPr>
          </a:p>
          <a:p>
            <a:pPr marL="609585" indent="-423323" algn="just" defTabSz="1219170">
              <a:lnSpc>
                <a:spcPct val="150000"/>
              </a:lnSpc>
              <a:buClr>
                <a:srgbClr val="434343"/>
              </a:buClr>
              <a:buSzPts val="1400"/>
              <a:buFont typeface="Open Sans"/>
              <a:buChar char="●"/>
            </a:pPr>
            <a:r>
              <a:rPr lang="en" sz="1867" kern="0">
                <a:solidFill>
                  <a:srgbClr val="434343"/>
                </a:solidFill>
                <a:latin typeface="Open Sans"/>
                <a:ea typeface="Open Sans"/>
                <a:cs typeface="Open Sans"/>
                <a:sym typeface="Open Sans"/>
              </a:rPr>
              <a:t>Challenges exist to </a:t>
            </a:r>
            <a:r>
              <a:rPr lang="en" sz="1867" b="1" kern="0">
                <a:solidFill>
                  <a:srgbClr val="434343"/>
                </a:solidFill>
                <a:latin typeface="Open Sans"/>
                <a:ea typeface="Open Sans"/>
                <a:cs typeface="Open Sans"/>
                <a:sym typeface="Open Sans"/>
              </a:rPr>
              <a:t>secure the communication</a:t>
            </a:r>
            <a:r>
              <a:rPr lang="en" sz="1867" kern="0">
                <a:solidFill>
                  <a:srgbClr val="434343"/>
                </a:solidFill>
                <a:latin typeface="Open Sans"/>
                <a:ea typeface="Open Sans"/>
                <a:cs typeface="Open Sans"/>
                <a:sym typeface="Open Sans"/>
              </a:rPr>
              <a:t> in collaborative drone services in terms of privacy leakage, data confidentiality protection, and the lack of development and implementation of mechanisms for </a:t>
            </a:r>
            <a:r>
              <a:rPr lang="en" sz="1867" b="1" kern="0">
                <a:solidFill>
                  <a:srgbClr val="434343"/>
                </a:solidFill>
                <a:latin typeface="Open Sans"/>
                <a:ea typeface="Open Sans"/>
                <a:cs typeface="Open Sans"/>
                <a:sym typeface="Open Sans"/>
              </a:rPr>
              <a:t>reliable and secure protocols</a:t>
            </a:r>
            <a:r>
              <a:rPr lang="en" sz="1867" kern="0">
                <a:solidFill>
                  <a:srgbClr val="434343"/>
                </a:solidFill>
                <a:latin typeface="Open Sans"/>
                <a:ea typeface="Open Sans"/>
                <a:cs typeface="Open Sans"/>
                <a:sym typeface="Open Sans"/>
              </a:rPr>
              <a:t> [6].</a:t>
            </a:r>
            <a:endParaRPr sz="1867" kern="0">
              <a:solidFill>
                <a:srgbClr val="434343"/>
              </a:solidFill>
              <a:latin typeface="Open Sans"/>
              <a:ea typeface="Open Sans"/>
              <a:cs typeface="Open Sans"/>
              <a:sym typeface="Open Sans"/>
            </a:endParaRPr>
          </a:p>
        </p:txBody>
      </p:sp>
      <p:sp>
        <p:nvSpPr>
          <p:cNvPr id="261" name="Google Shape;261;p45"/>
          <p:cNvSpPr txBox="1"/>
          <p:nvPr/>
        </p:nvSpPr>
        <p:spPr>
          <a:xfrm>
            <a:off x="373067" y="5826733"/>
            <a:ext cx="11170800" cy="903027"/>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067" kern="0">
                <a:solidFill>
                  <a:srgbClr val="595959"/>
                </a:solidFill>
                <a:latin typeface="Open Sans"/>
                <a:ea typeface="Open Sans"/>
                <a:cs typeface="Open Sans"/>
                <a:sym typeface="Open Sans"/>
              </a:rPr>
              <a:t>[5] Hassija, V., Chamola, V., Agrawal, A., Goyal, A., Luong, N.C., Niyato, D., Yu, F., &amp; Guizani, M. (2021). Fast, Reliable, and Secure Drone Communication: A Comprehensive Survey. </a:t>
            </a:r>
            <a:endParaRPr sz="1067" kern="0">
              <a:solidFill>
                <a:srgbClr val="595959"/>
              </a:solidFill>
              <a:latin typeface="Open Sans"/>
              <a:ea typeface="Open Sans"/>
              <a:cs typeface="Open Sans"/>
              <a:sym typeface="Open Sans"/>
            </a:endParaRPr>
          </a:p>
          <a:p>
            <a:pPr defTabSz="1219170">
              <a:buClr>
                <a:srgbClr val="000000"/>
              </a:buClr>
            </a:pPr>
            <a:r>
              <a:rPr lang="en" sz="1067" kern="0">
                <a:solidFill>
                  <a:srgbClr val="595959"/>
                </a:solidFill>
                <a:latin typeface="Open Sans"/>
                <a:ea typeface="Open Sans"/>
                <a:cs typeface="Open Sans"/>
                <a:sym typeface="Open Sans"/>
              </a:rPr>
              <a:t>[6] C. Lin, D. He, N. Kumar, K. R. Choo, A. Vinel, X. Huang, "Security and Privacy for the Internet of Drones: Challenges and Solutions", IEEE Communications Magazine, Vol. 56, no. 1, pp. 64-69, 2018.</a:t>
            </a:r>
            <a:endParaRPr sz="1067" kern="0">
              <a:solidFill>
                <a:srgbClr val="595959"/>
              </a:solidFill>
              <a:latin typeface="Open Sans"/>
              <a:ea typeface="Open Sans"/>
              <a:cs typeface="Open Sans"/>
              <a:sym typeface="Open Sans"/>
            </a:endParaRPr>
          </a:p>
        </p:txBody>
      </p:sp>
      <p:sp>
        <p:nvSpPr>
          <p:cNvPr id="262" name="Google Shape;262;p4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defPPr>
              <a:defRPr lang="en-US"/>
            </a:defPPr>
            <a:lvl1pPr marL="0" lvl="0" algn="r" defTabSz="914400" rtl="0" eaLnBrk="1" latinLnBrk="0" hangingPunct="1">
              <a:buNone/>
              <a:defRPr sz="1333" kern="1200">
                <a:solidFill>
                  <a:schemeClr val="dk2"/>
                </a:solidFill>
                <a:latin typeface="+mn-lt"/>
                <a:ea typeface="+mn-ea"/>
                <a:cs typeface="+mn-cs"/>
              </a:defRPr>
            </a:lvl1pPr>
            <a:lvl2pPr marL="457200" lvl="1" algn="r" defTabSz="914400" rtl="0" eaLnBrk="1" latinLnBrk="0" hangingPunct="1">
              <a:buNone/>
              <a:defRPr sz="1333" kern="1200">
                <a:solidFill>
                  <a:schemeClr val="dk2"/>
                </a:solidFill>
                <a:latin typeface="+mn-lt"/>
                <a:ea typeface="+mn-ea"/>
                <a:cs typeface="+mn-cs"/>
              </a:defRPr>
            </a:lvl2pPr>
            <a:lvl3pPr marL="914400" lvl="2" algn="r" defTabSz="914400" rtl="0" eaLnBrk="1" latinLnBrk="0" hangingPunct="1">
              <a:buNone/>
              <a:defRPr sz="1333" kern="1200">
                <a:solidFill>
                  <a:schemeClr val="dk2"/>
                </a:solidFill>
                <a:latin typeface="+mn-lt"/>
                <a:ea typeface="+mn-ea"/>
                <a:cs typeface="+mn-cs"/>
              </a:defRPr>
            </a:lvl3pPr>
            <a:lvl4pPr marL="1371600" lvl="3" algn="r" defTabSz="914400" rtl="0" eaLnBrk="1" latinLnBrk="0" hangingPunct="1">
              <a:buNone/>
              <a:defRPr sz="1333" kern="1200">
                <a:solidFill>
                  <a:schemeClr val="dk2"/>
                </a:solidFill>
                <a:latin typeface="+mn-lt"/>
                <a:ea typeface="+mn-ea"/>
                <a:cs typeface="+mn-cs"/>
              </a:defRPr>
            </a:lvl4pPr>
            <a:lvl5pPr marL="1828800" lvl="4" algn="r" defTabSz="914400" rtl="0" eaLnBrk="1" latinLnBrk="0" hangingPunct="1">
              <a:buNone/>
              <a:defRPr sz="1333" kern="1200">
                <a:solidFill>
                  <a:schemeClr val="dk2"/>
                </a:solidFill>
                <a:latin typeface="+mn-lt"/>
                <a:ea typeface="+mn-ea"/>
                <a:cs typeface="+mn-cs"/>
              </a:defRPr>
            </a:lvl5pPr>
            <a:lvl6pPr marL="2286000" lvl="5" algn="r" defTabSz="914400" rtl="0" eaLnBrk="1" latinLnBrk="0" hangingPunct="1">
              <a:buNone/>
              <a:defRPr sz="1333" kern="1200">
                <a:solidFill>
                  <a:schemeClr val="dk2"/>
                </a:solidFill>
                <a:latin typeface="+mn-lt"/>
                <a:ea typeface="+mn-ea"/>
                <a:cs typeface="+mn-cs"/>
              </a:defRPr>
            </a:lvl6pPr>
            <a:lvl7pPr marL="2743200" lvl="6" algn="r" defTabSz="914400" rtl="0" eaLnBrk="1" latinLnBrk="0" hangingPunct="1">
              <a:buNone/>
              <a:defRPr sz="1333" kern="1200">
                <a:solidFill>
                  <a:schemeClr val="dk2"/>
                </a:solidFill>
                <a:latin typeface="+mn-lt"/>
                <a:ea typeface="+mn-ea"/>
                <a:cs typeface="+mn-cs"/>
              </a:defRPr>
            </a:lvl7pPr>
            <a:lvl8pPr marL="3200400" lvl="7" algn="r" defTabSz="914400" rtl="0" eaLnBrk="1" latinLnBrk="0" hangingPunct="1">
              <a:buNone/>
              <a:defRPr sz="1333" kern="1200">
                <a:solidFill>
                  <a:schemeClr val="dk2"/>
                </a:solidFill>
                <a:latin typeface="+mn-lt"/>
                <a:ea typeface="+mn-ea"/>
                <a:cs typeface="+mn-cs"/>
              </a:defRPr>
            </a:lvl8pPr>
            <a:lvl9pPr marL="3657600" lvl="8" algn="r" defTabSz="914400" rtl="0" eaLnBrk="1" latinLnBrk="0" hangingPunct="1">
              <a:buNone/>
              <a:defRPr sz="1333" kern="1200">
                <a:solidFill>
                  <a:schemeClr val="dk2"/>
                </a:solidFill>
                <a:latin typeface="+mn-lt"/>
                <a:ea typeface="+mn-ea"/>
                <a:cs typeface="+mn-cs"/>
              </a:defRPr>
            </a:lvl9pPr>
          </a:lstStyle>
          <a:p>
            <a:pPr defTabSz="1219170">
              <a:buClr>
                <a:srgbClr val="000000"/>
              </a:buClr>
            </a:pPr>
            <a:fld id="{00000000-1234-1234-1234-123412341234}" type="slidenum">
              <a:rPr lang="en" smtClean="0"/>
              <a:pPr defTabSz="1219170">
                <a:buClr>
                  <a:srgbClr val="000000"/>
                </a:buClr>
              </a:pPr>
              <a:t>161</a:t>
            </a:fld>
            <a:endParaRPr kern="0">
              <a:solidFill>
                <a:srgbClr val="595959"/>
              </a:solidFill>
              <a:latin typeface="Arial"/>
              <a:cs typeface="Arial"/>
              <a:sym typeface="Arial"/>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53"/>
          <p:cNvSpPr txBox="1"/>
          <p:nvPr/>
        </p:nvSpPr>
        <p:spPr>
          <a:xfrm>
            <a:off x="605667" y="419367"/>
            <a:ext cx="11170800" cy="7452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en" sz="4800" b="1" dirty="0">
                <a:solidFill>
                  <a:srgbClr val="EF6C00"/>
                </a:solidFill>
                <a:latin typeface="PT Sans Narrow"/>
                <a:ea typeface="PT Sans Narrow"/>
                <a:cs typeface="PT Sans Narrow"/>
                <a:sym typeface="PT Sans Narrow"/>
              </a:rPr>
              <a:t>Attacks on Drones</a:t>
            </a:r>
            <a:endParaRPr sz="4800" b="1" dirty="0">
              <a:solidFill>
                <a:srgbClr val="EF6C00"/>
              </a:solidFill>
              <a:latin typeface="PT Sans Narrow"/>
              <a:ea typeface="PT Sans Narrow"/>
              <a:cs typeface="PT Sans Narrow"/>
              <a:sym typeface="PT Sans Narrow"/>
            </a:endParaRPr>
          </a:p>
          <a:p>
            <a:endParaRPr sz="4800" b="1" dirty="0">
              <a:solidFill>
                <a:srgbClr val="EF6C00"/>
              </a:solidFill>
              <a:latin typeface="PT Sans Narrow"/>
              <a:ea typeface="PT Sans Narrow"/>
              <a:cs typeface="PT Sans Narrow"/>
              <a:sym typeface="PT Sans Narrow"/>
            </a:endParaRPr>
          </a:p>
        </p:txBody>
      </p:sp>
      <p:sp>
        <p:nvSpPr>
          <p:cNvPr id="384" name="Google Shape;384;p5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defPPr>
              <a:defRPr lang="en-US"/>
            </a:defPPr>
            <a:lvl1pPr marL="0" lvl="0" algn="r" defTabSz="914400" rtl="0" eaLnBrk="1" latinLnBrk="0" hangingPunct="1">
              <a:buNone/>
              <a:defRPr sz="1333" kern="1200">
                <a:solidFill>
                  <a:schemeClr val="dk2"/>
                </a:solidFill>
                <a:latin typeface="+mn-lt"/>
                <a:ea typeface="+mn-ea"/>
                <a:cs typeface="+mn-cs"/>
              </a:defRPr>
            </a:lvl1pPr>
            <a:lvl2pPr marL="457200" lvl="1" algn="r" defTabSz="914400" rtl="0" eaLnBrk="1" latinLnBrk="0" hangingPunct="1">
              <a:buNone/>
              <a:defRPr sz="1333" kern="1200">
                <a:solidFill>
                  <a:schemeClr val="dk2"/>
                </a:solidFill>
                <a:latin typeface="+mn-lt"/>
                <a:ea typeface="+mn-ea"/>
                <a:cs typeface="+mn-cs"/>
              </a:defRPr>
            </a:lvl2pPr>
            <a:lvl3pPr marL="914400" lvl="2" algn="r" defTabSz="914400" rtl="0" eaLnBrk="1" latinLnBrk="0" hangingPunct="1">
              <a:buNone/>
              <a:defRPr sz="1333" kern="1200">
                <a:solidFill>
                  <a:schemeClr val="dk2"/>
                </a:solidFill>
                <a:latin typeface="+mn-lt"/>
                <a:ea typeface="+mn-ea"/>
                <a:cs typeface="+mn-cs"/>
              </a:defRPr>
            </a:lvl3pPr>
            <a:lvl4pPr marL="1371600" lvl="3" algn="r" defTabSz="914400" rtl="0" eaLnBrk="1" latinLnBrk="0" hangingPunct="1">
              <a:buNone/>
              <a:defRPr sz="1333" kern="1200">
                <a:solidFill>
                  <a:schemeClr val="dk2"/>
                </a:solidFill>
                <a:latin typeface="+mn-lt"/>
                <a:ea typeface="+mn-ea"/>
                <a:cs typeface="+mn-cs"/>
              </a:defRPr>
            </a:lvl4pPr>
            <a:lvl5pPr marL="1828800" lvl="4" algn="r" defTabSz="914400" rtl="0" eaLnBrk="1" latinLnBrk="0" hangingPunct="1">
              <a:buNone/>
              <a:defRPr sz="1333" kern="1200">
                <a:solidFill>
                  <a:schemeClr val="dk2"/>
                </a:solidFill>
                <a:latin typeface="+mn-lt"/>
                <a:ea typeface="+mn-ea"/>
                <a:cs typeface="+mn-cs"/>
              </a:defRPr>
            </a:lvl5pPr>
            <a:lvl6pPr marL="2286000" lvl="5" algn="r" defTabSz="914400" rtl="0" eaLnBrk="1" latinLnBrk="0" hangingPunct="1">
              <a:buNone/>
              <a:defRPr sz="1333" kern="1200">
                <a:solidFill>
                  <a:schemeClr val="dk2"/>
                </a:solidFill>
                <a:latin typeface="+mn-lt"/>
                <a:ea typeface="+mn-ea"/>
                <a:cs typeface="+mn-cs"/>
              </a:defRPr>
            </a:lvl6pPr>
            <a:lvl7pPr marL="2743200" lvl="6" algn="r" defTabSz="914400" rtl="0" eaLnBrk="1" latinLnBrk="0" hangingPunct="1">
              <a:buNone/>
              <a:defRPr sz="1333" kern="1200">
                <a:solidFill>
                  <a:schemeClr val="dk2"/>
                </a:solidFill>
                <a:latin typeface="+mn-lt"/>
                <a:ea typeface="+mn-ea"/>
                <a:cs typeface="+mn-cs"/>
              </a:defRPr>
            </a:lvl7pPr>
            <a:lvl8pPr marL="3200400" lvl="7" algn="r" defTabSz="914400" rtl="0" eaLnBrk="1" latinLnBrk="0" hangingPunct="1">
              <a:buNone/>
              <a:defRPr sz="1333" kern="1200">
                <a:solidFill>
                  <a:schemeClr val="dk2"/>
                </a:solidFill>
                <a:latin typeface="+mn-lt"/>
                <a:ea typeface="+mn-ea"/>
                <a:cs typeface="+mn-cs"/>
              </a:defRPr>
            </a:lvl8pPr>
            <a:lvl9pPr marL="3657600" lvl="8" algn="r" defTabSz="914400" rtl="0" eaLnBrk="1" latinLnBrk="0" hangingPunct="1">
              <a:buNone/>
              <a:defRPr sz="1333" kern="1200">
                <a:solidFill>
                  <a:schemeClr val="dk2"/>
                </a:solidFill>
                <a:latin typeface="+mn-lt"/>
                <a:ea typeface="+mn-ea"/>
                <a:cs typeface="+mn-cs"/>
              </a:defRPr>
            </a:lvl9pPr>
          </a:lstStyle>
          <a:p>
            <a:fld id="{00000000-1234-1234-1234-123412341234}" type="slidenum">
              <a:rPr lang="en" smtClean="0"/>
              <a:pPr/>
              <a:t>162</a:t>
            </a:fld>
            <a:endParaRPr/>
          </a:p>
        </p:txBody>
      </p:sp>
      <p:sp>
        <p:nvSpPr>
          <p:cNvPr id="385" name="Google Shape;385;p53"/>
          <p:cNvSpPr/>
          <p:nvPr/>
        </p:nvSpPr>
        <p:spPr>
          <a:xfrm>
            <a:off x="1034367" y="2549333"/>
            <a:ext cx="2492400" cy="919200"/>
          </a:xfrm>
          <a:prstGeom prst="rect">
            <a:avLst/>
          </a:prstGeom>
          <a:solidFill>
            <a:srgbClr val="FF9900"/>
          </a:solidFill>
          <a:ln>
            <a:noFill/>
          </a:ln>
        </p:spPr>
        <p:txBody>
          <a:bodyPr spcFirstLastPara="1" wrap="square" lIns="121900" tIns="121900" rIns="121900" bIns="121900" anchor="ctr" anchorCtr="0">
            <a:noAutofit/>
          </a:bodyPr>
          <a:lstStyle/>
          <a:p>
            <a:pPr algn="ctr"/>
            <a:r>
              <a:rPr lang="en" sz="2533"/>
              <a:t>DoS</a:t>
            </a:r>
            <a:endParaRPr sz="2533"/>
          </a:p>
        </p:txBody>
      </p:sp>
      <p:sp>
        <p:nvSpPr>
          <p:cNvPr id="386" name="Google Shape;386;p53"/>
          <p:cNvSpPr/>
          <p:nvPr/>
        </p:nvSpPr>
        <p:spPr>
          <a:xfrm>
            <a:off x="1034367" y="3867684"/>
            <a:ext cx="2492400" cy="919200"/>
          </a:xfrm>
          <a:prstGeom prst="rect">
            <a:avLst/>
          </a:prstGeom>
          <a:solidFill>
            <a:srgbClr val="FF9900"/>
          </a:solidFill>
          <a:ln>
            <a:noFill/>
          </a:ln>
        </p:spPr>
        <p:txBody>
          <a:bodyPr spcFirstLastPara="1" wrap="square" lIns="121900" tIns="121900" rIns="121900" bIns="121900" anchor="ctr" anchorCtr="0">
            <a:noAutofit/>
          </a:bodyPr>
          <a:lstStyle/>
          <a:p>
            <a:pPr algn="ctr"/>
            <a:r>
              <a:rPr lang="en" sz="2533"/>
              <a:t>MITM</a:t>
            </a:r>
            <a:endParaRPr sz="2533"/>
          </a:p>
        </p:txBody>
      </p:sp>
      <p:sp>
        <p:nvSpPr>
          <p:cNvPr id="387" name="Google Shape;387;p53"/>
          <p:cNvSpPr/>
          <p:nvPr/>
        </p:nvSpPr>
        <p:spPr>
          <a:xfrm>
            <a:off x="1034367" y="5186033"/>
            <a:ext cx="2492400" cy="919200"/>
          </a:xfrm>
          <a:prstGeom prst="rect">
            <a:avLst/>
          </a:prstGeom>
          <a:solidFill>
            <a:srgbClr val="FF9900"/>
          </a:solidFill>
          <a:ln>
            <a:noFill/>
          </a:ln>
        </p:spPr>
        <p:txBody>
          <a:bodyPr spcFirstLastPara="1" wrap="square" lIns="121900" tIns="121900" rIns="121900" bIns="121900" anchor="ctr" anchorCtr="0">
            <a:noAutofit/>
          </a:bodyPr>
          <a:lstStyle/>
          <a:p>
            <a:pPr algn="ctr"/>
            <a:r>
              <a:rPr lang="en" sz="2533"/>
              <a:t>Black Hole</a:t>
            </a:r>
            <a:endParaRPr sz="2533"/>
          </a:p>
        </p:txBody>
      </p:sp>
      <p:sp>
        <p:nvSpPr>
          <p:cNvPr id="388" name="Google Shape;388;p53"/>
          <p:cNvSpPr txBox="1"/>
          <p:nvPr/>
        </p:nvSpPr>
        <p:spPr>
          <a:xfrm>
            <a:off x="280567" y="1766833"/>
            <a:ext cx="4000000" cy="635968"/>
          </a:xfrm>
          <a:prstGeom prst="rect">
            <a:avLst/>
          </a:prstGeom>
          <a:noFill/>
          <a:ln>
            <a:noFill/>
          </a:ln>
        </p:spPr>
        <p:txBody>
          <a:bodyPr spcFirstLastPara="1" wrap="square" lIns="121900" tIns="121900" rIns="121900" bIns="121900" anchor="t" anchorCtr="0">
            <a:spAutoFit/>
          </a:bodyPr>
          <a:lstStyle/>
          <a:p>
            <a:pPr algn="ctr"/>
            <a:r>
              <a:rPr lang="en" sz="2533">
                <a:solidFill>
                  <a:schemeClr val="dk1"/>
                </a:solidFill>
              </a:rPr>
              <a:t>Attack Vectors</a:t>
            </a:r>
            <a:endParaRPr sz="2400"/>
          </a:p>
        </p:txBody>
      </p:sp>
      <p:sp>
        <p:nvSpPr>
          <p:cNvPr id="389" name="Google Shape;389;p53"/>
          <p:cNvSpPr/>
          <p:nvPr/>
        </p:nvSpPr>
        <p:spPr>
          <a:xfrm>
            <a:off x="4740825" y="2549333"/>
            <a:ext cx="6301200" cy="919200"/>
          </a:xfrm>
          <a:prstGeom prst="rect">
            <a:avLst/>
          </a:prstGeom>
          <a:solidFill>
            <a:srgbClr val="93C47D"/>
          </a:solidFill>
          <a:ln>
            <a:noFill/>
          </a:ln>
        </p:spPr>
        <p:txBody>
          <a:bodyPr spcFirstLastPara="1" wrap="square" lIns="121900" tIns="121900" rIns="121900" bIns="121900" anchor="ctr" anchorCtr="0">
            <a:noAutofit/>
          </a:bodyPr>
          <a:lstStyle/>
          <a:p>
            <a:pPr algn="ctr"/>
            <a:r>
              <a:rPr lang="en" sz="1733"/>
              <a:t>Throughput is decreased. The communication between UAVs and the GCS is slowed and eventually, it will go out of service.</a:t>
            </a:r>
            <a:endParaRPr sz="1733"/>
          </a:p>
        </p:txBody>
      </p:sp>
      <p:sp>
        <p:nvSpPr>
          <p:cNvPr id="390" name="Google Shape;390;p53"/>
          <p:cNvSpPr/>
          <p:nvPr/>
        </p:nvSpPr>
        <p:spPr>
          <a:xfrm>
            <a:off x="4740833" y="3693367"/>
            <a:ext cx="6301200" cy="1144000"/>
          </a:xfrm>
          <a:prstGeom prst="rect">
            <a:avLst/>
          </a:prstGeom>
          <a:solidFill>
            <a:srgbClr val="93C47D"/>
          </a:solidFill>
          <a:ln>
            <a:noFill/>
          </a:ln>
        </p:spPr>
        <p:txBody>
          <a:bodyPr spcFirstLastPara="1" wrap="square" lIns="121900" tIns="121900" rIns="121900" bIns="121900" anchor="ctr" anchorCtr="0">
            <a:noAutofit/>
          </a:bodyPr>
          <a:lstStyle/>
          <a:p>
            <a:pPr algn="ctr"/>
            <a:r>
              <a:rPr lang="en" sz="1733">
                <a:solidFill>
                  <a:schemeClr val="dk1"/>
                </a:solidFill>
              </a:rPr>
              <a:t>The attacker changes the GPS location information in the packets causing the target UAV to change its target destination (sending information to another agents, or making it crush to an entity)</a:t>
            </a:r>
            <a:endParaRPr sz="2533"/>
          </a:p>
        </p:txBody>
      </p:sp>
      <p:sp>
        <p:nvSpPr>
          <p:cNvPr id="391" name="Google Shape;391;p53"/>
          <p:cNvSpPr/>
          <p:nvPr/>
        </p:nvSpPr>
        <p:spPr>
          <a:xfrm>
            <a:off x="4740833" y="5073633"/>
            <a:ext cx="6301200" cy="1144000"/>
          </a:xfrm>
          <a:prstGeom prst="rect">
            <a:avLst/>
          </a:prstGeom>
          <a:solidFill>
            <a:srgbClr val="93C47D"/>
          </a:solidFill>
          <a:ln>
            <a:noFill/>
          </a:ln>
        </p:spPr>
        <p:txBody>
          <a:bodyPr spcFirstLastPara="1" wrap="square" lIns="121900" tIns="121900" rIns="121900" bIns="121900" anchor="ctr" anchorCtr="0">
            <a:noAutofit/>
          </a:bodyPr>
          <a:lstStyle/>
          <a:p>
            <a:pPr algn="ctr"/>
            <a:r>
              <a:rPr lang="en" sz="1733">
                <a:solidFill>
                  <a:schemeClr val="dk1"/>
                </a:solidFill>
              </a:rPr>
              <a:t>This malicious node begins to beacon with the other UAVs in the swarm, and show high levels of energy, consistent on the protocol activity, causing the UAV to run out of energy before reaching the destination or accomplishing the task.</a:t>
            </a:r>
            <a:endParaRPr sz="2533"/>
          </a:p>
        </p:txBody>
      </p:sp>
      <p:sp>
        <p:nvSpPr>
          <p:cNvPr id="392" name="Google Shape;392;p53"/>
          <p:cNvSpPr txBox="1"/>
          <p:nvPr/>
        </p:nvSpPr>
        <p:spPr>
          <a:xfrm>
            <a:off x="5133633" y="1766833"/>
            <a:ext cx="5515600" cy="635968"/>
          </a:xfrm>
          <a:prstGeom prst="rect">
            <a:avLst/>
          </a:prstGeom>
          <a:noFill/>
          <a:ln>
            <a:noFill/>
          </a:ln>
        </p:spPr>
        <p:txBody>
          <a:bodyPr spcFirstLastPara="1" wrap="square" lIns="121900" tIns="121900" rIns="121900" bIns="121900" anchor="t" anchorCtr="0">
            <a:spAutoFit/>
          </a:bodyPr>
          <a:lstStyle/>
          <a:p>
            <a:pPr algn="ctr"/>
            <a:r>
              <a:rPr lang="en" sz="2533">
                <a:solidFill>
                  <a:schemeClr val="dk1"/>
                </a:solidFill>
              </a:rPr>
              <a:t>How these attacks are performed</a:t>
            </a:r>
            <a:endParaRPr sz="2400"/>
          </a:p>
        </p:txBody>
      </p:sp>
      <p:sp>
        <p:nvSpPr>
          <p:cNvPr id="393" name="Google Shape;393;p53"/>
          <p:cNvSpPr/>
          <p:nvPr/>
        </p:nvSpPr>
        <p:spPr>
          <a:xfrm>
            <a:off x="3631167" y="2784533"/>
            <a:ext cx="967200" cy="448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4" name="Google Shape;394;p53"/>
          <p:cNvSpPr/>
          <p:nvPr/>
        </p:nvSpPr>
        <p:spPr>
          <a:xfrm>
            <a:off x="3650200" y="4102900"/>
            <a:ext cx="967200" cy="448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5" name="Google Shape;395;p53"/>
          <p:cNvSpPr/>
          <p:nvPr/>
        </p:nvSpPr>
        <p:spPr>
          <a:xfrm>
            <a:off x="3650200" y="5421267"/>
            <a:ext cx="967200" cy="448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4"/>
          <p:cNvSpPr txBox="1"/>
          <p:nvPr/>
        </p:nvSpPr>
        <p:spPr>
          <a:xfrm>
            <a:off x="605667" y="419367"/>
            <a:ext cx="11170800" cy="745200"/>
          </a:xfrm>
          <a:prstGeom prst="rect">
            <a:avLst/>
          </a:prstGeom>
          <a:noFill/>
          <a:ln>
            <a:noFill/>
          </a:ln>
        </p:spPr>
        <p:txBody>
          <a:bodyPr spcFirstLastPara="1" wrap="square" lIns="121900" tIns="121900" rIns="121900" bIns="121900" anchor="t" anchorCtr="0">
            <a:noAutofit/>
          </a:bodyPr>
          <a:lstStyle/>
          <a:p>
            <a:pPr defTabSz="1219170">
              <a:buClr>
                <a:srgbClr val="000000"/>
              </a:buClr>
              <a:buSzPts val="1100"/>
            </a:pPr>
            <a:r>
              <a:rPr lang="en" sz="4800" b="1" kern="0" dirty="0">
                <a:solidFill>
                  <a:srgbClr val="EF6C00"/>
                </a:solidFill>
                <a:latin typeface="PT Sans Narrow"/>
                <a:ea typeface="PT Sans Narrow"/>
                <a:cs typeface="PT Sans Narrow"/>
                <a:sym typeface="PT Sans Narrow"/>
              </a:rPr>
              <a:t>Zero Trust – One way to solve all</a:t>
            </a:r>
            <a:endParaRPr sz="4800" b="1" kern="0" dirty="0">
              <a:solidFill>
                <a:srgbClr val="EF6C00"/>
              </a:solidFill>
              <a:latin typeface="PT Sans Narrow"/>
              <a:ea typeface="PT Sans Narrow"/>
              <a:cs typeface="PT Sans Narrow"/>
              <a:sym typeface="PT Sans Narrow"/>
            </a:endParaRPr>
          </a:p>
          <a:p>
            <a:pPr defTabSz="1219170">
              <a:buClr>
                <a:srgbClr val="000000"/>
              </a:buClr>
            </a:pPr>
            <a:endParaRPr sz="4800" b="1" kern="0" dirty="0">
              <a:solidFill>
                <a:srgbClr val="EF6C00"/>
              </a:solidFill>
              <a:latin typeface="PT Sans Narrow"/>
              <a:ea typeface="PT Sans Narrow"/>
              <a:cs typeface="PT Sans Narrow"/>
              <a:sym typeface="PT Sans Narrow"/>
            </a:endParaRPr>
          </a:p>
        </p:txBody>
      </p:sp>
      <p:sp>
        <p:nvSpPr>
          <p:cNvPr id="401" name="Google Shape;401;p5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defPPr>
              <a:defRPr lang="en-US"/>
            </a:defPPr>
            <a:lvl1pPr marL="0" lvl="0" algn="r" defTabSz="914400" rtl="0" eaLnBrk="1" latinLnBrk="0" hangingPunct="1">
              <a:buNone/>
              <a:defRPr sz="1333" kern="1200">
                <a:solidFill>
                  <a:schemeClr val="dk2"/>
                </a:solidFill>
                <a:latin typeface="+mn-lt"/>
                <a:ea typeface="+mn-ea"/>
                <a:cs typeface="+mn-cs"/>
              </a:defRPr>
            </a:lvl1pPr>
            <a:lvl2pPr marL="457200" lvl="1" algn="r" defTabSz="914400" rtl="0" eaLnBrk="1" latinLnBrk="0" hangingPunct="1">
              <a:buNone/>
              <a:defRPr sz="1333" kern="1200">
                <a:solidFill>
                  <a:schemeClr val="dk2"/>
                </a:solidFill>
                <a:latin typeface="+mn-lt"/>
                <a:ea typeface="+mn-ea"/>
                <a:cs typeface="+mn-cs"/>
              </a:defRPr>
            </a:lvl2pPr>
            <a:lvl3pPr marL="914400" lvl="2" algn="r" defTabSz="914400" rtl="0" eaLnBrk="1" latinLnBrk="0" hangingPunct="1">
              <a:buNone/>
              <a:defRPr sz="1333" kern="1200">
                <a:solidFill>
                  <a:schemeClr val="dk2"/>
                </a:solidFill>
                <a:latin typeface="+mn-lt"/>
                <a:ea typeface="+mn-ea"/>
                <a:cs typeface="+mn-cs"/>
              </a:defRPr>
            </a:lvl3pPr>
            <a:lvl4pPr marL="1371600" lvl="3" algn="r" defTabSz="914400" rtl="0" eaLnBrk="1" latinLnBrk="0" hangingPunct="1">
              <a:buNone/>
              <a:defRPr sz="1333" kern="1200">
                <a:solidFill>
                  <a:schemeClr val="dk2"/>
                </a:solidFill>
                <a:latin typeface="+mn-lt"/>
                <a:ea typeface="+mn-ea"/>
                <a:cs typeface="+mn-cs"/>
              </a:defRPr>
            </a:lvl4pPr>
            <a:lvl5pPr marL="1828800" lvl="4" algn="r" defTabSz="914400" rtl="0" eaLnBrk="1" latinLnBrk="0" hangingPunct="1">
              <a:buNone/>
              <a:defRPr sz="1333" kern="1200">
                <a:solidFill>
                  <a:schemeClr val="dk2"/>
                </a:solidFill>
                <a:latin typeface="+mn-lt"/>
                <a:ea typeface="+mn-ea"/>
                <a:cs typeface="+mn-cs"/>
              </a:defRPr>
            </a:lvl5pPr>
            <a:lvl6pPr marL="2286000" lvl="5" algn="r" defTabSz="914400" rtl="0" eaLnBrk="1" latinLnBrk="0" hangingPunct="1">
              <a:buNone/>
              <a:defRPr sz="1333" kern="1200">
                <a:solidFill>
                  <a:schemeClr val="dk2"/>
                </a:solidFill>
                <a:latin typeface="+mn-lt"/>
                <a:ea typeface="+mn-ea"/>
                <a:cs typeface="+mn-cs"/>
              </a:defRPr>
            </a:lvl6pPr>
            <a:lvl7pPr marL="2743200" lvl="6" algn="r" defTabSz="914400" rtl="0" eaLnBrk="1" latinLnBrk="0" hangingPunct="1">
              <a:buNone/>
              <a:defRPr sz="1333" kern="1200">
                <a:solidFill>
                  <a:schemeClr val="dk2"/>
                </a:solidFill>
                <a:latin typeface="+mn-lt"/>
                <a:ea typeface="+mn-ea"/>
                <a:cs typeface="+mn-cs"/>
              </a:defRPr>
            </a:lvl7pPr>
            <a:lvl8pPr marL="3200400" lvl="7" algn="r" defTabSz="914400" rtl="0" eaLnBrk="1" latinLnBrk="0" hangingPunct="1">
              <a:buNone/>
              <a:defRPr sz="1333" kern="1200">
                <a:solidFill>
                  <a:schemeClr val="dk2"/>
                </a:solidFill>
                <a:latin typeface="+mn-lt"/>
                <a:ea typeface="+mn-ea"/>
                <a:cs typeface="+mn-cs"/>
              </a:defRPr>
            </a:lvl8pPr>
            <a:lvl9pPr marL="3657600" lvl="8" algn="r" defTabSz="914400" rtl="0" eaLnBrk="1" latinLnBrk="0" hangingPunct="1">
              <a:buNone/>
              <a:defRPr sz="1333" kern="1200">
                <a:solidFill>
                  <a:schemeClr val="dk2"/>
                </a:solidFill>
                <a:latin typeface="+mn-lt"/>
                <a:ea typeface="+mn-ea"/>
                <a:cs typeface="+mn-cs"/>
              </a:defRPr>
            </a:lvl9pPr>
          </a:lstStyle>
          <a:p>
            <a:pPr defTabSz="1219170">
              <a:buClr>
                <a:srgbClr val="000000"/>
              </a:buClr>
            </a:pPr>
            <a:fld id="{00000000-1234-1234-1234-123412341234}" type="slidenum">
              <a:rPr lang="en" smtClean="0"/>
              <a:pPr defTabSz="1219170">
                <a:buClr>
                  <a:srgbClr val="000000"/>
                </a:buClr>
              </a:pPr>
              <a:t>163</a:t>
            </a:fld>
            <a:endParaRPr kern="0">
              <a:solidFill>
                <a:srgbClr val="595959"/>
              </a:solidFill>
              <a:latin typeface="Arial"/>
              <a:cs typeface="Arial"/>
              <a:sym typeface="Arial"/>
            </a:endParaRPr>
          </a:p>
        </p:txBody>
      </p:sp>
      <p:sp>
        <p:nvSpPr>
          <p:cNvPr id="402" name="Google Shape;402;p54"/>
          <p:cNvSpPr/>
          <p:nvPr/>
        </p:nvSpPr>
        <p:spPr>
          <a:xfrm>
            <a:off x="584033" y="2167300"/>
            <a:ext cx="3486000" cy="4148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467" kern="0">
              <a:solidFill>
                <a:srgbClr val="000000"/>
              </a:solidFill>
              <a:latin typeface="Arial"/>
              <a:cs typeface="Arial"/>
              <a:sym typeface="Arial"/>
            </a:endParaRPr>
          </a:p>
        </p:txBody>
      </p:sp>
      <p:sp>
        <p:nvSpPr>
          <p:cNvPr id="403" name="Google Shape;403;p54"/>
          <p:cNvSpPr/>
          <p:nvPr/>
        </p:nvSpPr>
        <p:spPr>
          <a:xfrm>
            <a:off x="1080833" y="2574851"/>
            <a:ext cx="2492400" cy="919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Detection</a:t>
            </a:r>
            <a:endParaRPr sz="1867" kern="0">
              <a:solidFill>
                <a:srgbClr val="000000"/>
              </a:solidFill>
              <a:latin typeface="Arial"/>
              <a:cs typeface="Arial"/>
              <a:sym typeface="Arial"/>
            </a:endParaRPr>
          </a:p>
        </p:txBody>
      </p:sp>
      <p:sp>
        <p:nvSpPr>
          <p:cNvPr id="404" name="Google Shape;404;p54"/>
          <p:cNvSpPr/>
          <p:nvPr/>
        </p:nvSpPr>
        <p:spPr>
          <a:xfrm>
            <a:off x="1080833" y="3913433"/>
            <a:ext cx="2492400" cy="919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Prevention</a:t>
            </a:r>
            <a:endParaRPr sz="1867" kern="0">
              <a:solidFill>
                <a:srgbClr val="000000"/>
              </a:solidFill>
              <a:latin typeface="Arial"/>
              <a:cs typeface="Arial"/>
              <a:sym typeface="Arial"/>
            </a:endParaRPr>
          </a:p>
        </p:txBody>
      </p:sp>
      <p:sp>
        <p:nvSpPr>
          <p:cNvPr id="405" name="Google Shape;405;p54"/>
          <p:cNvSpPr/>
          <p:nvPr/>
        </p:nvSpPr>
        <p:spPr>
          <a:xfrm>
            <a:off x="1080833" y="5107233"/>
            <a:ext cx="2492400" cy="919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Mitigation</a:t>
            </a:r>
            <a:endParaRPr sz="1867" kern="0">
              <a:solidFill>
                <a:srgbClr val="000000"/>
              </a:solidFill>
              <a:latin typeface="Arial"/>
              <a:cs typeface="Arial"/>
              <a:sym typeface="Arial"/>
            </a:endParaRPr>
          </a:p>
        </p:txBody>
      </p:sp>
      <p:sp>
        <p:nvSpPr>
          <p:cNvPr id="406" name="Google Shape;406;p54"/>
          <p:cNvSpPr txBox="1"/>
          <p:nvPr/>
        </p:nvSpPr>
        <p:spPr>
          <a:xfrm>
            <a:off x="339433" y="1602918"/>
            <a:ext cx="3975200" cy="533504"/>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867" b="1" kern="0">
                <a:solidFill>
                  <a:srgbClr val="000000"/>
                </a:solidFill>
                <a:latin typeface="Arial"/>
                <a:cs typeface="Arial"/>
                <a:sym typeface="Arial"/>
              </a:rPr>
              <a:t>Modeling threats that focus on</a:t>
            </a:r>
            <a:endParaRPr sz="1867" b="1" kern="0">
              <a:solidFill>
                <a:srgbClr val="000000"/>
              </a:solidFill>
              <a:latin typeface="Arial"/>
              <a:cs typeface="Arial"/>
              <a:sym typeface="Arial"/>
            </a:endParaRPr>
          </a:p>
        </p:txBody>
      </p:sp>
      <p:sp>
        <p:nvSpPr>
          <p:cNvPr id="407" name="Google Shape;407;p54"/>
          <p:cNvSpPr/>
          <p:nvPr/>
        </p:nvSpPr>
        <p:spPr>
          <a:xfrm>
            <a:off x="4540433" y="2068300"/>
            <a:ext cx="7086000" cy="4248000"/>
          </a:xfrm>
          <a:prstGeom prst="rect">
            <a:avLst/>
          </a:prstGeom>
          <a:solidFill>
            <a:srgbClr val="93C47D"/>
          </a:solidFill>
          <a:ln>
            <a:noFill/>
          </a:ln>
        </p:spPr>
        <p:txBody>
          <a:bodyPr spcFirstLastPara="1" wrap="square" lIns="121900" tIns="121900" rIns="121900" bIns="121900" anchor="ctr" anchorCtr="0">
            <a:noAutofit/>
          </a:bodyPr>
          <a:lstStyle/>
          <a:p>
            <a:pPr algn="ctr" defTabSz="1219170">
              <a:buClr>
                <a:srgbClr val="000000"/>
              </a:buClr>
            </a:pPr>
            <a:endParaRPr sz="1867" kern="0" dirty="0">
              <a:solidFill>
                <a:srgbClr val="000000"/>
              </a:solidFill>
              <a:latin typeface="Arial"/>
              <a:cs typeface="Arial"/>
              <a:sym typeface="Arial"/>
            </a:endParaRPr>
          </a:p>
          <a:p>
            <a:pPr algn="ctr" defTabSz="1219170">
              <a:buClr>
                <a:srgbClr val="000000"/>
              </a:buClr>
            </a:pPr>
            <a:r>
              <a:rPr lang="en" sz="1867" kern="0" dirty="0">
                <a:solidFill>
                  <a:srgbClr val="000000"/>
                </a:solidFill>
                <a:latin typeface="Arial"/>
                <a:cs typeface="Arial"/>
                <a:sym typeface="Arial"/>
              </a:rPr>
              <a:t>Check for a </a:t>
            </a:r>
            <a:r>
              <a:rPr lang="en" sz="1867" b="1" kern="0" dirty="0">
                <a:solidFill>
                  <a:srgbClr val="000000"/>
                </a:solidFill>
                <a:latin typeface="Arial"/>
                <a:cs typeface="Arial"/>
                <a:sym typeface="Arial"/>
              </a:rPr>
              <a:t>maliciously high data rate</a:t>
            </a:r>
            <a:r>
              <a:rPr lang="en" sz="1867" kern="0" dirty="0">
                <a:solidFill>
                  <a:srgbClr val="000000"/>
                </a:solidFill>
                <a:latin typeface="Arial"/>
                <a:cs typeface="Arial"/>
                <a:sym typeface="Arial"/>
              </a:rPr>
              <a:t> of packers from any UAVs in the network. If a drone is found to be send packets at a rate greater than the threshold, the node is blacklisted from the network and the updated blacklist will be sent to the remaining drones in the network.</a:t>
            </a:r>
            <a:endParaRPr sz="1867" kern="0" dirty="0">
              <a:solidFill>
                <a:srgbClr val="000000"/>
              </a:solidFill>
              <a:latin typeface="Arial"/>
              <a:cs typeface="Arial"/>
              <a:sym typeface="Arial"/>
            </a:endParaRPr>
          </a:p>
          <a:p>
            <a:pPr algn="ctr" defTabSz="1219170">
              <a:buClr>
                <a:srgbClr val="000000"/>
              </a:buClr>
            </a:pPr>
            <a:endParaRPr sz="1867" kern="0" dirty="0">
              <a:solidFill>
                <a:srgbClr val="000000"/>
              </a:solidFill>
              <a:latin typeface="Arial"/>
              <a:cs typeface="Arial"/>
              <a:sym typeface="Arial"/>
            </a:endParaRPr>
          </a:p>
          <a:p>
            <a:pPr algn="ctr" defTabSz="1219170">
              <a:buClr>
                <a:srgbClr val="000000"/>
              </a:buClr>
            </a:pPr>
            <a:r>
              <a:rPr lang="en" sz="1867" kern="0" dirty="0">
                <a:solidFill>
                  <a:srgbClr val="000000"/>
                </a:solidFill>
                <a:latin typeface="Arial"/>
                <a:cs typeface="Arial"/>
                <a:sym typeface="Arial"/>
              </a:rPr>
              <a:t>Compares the </a:t>
            </a:r>
            <a:r>
              <a:rPr lang="en" sz="1867" b="1" kern="0" dirty="0">
                <a:solidFill>
                  <a:srgbClr val="000000"/>
                </a:solidFill>
                <a:latin typeface="Arial"/>
                <a:cs typeface="Arial"/>
                <a:sym typeface="Arial"/>
              </a:rPr>
              <a:t>energy levels of the drones</a:t>
            </a:r>
            <a:r>
              <a:rPr lang="en" sz="1867" kern="0" dirty="0">
                <a:solidFill>
                  <a:srgbClr val="000000"/>
                </a:solidFill>
                <a:latin typeface="Arial"/>
                <a:cs typeface="Arial"/>
                <a:sym typeface="Arial"/>
              </a:rPr>
              <a:t> in the network with a predetermined energy threshold based on the known energy capabilities of the UAV. If the energy level of a UAV is greater than the threshold, then the node is blacklisted from the network.</a:t>
            </a:r>
            <a:endParaRPr sz="1867" kern="0" dirty="0">
              <a:solidFill>
                <a:srgbClr val="000000"/>
              </a:solidFill>
              <a:latin typeface="Arial"/>
              <a:cs typeface="Arial"/>
              <a:sym typeface="Arial"/>
            </a:endParaRPr>
          </a:p>
          <a:p>
            <a:pPr algn="ctr" defTabSz="1219170">
              <a:buClr>
                <a:srgbClr val="000000"/>
              </a:buClr>
            </a:pPr>
            <a:endParaRPr sz="1867" kern="0" dirty="0">
              <a:solidFill>
                <a:srgbClr val="000000"/>
              </a:solidFill>
              <a:latin typeface="Arial"/>
              <a:cs typeface="Arial"/>
              <a:sym typeface="Arial"/>
            </a:endParaRPr>
          </a:p>
          <a:p>
            <a:pPr algn="ctr" defTabSz="1219170">
              <a:buClr>
                <a:srgbClr val="000000"/>
              </a:buClr>
              <a:buSzPts val="1100"/>
            </a:pPr>
            <a:r>
              <a:rPr lang="en" sz="1867" kern="0" dirty="0">
                <a:solidFill>
                  <a:srgbClr val="000000"/>
                </a:solidFill>
                <a:latin typeface="Arial"/>
                <a:cs typeface="Arial"/>
                <a:sym typeface="Arial"/>
              </a:rPr>
              <a:t>Apply message authentication by using a hash value for each packet and an algorithm to enforce policies if the message integrity is violated. </a:t>
            </a:r>
            <a:endParaRPr sz="1867" kern="0" dirty="0">
              <a:solidFill>
                <a:srgbClr val="000000"/>
              </a:solidFill>
              <a:latin typeface="Arial"/>
              <a:cs typeface="Arial"/>
              <a:sym typeface="Arial"/>
            </a:endParaRPr>
          </a:p>
          <a:p>
            <a:pPr algn="ctr" defTabSz="1219170">
              <a:buClr>
                <a:srgbClr val="000000"/>
              </a:buClr>
            </a:pPr>
            <a:endParaRPr sz="1467" kern="0" dirty="0">
              <a:solidFill>
                <a:srgbClr val="000000"/>
              </a:solidFill>
              <a:latin typeface="Arial"/>
              <a:cs typeface="Arial"/>
              <a:sym typeface="Arial"/>
            </a:endParaRPr>
          </a:p>
        </p:txBody>
      </p:sp>
      <p:sp>
        <p:nvSpPr>
          <p:cNvPr id="408" name="Google Shape;408;p54"/>
          <p:cNvSpPr txBox="1"/>
          <p:nvPr/>
        </p:nvSpPr>
        <p:spPr>
          <a:xfrm>
            <a:off x="4314633" y="1602934"/>
            <a:ext cx="7356400" cy="533504"/>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867" b="1" kern="0">
                <a:solidFill>
                  <a:srgbClr val="000000"/>
                </a:solidFill>
                <a:latin typeface="Arial"/>
                <a:cs typeface="Arial"/>
                <a:sym typeface="Arial"/>
              </a:rPr>
              <a:t>Zero Trust - Defense Mechanisms</a:t>
            </a:r>
            <a:endParaRPr sz="1867" b="1" kern="0">
              <a:solidFill>
                <a:srgbClr val="000000"/>
              </a:solidFill>
              <a:latin typeface="Arial"/>
              <a:cs typeface="Arial"/>
              <a:sym typeface="Arial"/>
            </a:endParaRPr>
          </a:p>
        </p:txBody>
      </p:sp>
      <p:sp>
        <p:nvSpPr>
          <p:cNvPr id="409" name="Google Shape;409;p54"/>
          <p:cNvSpPr/>
          <p:nvPr/>
        </p:nvSpPr>
        <p:spPr>
          <a:xfrm>
            <a:off x="3728033" y="2810051"/>
            <a:ext cx="967200" cy="448800"/>
          </a:xfrm>
          <a:prstGeom prst="rightArrow">
            <a:avLst>
              <a:gd name="adj1" fmla="val 50000"/>
              <a:gd name="adj2"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0" name="Google Shape;410;p54"/>
          <p:cNvSpPr/>
          <p:nvPr/>
        </p:nvSpPr>
        <p:spPr>
          <a:xfrm>
            <a:off x="3728033" y="4148617"/>
            <a:ext cx="967200" cy="448800"/>
          </a:xfrm>
          <a:prstGeom prst="rightArrow">
            <a:avLst>
              <a:gd name="adj1" fmla="val 50000"/>
              <a:gd name="adj2"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1" name="Google Shape;411;p54"/>
          <p:cNvSpPr/>
          <p:nvPr/>
        </p:nvSpPr>
        <p:spPr>
          <a:xfrm>
            <a:off x="3650633" y="5342417"/>
            <a:ext cx="967200" cy="448800"/>
          </a:xfrm>
          <a:prstGeom prst="rightArrow">
            <a:avLst>
              <a:gd name="adj1" fmla="val 50000"/>
              <a:gd name="adj2"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7355E2C-2114-B3CF-D6BF-63DAE754720B}"/>
              </a:ext>
            </a:extLst>
          </p:cNvPr>
          <p:cNvSpPr>
            <a:spLocks noGrp="1"/>
          </p:cNvSpPr>
          <p:nvPr>
            <p:ph type="body" sz="quarter" idx="13"/>
          </p:nvPr>
        </p:nvSpPr>
        <p:spPr/>
        <p:txBody>
          <a:bodyPr/>
          <a:lstStyle/>
          <a:p>
            <a:r>
              <a:rPr lang="en-US" dirty="0"/>
              <a:t>That’s it! Good Luck!</a:t>
            </a:r>
          </a:p>
          <a:p>
            <a:r>
              <a:rPr lang="en-US" dirty="0"/>
              <a:t>Exam Date: Mon, Feb. 26</a:t>
            </a:r>
            <a:r>
              <a:rPr lang="en-US" baseline="30000" dirty="0"/>
              <a:t>th</a:t>
            </a:r>
            <a:endParaRPr lang="en-US" dirty="0"/>
          </a:p>
        </p:txBody>
      </p:sp>
    </p:spTree>
    <p:extLst>
      <p:ext uri="{BB962C8B-B14F-4D97-AF65-F5344CB8AC3E}">
        <p14:creationId xmlns:p14="http://schemas.microsoft.com/office/powerpoint/2010/main" val="3755264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normAutofit/>
          </a:bodyPr>
          <a:lstStyle/>
          <a:p>
            <a:r>
              <a:rPr lang="en-US" dirty="0"/>
              <a:t>Vulnerabilities, Threats and Attacks</a:t>
            </a:r>
            <a:endParaRPr lang="en-US" sz="2000" i="1" dirty="0"/>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17</a:t>
            </a:fld>
            <a:endParaRPr lang="en-US" dirty="0"/>
          </a:p>
        </p:txBody>
      </p:sp>
      <p:sp>
        <p:nvSpPr>
          <p:cNvPr id="4" name="Content Placeholder 3">
            <a:extLst>
              <a:ext uri="{FF2B5EF4-FFF2-40B4-BE49-F238E27FC236}">
                <a16:creationId xmlns:a16="http://schemas.microsoft.com/office/drawing/2014/main" id="{3D64693F-01BB-2643-9563-7B0882B8F275}"/>
              </a:ext>
            </a:extLst>
          </p:cNvPr>
          <p:cNvSpPr>
            <a:spLocks noGrp="1"/>
          </p:cNvSpPr>
          <p:nvPr>
            <p:ph idx="1"/>
          </p:nvPr>
        </p:nvSpPr>
        <p:spPr>
          <a:xfrm>
            <a:off x="1981200" y="1600200"/>
            <a:ext cx="8229600" cy="4983162"/>
          </a:xfrm>
        </p:spPr>
        <p:txBody>
          <a:bodyPr>
            <a:normAutofit fontScale="92500" lnSpcReduction="10000"/>
          </a:bodyPr>
          <a:lstStyle/>
          <a:p>
            <a:r>
              <a:rPr lang="en-US" b="1" dirty="0"/>
              <a:t>Categories of vulnerabilities</a:t>
            </a:r>
          </a:p>
          <a:p>
            <a:pPr lvl="1"/>
            <a:r>
              <a:rPr lang="en-US" dirty="0"/>
              <a:t>Corrupted (loss of integrity)</a:t>
            </a:r>
          </a:p>
          <a:p>
            <a:pPr lvl="1"/>
            <a:r>
              <a:rPr lang="en-US" dirty="0"/>
              <a:t>Leaky (loss of confidentiality)</a:t>
            </a:r>
          </a:p>
          <a:p>
            <a:pPr lvl="1"/>
            <a:r>
              <a:rPr lang="en-US" dirty="0"/>
              <a:t>Unavailable or very slow (loss of availability)</a:t>
            </a:r>
          </a:p>
          <a:p>
            <a:endParaRPr lang="en-US" dirty="0"/>
          </a:p>
          <a:p>
            <a:r>
              <a:rPr lang="en-US" b="1" dirty="0"/>
              <a:t>Threats</a:t>
            </a:r>
          </a:p>
          <a:p>
            <a:pPr lvl="1"/>
            <a:r>
              <a:rPr lang="en-US" dirty="0"/>
              <a:t>Capable of exploiting vulnerabilities</a:t>
            </a:r>
          </a:p>
          <a:p>
            <a:pPr lvl="1"/>
            <a:r>
              <a:rPr lang="en-US" dirty="0"/>
              <a:t>Represent potential security harm to an asset</a:t>
            </a:r>
          </a:p>
          <a:p>
            <a:endParaRPr lang="en-US" dirty="0"/>
          </a:p>
          <a:p>
            <a:r>
              <a:rPr lang="en-US" b="1" dirty="0"/>
              <a:t>Attacks (threats carried out)</a:t>
            </a:r>
          </a:p>
          <a:p>
            <a:pPr lvl="1"/>
            <a:r>
              <a:rPr lang="en-US" dirty="0">
                <a:solidFill>
                  <a:srgbClr val="0432FF"/>
                </a:solidFill>
              </a:rPr>
              <a:t>Passive</a:t>
            </a:r>
            <a:r>
              <a:rPr lang="en-US" dirty="0"/>
              <a:t> – attempt to learn or make use of information from the system that does not affect system resources</a:t>
            </a:r>
          </a:p>
          <a:p>
            <a:pPr lvl="1"/>
            <a:r>
              <a:rPr lang="en-US" dirty="0">
                <a:solidFill>
                  <a:srgbClr val="0432FF"/>
                </a:solidFill>
              </a:rPr>
              <a:t>Active</a:t>
            </a:r>
            <a:r>
              <a:rPr lang="en-US" dirty="0"/>
              <a:t> – attempt to alter system resources or affect their operation</a:t>
            </a:r>
          </a:p>
          <a:p>
            <a:pPr lvl="1"/>
            <a:r>
              <a:rPr lang="en-US" dirty="0"/>
              <a:t>Insider – initiated by an entity inside the security parameter</a:t>
            </a:r>
          </a:p>
          <a:p>
            <a:pPr lvl="1"/>
            <a:r>
              <a:rPr lang="en-US" dirty="0"/>
              <a:t>Outsider – initiated from outside the perimeter</a:t>
            </a:r>
          </a:p>
          <a:p>
            <a:endParaRPr lang="en-US" dirty="0"/>
          </a:p>
          <a:p>
            <a:endParaRPr lang="en-US" dirty="0"/>
          </a:p>
          <a:p>
            <a:endParaRPr lang="en-US" dirty="0"/>
          </a:p>
        </p:txBody>
      </p:sp>
    </p:spTree>
    <p:extLst>
      <p:ext uri="{BB962C8B-B14F-4D97-AF65-F5344CB8AC3E}">
        <p14:creationId xmlns:p14="http://schemas.microsoft.com/office/powerpoint/2010/main" val="4015059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a:xfrm>
            <a:off x="1981200" y="-18991"/>
            <a:ext cx="8229600" cy="1143000"/>
          </a:xfrm>
        </p:spPr>
        <p:txBody>
          <a:bodyPr/>
          <a:lstStyle/>
          <a:p>
            <a:r>
              <a:rPr lang="en-US" dirty="0"/>
              <a:t>Levels of Impact</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18</a:t>
            </a:fld>
            <a:endParaRPr lang="en-US" dirty="0"/>
          </a:p>
        </p:txBody>
      </p:sp>
      <p:graphicFrame>
        <p:nvGraphicFramePr>
          <p:cNvPr id="7" name="Content Placeholder 1">
            <a:extLst>
              <a:ext uri="{FF2B5EF4-FFF2-40B4-BE49-F238E27FC236}">
                <a16:creationId xmlns:a16="http://schemas.microsoft.com/office/drawing/2014/main" id="{C7A1AE2E-2323-7C4D-9727-8C6A8B0499B1}"/>
              </a:ext>
            </a:extLst>
          </p:cNvPr>
          <p:cNvGraphicFramePr>
            <a:graphicFrameLocks noGrp="1"/>
          </p:cNvGraphicFramePr>
          <p:nvPr>
            <p:ph idx="1"/>
          </p:nvPr>
        </p:nvGraphicFramePr>
        <p:xfrm>
          <a:off x="1981200" y="994145"/>
          <a:ext cx="8229600" cy="44679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A98B3C21-F956-BB45-BB15-CF274F74316A}"/>
              </a:ext>
            </a:extLst>
          </p:cNvPr>
          <p:cNvSpPr/>
          <p:nvPr/>
        </p:nvSpPr>
        <p:spPr>
          <a:xfrm>
            <a:off x="1580125" y="5483348"/>
            <a:ext cx="2718974" cy="1169551"/>
          </a:xfrm>
          <a:prstGeom prst="rect">
            <a:avLst/>
          </a:prstGeom>
        </p:spPr>
        <p:txBody>
          <a:bodyPr wrap="square">
            <a:spAutoFit/>
          </a:bodyPr>
          <a:lstStyle/>
          <a:p>
            <a:r>
              <a:rPr lang="en-US" sz="1400" i="1" dirty="0">
                <a:latin typeface="Arial" pitchFamily="-107" charset="0"/>
              </a:rPr>
              <a:t>(</a:t>
            </a:r>
            <a:r>
              <a:rPr lang="en-US" sz="1400" i="1" dirty="0" err="1">
                <a:latin typeface="Arial" pitchFamily="-107" charset="0"/>
              </a:rPr>
              <a:t>i</a:t>
            </a:r>
            <a:r>
              <a:rPr lang="en-US" sz="1400" i="1" dirty="0">
                <a:latin typeface="Arial" pitchFamily="-107" charset="0"/>
              </a:rPr>
              <a:t>) organization functions are noticeably reduced; (ii) minor damage to assets; (iii) minor financial loss; or (iv) minor harm to individuals</a:t>
            </a:r>
          </a:p>
        </p:txBody>
      </p:sp>
      <p:sp>
        <p:nvSpPr>
          <p:cNvPr id="9" name="Rectangle 8">
            <a:extLst>
              <a:ext uri="{FF2B5EF4-FFF2-40B4-BE49-F238E27FC236}">
                <a16:creationId xmlns:a16="http://schemas.microsoft.com/office/drawing/2014/main" id="{E9CEE2A5-D505-D14D-9AFB-2171CC20C871}"/>
              </a:ext>
            </a:extLst>
          </p:cNvPr>
          <p:cNvSpPr/>
          <p:nvPr/>
        </p:nvSpPr>
        <p:spPr>
          <a:xfrm>
            <a:off x="4607439" y="5482663"/>
            <a:ext cx="3123011" cy="1169551"/>
          </a:xfrm>
          <a:prstGeom prst="rect">
            <a:avLst/>
          </a:prstGeom>
        </p:spPr>
        <p:txBody>
          <a:bodyPr wrap="square">
            <a:spAutoFit/>
          </a:bodyPr>
          <a:lstStyle/>
          <a:p>
            <a:r>
              <a:rPr lang="en-US" sz="1400" i="1" dirty="0">
                <a:latin typeface="Arial" pitchFamily="-107" charset="0"/>
              </a:rPr>
              <a:t>(</a:t>
            </a:r>
            <a:r>
              <a:rPr lang="en-US" sz="1400" i="1" dirty="0" err="1">
                <a:latin typeface="Arial" pitchFamily="-107" charset="0"/>
              </a:rPr>
              <a:t>i</a:t>
            </a:r>
            <a:r>
              <a:rPr lang="en-US" sz="1400" i="1" dirty="0">
                <a:latin typeface="Arial" pitchFamily="-107" charset="0"/>
              </a:rPr>
              <a:t>) organization functions are significantly reduced; (ii) significant assets damage; (iii) significant financial loss; or (iv) significant but not life-threatening individuals harm</a:t>
            </a:r>
          </a:p>
        </p:txBody>
      </p:sp>
      <p:sp>
        <p:nvSpPr>
          <p:cNvPr id="10" name="Rectangle 9">
            <a:extLst>
              <a:ext uri="{FF2B5EF4-FFF2-40B4-BE49-F238E27FC236}">
                <a16:creationId xmlns:a16="http://schemas.microsoft.com/office/drawing/2014/main" id="{DE394B54-22EF-9841-A13A-1EC30AAB15CE}"/>
              </a:ext>
            </a:extLst>
          </p:cNvPr>
          <p:cNvSpPr/>
          <p:nvPr/>
        </p:nvSpPr>
        <p:spPr>
          <a:xfrm>
            <a:off x="7644227" y="5519652"/>
            <a:ext cx="3123011" cy="1169551"/>
          </a:xfrm>
          <a:prstGeom prst="rect">
            <a:avLst/>
          </a:prstGeom>
        </p:spPr>
        <p:txBody>
          <a:bodyPr wrap="square">
            <a:spAutoFit/>
          </a:bodyPr>
          <a:lstStyle/>
          <a:p>
            <a:r>
              <a:rPr lang="en-US" sz="1400" i="1" dirty="0">
                <a:latin typeface="Arial" pitchFamily="-107" charset="0"/>
              </a:rPr>
              <a:t>(</a:t>
            </a:r>
            <a:r>
              <a:rPr lang="en-US" sz="1400" i="1" dirty="0" err="1">
                <a:latin typeface="Arial" pitchFamily="-107" charset="0"/>
              </a:rPr>
              <a:t>i</a:t>
            </a:r>
            <a:r>
              <a:rPr lang="en-US" sz="1400" i="1" dirty="0">
                <a:latin typeface="Arial" pitchFamily="-107" charset="0"/>
              </a:rPr>
              <a:t>) organization functions are severely disrupted; (ii) major damage to assets; (iii) catastrophic financial loss; or (iv) individual loss of life or life-threatening injuries</a:t>
            </a:r>
          </a:p>
        </p:txBody>
      </p:sp>
      <p:cxnSp>
        <p:nvCxnSpPr>
          <p:cNvPr id="12" name="Straight Connector 11">
            <a:extLst>
              <a:ext uri="{FF2B5EF4-FFF2-40B4-BE49-F238E27FC236}">
                <a16:creationId xmlns:a16="http://schemas.microsoft.com/office/drawing/2014/main" id="{1748F644-F672-F443-B8FE-193FDB2FBE3B}"/>
              </a:ext>
            </a:extLst>
          </p:cNvPr>
          <p:cNvCxnSpPr>
            <a:cxnSpLocks/>
          </p:cNvCxnSpPr>
          <p:nvPr/>
        </p:nvCxnSpPr>
        <p:spPr>
          <a:xfrm>
            <a:off x="4628704" y="818708"/>
            <a:ext cx="0" cy="6039293"/>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C758EE0-7ED4-8341-8E3D-A3F33B8FA9D4}"/>
              </a:ext>
            </a:extLst>
          </p:cNvPr>
          <p:cNvCxnSpPr>
            <a:cxnSpLocks/>
          </p:cNvCxnSpPr>
          <p:nvPr/>
        </p:nvCxnSpPr>
        <p:spPr>
          <a:xfrm>
            <a:off x="7566839" y="818707"/>
            <a:ext cx="0" cy="5987832"/>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2722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a:xfrm>
            <a:off x="2133600" y="12700"/>
            <a:ext cx="7772400" cy="1143000"/>
          </a:xfrm>
        </p:spPr>
        <p:txBody>
          <a:bodyPr>
            <a:normAutofit/>
          </a:bodyPr>
          <a:lstStyle/>
          <a:p>
            <a:r>
              <a:rPr lang="en-US" sz="2800" dirty="0"/>
              <a:t>In-Class Exercise:</a:t>
            </a:r>
            <a:br>
              <a:rPr lang="en-US" sz="2800" dirty="0"/>
            </a:br>
            <a:r>
              <a:rPr lang="en-US" sz="2800" dirty="0"/>
              <a:t>How to Secure Linux OS?</a:t>
            </a:r>
          </a:p>
        </p:txBody>
      </p:sp>
      <p:sp>
        <p:nvSpPr>
          <p:cNvPr id="29699" name="Content Placeholder 2"/>
          <p:cNvSpPr>
            <a:spLocks noGrp="1"/>
          </p:cNvSpPr>
          <p:nvPr>
            <p:ph idx="1"/>
          </p:nvPr>
        </p:nvSpPr>
        <p:spPr>
          <a:xfrm>
            <a:off x="1884364" y="1120776"/>
            <a:ext cx="8435975" cy="5127625"/>
          </a:xfrm>
        </p:spPr>
        <p:txBody>
          <a:bodyPr>
            <a:normAutofit lnSpcReduction="10000"/>
          </a:bodyPr>
          <a:lstStyle/>
          <a:p>
            <a:pPr marL="342900" lvl="2" indent="-342900">
              <a:buClr>
                <a:schemeClr val="accent2"/>
              </a:buClr>
              <a:buSzPct val="85000"/>
            </a:pPr>
            <a:r>
              <a:rPr lang="en-GB" sz="2200" dirty="0"/>
              <a:t>To avoid malicious compromise of system resources, following issues need to be addressed:</a:t>
            </a:r>
          </a:p>
          <a:p>
            <a:pPr marL="800100" lvl="3" indent="-342900">
              <a:buClr>
                <a:schemeClr val="accent2"/>
              </a:buClr>
              <a:buSzPct val="85000"/>
              <a:buFont typeface="Arial"/>
              <a:buChar char="•"/>
            </a:pPr>
            <a:r>
              <a:rPr lang="en-GB" dirty="0"/>
              <a:t>Use strong passwords – lock account if multiple login failures</a:t>
            </a:r>
          </a:p>
          <a:p>
            <a:pPr marL="800100" lvl="3" indent="-342900">
              <a:buClr>
                <a:schemeClr val="accent2"/>
              </a:buClr>
              <a:buSzPct val="85000"/>
              <a:buFont typeface="Arial"/>
              <a:buChar char="•"/>
            </a:pPr>
            <a:r>
              <a:rPr lang="en-GB" dirty="0"/>
              <a:t>Install only the required software packages</a:t>
            </a:r>
          </a:p>
          <a:p>
            <a:pPr marL="1257300" lvl="4" indent="-342900">
              <a:buClr>
                <a:schemeClr val="accent2"/>
              </a:buClr>
              <a:buSzPct val="85000"/>
              <a:buFont typeface="Arial"/>
              <a:buChar char="•"/>
            </a:pPr>
            <a:r>
              <a:rPr lang="en-GB" dirty="0"/>
              <a:t>Do you need Apache?</a:t>
            </a:r>
          </a:p>
          <a:p>
            <a:pPr marL="800100" lvl="3" indent="-342900">
              <a:buClr>
                <a:schemeClr val="accent2"/>
              </a:buClr>
              <a:buSzPct val="85000"/>
              <a:buFont typeface="Arial"/>
              <a:buChar char="•"/>
            </a:pPr>
            <a:r>
              <a:rPr lang="en-GB" dirty="0"/>
              <a:t>Setup access lists for services (i.e., host firewall)</a:t>
            </a:r>
          </a:p>
          <a:p>
            <a:pPr marL="800100" lvl="3" indent="-342900">
              <a:buClr>
                <a:schemeClr val="accent2"/>
              </a:buClr>
              <a:buSzPct val="85000"/>
              <a:buFont typeface="Arial"/>
              <a:buChar char="•"/>
            </a:pPr>
            <a:r>
              <a:rPr lang="en-GB" dirty="0"/>
              <a:t>Regularly patch the OS </a:t>
            </a:r>
          </a:p>
          <a:p>
            <a:pPr marL="800100" lvl="3" indent="-342900">
              <a:buClr>
                <a:schemeClr val="accent2"/>
              </a:buClr>
              <a:buSzPct val="85000"/>
              <a:buFont typeface="Arial"/>
              <a:buChar char="•"/>
            </a:pPr>
            <a:r>
              <a:rPr lang="en-GB" dirty="0"/>
              <a:t>Check listening ports and verify if those are required</a:t>
            </a:r>
          </a:p>
          <a:p>
            <a:pPr marL="1257300" lvl="4" indent="-342900">
              <a:buClr>
                <a:schemeClr val="accent2"/>
              </a:buClr>
              <a:buSzPct val="85000"/>
              <a:buFont typeface="Arial"/>
              <a:buChar char="•"/>
            </a:pPr>
            <a:r>
              <a:rPr lang="en-GB" dirty="0"/>
              <a:t>Use “</a:t>
            </a:r>
            <a:r>
              <a:rPr lang="en-GB" dirty="0" err="1"/>
              <a:t>netstat</a:t>
            </a:r>
            <a:r>
              <a:rPr lang="en-GB" dirty="0"/>
              <a:t>” or even an Intrusion Detection System (IDS) for monitoring</a:t>
            </a:r>
          </a:p>
          <a:p>
            <a:pPr marL="800100" lvl="3" indent="-342900">
              <a:buClr>
                <a:schemeClr val="accent2"/>
              </a:buClr>
              <a:buSzPct val="85000"/>
              <a:buFont typeface="Arial"/>
              <a:buChar char="•"/>
            </a:pPr>
            <a:r>
              <a:rPr lang="en-GB" dirty="0"/>
              <a:t>Run only required system services</a:t>
            </a:r>
          </a:p>
          <a:p>
            <a:pPr marL="1257300" lvl="4" indent="-342900">
              <a:buClr>
                <a:schemeClr val="accent2"/>
              </a:buClr>
              <a:buSzPct val="85000"/>
              <a:buFont typeface="Arial"/>
              <a:buChar char="•"/>
            </a:pPr>
            <a:r>
              <a:rPr lang="en-GB" dirty="0"/>
              <a:t>Use “</a:t>
            </a:r>
            <a:r>
              <a:rPr lang="en-GB" dirty="0" err="1"/>
              <a:t>chkconfig</a:t>
            </a:r>
            <a:r>
              <a:rPr lang="en-GB" dirty="0"/>
              <a:t>” to list all services started at </a:t>
            </a:r>
            <a:r>
              <a:rPr lang="en-GB" dirty="0" err="1"/>
              <a:t>bootup</a:t>
            </a:r>
            <a:endParaRPr lang="en-GB" dirty="0"/>
          </a:p>
          <a:p>
            <a:pPr marL="800100" lvl="3" indent="-342900">
              <a:buClr>
                <a:schemeClr val="accent2"/>
              </a:buClr>
              <a:buSzPct val="85000"/>
              <a:buFont typeface="Arial"/>
              <a:buChar char="•"/>
            </a:pPr>
            <a:r>
              <a:rPr lang="en-GB" dirty="0"/>
              <a:t>Avoid telnet, rlogin and </a:t>
            </a:r>
            <a:r>
              <a:rPr lang="en-GB" dirty="0" err="1"/>
              <a:t>rsh</a:t>
            </a:r>
            <a:r>
              <a:rPr lang="en-GB" dirty="0"/>
              <a:t> – use </a:t>
            </a:r>
            <a:r>
              <a:rPr lang="en-GB" dirty="0" err="1"/>
              <a:t>scp</a:t>
            </a:r>
            <a:r>
              <a:rPr lang="en-GB" dirty="0"/>
              <a:t>/</a:t>
            </a:r>
            <a:r>
              <a:rPr lang="en-GB" dirty="0" err="1"/>
              <a:t>sftp</a:t>
            </a:r>
            <a:r>
              <a:rPr lang="en-GB" dirty="0"/>
              <a:t> instead </a:t>
            </a:r>
          </a:p>
          <a:p>
            <a:pPr marL="1257300" lvl="4" indent="-342900">
              <a:buClr>
                <a:schemeClr val="accent2"/>
              </a:buClr>
              <a:buSzPct val="85000"/>
              <a:buFont typeface="Arial"/>
              <a:buChar char="•"/>
            </a:pPr>
            <a:r>
              <a:rPr lang="en-GB" dirty="0"/>
              <a:t>Secure remote access</a:t>
            </a:r>
          </a:p>
          <a:p>
            <a:pPr marL="800100" lvl="3" indent="-342900">
              <a:buClr>
                <a:schemeClr val="accent2"/>
              </a:buClr>
              <a:buSzPct val="85000"/>
              <a:buFont typeface="Arial"/>
              <a:buChar char="•"/>
            </a:pPr>
            <a:r>
              <a:rPr lang="en-GB" dirty="0"/>
              <a:t>Secure NFS if sharing files over network</a:t>
            </a:r>
          </a:p>
          <a:p>
            <a:pPr marL="0" lvl="2" indent="0" algn="ctr">
              <a:buClr>
                <a:schemeClr val="accent2"/>
              </a:buClr>
              <a:buSzPct val="85000"/>
              <a:buNone/>
            </a:pPr>
            <a:endParaRPr lang="en-GB" sz="1600" dirty="0"/>
          </a:p>
          <a:p>
            <a:pPr marL="0" lvl="2" indent="0" algn="ctr">
              <a:buClr>
                <a:schemeClr val="accent2"/>
              </a:buClr>
              <a:buSzPct val="85000"/>
              <a:buNone/>
            </a:pPr>
            <a:r>
              <a:rPr lang="en-GB" sz="1600" b="1" dirty="0"/>
              <a:t>For more details </a:t>
            </a:r>
            <a:r>
              <a:rPr lang="en-GB" sz="1600" dirty="0"/>
              <a:t>- </a:t>
            </a:r>
            <a:r>
              <a:rPr lang="en-GB" sz="1600" dirty="0">
                <a:solidFill>
                  <a:srgbClr val="000000"/>
                </a:solidFill>
              </a:rPr>
              <a:t>http://</a:t>
            </a:r>
            <a:r>
              <a:rPr lang="en-GB" sz="1600" dirty="0" err="1">
                <a:solidFill>
                  <a:srgbClr val="000000"/>
                </a:solidFill>
              </a:rPr>
              <a:t>www.puschitz.com</a:t>
            </a:r>
            <a:r>
              <a:rPr lang="en-GB" sz="1600" dirty="0">
                <a:solidFill>
                  <a:srgbClr val="000000"/>
                </a:solidFill>
              </a:rPr>
              <a:t>/</a:t>
            </a:r>
            <a:r>
              <a:rPr lang="en-GB" sz="1600" dirty="0" err="1">
                <a:solidFill>
                  <a:srgbClr val="000000"/>
                </a:solidFill>
              </a:rPr>
              <a:t>SecuringLinux.shtml</a:t>
            </a:r>
            <a:endParaRPr lang="en-GB" sz="1600" dirty="0">
              <a:solidFill>
                <a:srgbClr val="000000"/>
              </a:solidFill>
            </a:endParaRPr>
          </a:p>
          <a:p>
            <a:endParaRPr lang="en-US" dirty="0"/>
          </a:p>
        </p:txBody>
      </p:sp>
      <p:sp>
        <p:nvSpPr>
          <p:cNvPr id="9"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19</a:t>
            </a:fld>
            <a:endParaRPr lang="en-US" dirty="0"/>
          </a:p>
        </p:txBody>
      </p:sp>
    </p:spTree>
    <p:extLst>
      <p:ext uri="{BB962C8B-B14F-4D97-AF65-F5344CB8AC3E}">
        <p14:creationId xmlns:p14="http://schemas.microsoft.com/office/powerpoint/2010/main" val="23190811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9699">
                                            <p:txEl>
                                              <p:pRg st="1" end="1"/>
                                            </p:txEl>
                                          </p:spTgt>
                                        </p:tgtEl>
                                        <p:attrNameLst>
                                          <p:attrName>style.visibility</p:attrName>
                                        </p:attrNameLst>
                                      </p:cBhvr>
                                      <p:to>
                                        <p:strVal val="visible"/>
                                      </p:to>
                                    </p:set>
                                    <p:anim calcmode="lin" valueType="num">
                                      <p:cBhvr additive="base">
                                        <p:cTn id="7" dur="500" fill="hold"/>
                                        <p:tgtEl>
                                          <p:spTgt spid="2969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699">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9699">
                                            <p:txEl>
                                              <p:pRg st="2" end="2"/>
                                            </p:txEl>
                                          </p:spTgt>
                                        </p:tgtEl>
                                        <p:attrNameLst>
                                          <p:attrName>style.visibility</p:attrName>
                                        </p:attrNameLst>
                                      </p:cBhvr>
                                      <p:to>
                                        <p:strVal val="visible"/>
                                      </p:to>
                                    </p:set>
                                    <p:anim calcmode="lin" valueType="num">
                                      <p:cBhvr additive="base">
                                        <p:cTn id="11" dur="500" fill="hold"/>
                                        <p:tgtEl>
                                          <p:spTgt spid="29699">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9699">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9699">
                                            <p:txEl>
                                              <p:pRg st="3" end="3"/>
                                            </p:txEl>
                                          </p:spTgt>
                                        </p:tgtEl>
                                        <p:attrNameLst>
                                          <p:attrName>style.visibility</p:attrName>
                                        </p:attrNameLst>
                                      </p:cBhvr>
                                      <p:to>
                                        <p:strVal val="visible"/>
                                      </p:to>
                                    </p:set>
                                    <p:anim calcmode="lin" valueType="num">
                                      <p:cBhvr additive="base">
                                        <p:cTn id="15" dur="500" fill="hold"/>
                                        <p:tgtEl>
                                          <p:spTgt spid="29699">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9699">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9699">
                                            <p:txEl>
                                              <p:pRg st="4" end="4"/>
                                            </p:txEl>
                                          </p:spTgt>
                                        </p:tgtEl>
                                        <p:attrNameLst>
                                          <p:attrName>style.visibility</p:attrName>
                                        </p:attrNameLst>
                                      </p:cBhvr>
                                      <p:to>
                                        <p:strVal val="visible"/>
                                      </p:to>
                                    </p:set>
                                    <p:anim calcmode="lin" valueType="num">
                                      <p:cBhvr additive="base">
                                        <p:cTn id="19" dur="500" fill="hold"/>
                                        <p:tgtEl>
                                          <p:spTgt spid="29699">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9699">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9699">
                                            <p:txEl>
                                              <p:pRg st="5" end="5"/>
                                            </p:txEl>
                                          </p:spTgt>
                                        </p:tgtEl>
                                        <p:attrNameLst>
                                          <p:attrName>style.visibility</p:attrName>
                                        </p:attrNameLst>
                                      </p:cBhvr>
                                      <p:to>
                                        <p:strVal val="visible"/>
                                      </p:to>
                                    </p:set>
                                    <p:anim calcmode="lin" valueType="num">
                                      <p:cBhvr additive="base">
                                        <p:cTn id="23" dur="500" fill="hold"/>
                                        <p:tgtEl>
                                          <p:spTgt spid="29699">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9699">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9699">
                                            <p:txEl>
                                              <p:pRg st="6" end="6"/>
                                            </p:txEl>
                                          </p:spTgt>
                                        </p:tgtEl>
                                        <p:attrNameLst>
                                          <p:attrName>style.visibility</p:attrName>
                                        </p:attrNameLst>
                                      </p:cBhvr>
                                      <p:to>
                                        <p:strVal val="visible"/>
                                      </p:to>
                                    </p:set>
                                    <p:anim calcmode="lin" valueType="num">
                                      <p:cBhvr additive="base">
                                        <p:cTn id="27" dur="500" fill="hold"/>
                                        <p:tgtEl>
                                          <p:spTgt spid="29699">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9699">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9699">
                                            <p:txEl>
                                              <p:pRg st="7" end="7"/>
                                            </p:txEl>
                                          </p:spTgt>
                                        </p:tgtEl>
                                        <p:attrNameLst>
                                          <p:attrName>style.visibility</p:attrName>
                                        </p:attrNameLst>
                                      </p:cBhvr>
                                      <p:to>
                                        <p:strVal val="visible"/>
                                      </p:to>
                                    </p:set>
                                    <p:anim calcmode="lin" valueType="num">
                                      <p:cBhvr additive="base">
                                        <p:cTn id="31" dur="500" fill="hold"/>
                                        <p:tgtEl>
                                          <p:spTgt spid="29699">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9699">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9699">
                                            <p:txEl>
                                              <p:pRg st="8" end="8"/>
                                            </p:txEl>
                                          </p:spTgt>
                                        </p:tgtEl>
                                        <p:attrNameLst>
                                          <p:attrName>style.visibility</p:attrName>
                                        </p:attrNameLst>
                                      </p:cBhvr>
                                      <p:to>
                                        <p:strVal val="visible"/>
                                      </p:to>
                                    </p:set>
                                    <p:anim calcmode="lin" valueType="num">
                                      <p:cBhvr additive="base">
                                        <p:cTn id="35" dur="500" fill="hold"/>
                                        <p:tgtEl>
                                          <p:spTgt spid="29699">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9699">
                                            <p:txEl>
                                              <p:pRg st="8" end="8"/>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9699">
                                            <p:txEl>
                                              <p:pRg st="9" end="9"/>
                                            </p:txEl>
                                          </p:spTgt>
                                        </p:tgtEl>
                                        <p:attrNameLst>
                                          <p:attrName>style.visibility</p:attrName>
                                        </p:attrNameLst>
                                      </p:cBhvr>
                                      <p:to>
                                        <p:strVal val="visible"/>
                                      </p:to>
                                    </p:set>
                                    <p:anim calcmode="lin" valueType="num">
                                      <p:cBhvr additive="base">
                                        <p:cTn id="39" dur="500" fill="hold"/>
                                        <p:tgtEl>
                                          <p:spTgt spid="29699">
                                            <p:txEl>
                                              <p:pRg st="9" end="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9699">
                                            <p:txEl>
                                              <p:pRg st="9" end="9"/>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9699">
                                            <p:txEl>
                                              <p:pRg st="10" end="10"/>
                                            </p:txEl>
                                          </p:spTgt>
                                        </p:tgtEl>
                                        <p:attrNameLst>
                                          <p:attrName>style.visibility</p:attrName>
                                        </p:attrNameLst>
                                      </p:cBhvr>
                                      <p:to>
                                        <p:strVal val="visible"/>
                                      </p:to>
                                    </p:set>
                                    <p:anim calcmode="lin" valueType="num">
                                      <p:cBhvr additive="base">
                                        <p:cTn id="43" dur="500" fill="hold"/>
                                        <p:tgtEl>
                                          <p:spTgt spid="29699">
                                            <p:txEl>
                                              <p:pRg st="10" end="1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9699">
                                            <p:txEl>
                                              <p:pRg st="10" end="10"/>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9699">
                                            <p:txEl>
                                              <p:pRg st="11" end="11"/>
                                            </p:txEl>
                                          </p:spTgt>
                                        </p:tgtEl>
                                        <p:attrNameLst>
                                          <p:attrName>style.visibility</p:attrName>
                                        </p:attrNameLst>
                                      </p:cBhvr>
                                      <p:to>
                                        <p:strVal val="visible"/>
                                      </p:to>
                                    </p:set>
                                    <p:anim calcmode="lin" valueType="num">
                                      <p:cBhvr additive="base">
                                        <p:cTn id="47" dur="500" fill="hold"/>
                                        <p:tgtEl>
                                          <p:spTgt spid="29699">
                                            <p:txEl>
                                              <p:pRg st="11" end="1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9699">
                                            <p:txEl>
                                              <p:pRg st="11" end="11"/>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9699">
                                            <p:txEl>
                                              <p:pRg st="12" end="12"/>
                                            </p:txEl>
                                          </p:spTgt>
                                        </p:tgtEl>
                                        <p:attrNameLst>
                                          <p:attrName>style.visibility</p:attrName>
                                        </p:attrNameLst>
                                      </p:cBhvr>
                                      <p:to>
                                        <p:strVal val="visible"/>
                                      </p:to>
                                    </p:set>
                                    <p:anim calcmode="lin" valueType="num">
                                      <p:cBhvr additive="base">
                                        <p:cTn id="51" dur="500" fill="hold"/>
                                        <p:tgtEl>
                                          <p:spTgt spid="29699">
                                            <p:txEl>
                                              <p:pRg st="12" end="12"/>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29699">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fill="hold" nodeType="clickEffect">
                                  <p:stCondLst>
                                    <p:cond delay="0"/>
                                  </p:stCondLst>
                                  <p:childTnLst>
                                    <p:set>
                                      <p:cBhvr>
                                        <p:cTn id="56" dur="1" fill="hold">
                                          <p:stCondLst>
                                            <p:cond delay="0"/>
                                          </p:stCondLst>
                                        </p:cTn>
                                        <p:tgtEl>
                                          <p:spTgt spid="29699">
                                            <p:txEl>
                                              <p:pRg st="14" end="14"/>
                                            </p:txEl>
                                          </p:spTgt>
                                        </p:tgtEl>
                                        <p:attrNameLst>
                                          <p:attrName>style.visibility</p:attrName>
                                        </p:attrNameLst>
                                      </p:cBhvr>
                                      <p:to>
                                        <p:strVal val="visible"/>
                                      </p:to>
                                    </p:set>
                                    <p:anim calcmode="lin" valueType="num">
                                      <p:cBhvr additive="base">
                                        <p:cTn id="57" dur="500" fill="hold"/>
                                        <p:tgtEl>
                                          <p:spTgt spid="29699">
                                            <p:txEl>
                                              <p:pRg st="14" end="14"/>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29699">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155FF-C31E-4AC6-BFFA-E46AF52F5684}"/>
              </a:ext>
            </a:extLst>
          </p:cNvPr>
          <p:cNvSpPr>
            <a:spLocks noGrp="1"/>
          </p:cNvSpPr>
          <p:nvPr>
            <p:ph type="sldNum" sz="quarter" idx="12"/>
          </p:nvPr>
        </p:nvSpPr>
        <p:spPr>
          <a:prstGeom prst="rect">
            <a:avLst/>
          </a:prstGeom>
        </p:spPr>
        <p:txBody>
          <a:bodyPr/>
          <a:lstStyle/>
          <a:p>
            <a:fld id="{19A1A663-AB5A-1C46-BB3F-DC91B87E1671}" type="slidenum">
              <a:rPr lang="en-US" smtClean="0"/>
              <a:pPr/>
              <a:t>2</a:t>
            </a:fld>
            <a:endParaRPr lang="en-US" dirty="0"/>
          </a:p>
        </p:txBody>
      </p:sp>
      <p:sp>
        <p:nvSpPr>
          <p:cNvPr id="7" name="Text Placeholder 6">
            <a:extLst>
              <a:ext uri="{FF2B5EF4-FFF2-40B4-BE49-F238E27FC236}">
                <a16:creationId xmlns:a16="http://schemas.microsoft.com/office/drawing/2014/main" id="{71758D06-223B-4ABB-B038-E5907DC0A6EF}"/>
              </a:ext>
            </a:extLst>
          </p:cNvPr>
          <p:cNvSpPr>
            <a:spLocks noGrp="1"/>
          </p:cNvSpPr>
          <p:nvPr>
            <p:ph type="body" sz="quarter" idx="10"/>
          </p:nvPr>
        </p:nvSpPr>
        <p:spPr/>
        <p:txBody>
          <a:bodyPr/>
          <a:lstStyle/>
          <a:p>
            <a:r>
              <a:rPr lang="en-US" dirty="0"/>
              <a:t>Module 1</a:t>
            </a:r>
          </a:p>
        </p:txBody>
      </p:sp>
      <p:sp>
        <p:nvSpPr>
          <p:cNvPr id="5" name="Rectangle 4">
            <a:extLst>
              <a:ext uri="{FF2B5EF4-FFF2-40B4-BE49-F238E27FC236}">
                <a16:creationId xmlns:a16="http://schemas.microsoft.com/office/drawing/2014/main" id="{9DA21398-CE95-4290-A860-E1477BCE3728}"/>
              </a:ext>
            </a:extLst>
          </p:cNvPr>
          <p:cNvSpPr/>
          <p:nvPr/>
        </p:nvSpPr>
        <p:spPr>
          <a:xfrm>
            <a:off x="6623423" y="835662"/>
            <a:ext cx="4853127" cy="4031873"/>
          </a:xfrm>
          <a:prstGeom prst="rect">
            <a:avLst/>
          </a:prstGeom>
        </p:spPr>
        <p:txBody>
          <a:bodyPr wrap="square">
            <a:spAutoFit/>
          </a:bodyPr>
          <a:lstStyle/>
          <a:p>
            <a:pPr marL="285750" indent="-285750">
              <a:buFont typeface="Arial" panose="020B0604020202020204" pitchFamily="34" charset="0"/>
              <a:buChar char="•"/>
            </a:pPr>
            <a:r>
              <a:rPr lang="en-US" sz="3200" dirty="0"/>
              <a:t>Network and application layers – security concepts</a:t>
            </a:r>
          </a:p>
          <a:p>
            <a:pPr marL="285750" indent="-285750">
              <a:buFont typeface="Arial" panose="020B0604020202020204" pitchFamily="34" charset="0"/>
              <a:buChar char="•"/>
            </a:pPr>
            <a:r>
              <a:rPr lang="en-US" sz="3200" dirty="0"/>
              <a:t>Packet sniffing and spoofing</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a:t>Intrusion detection systems</a:t>
            </a:r>
          </a:p>
          <a:p>
            <a:pPr marL="285750" indent="-285750">
              <a:buFont typeface="Arial" panose="020B0604020202020204" pitchFamily="34" charset="0"/>
              <a:buChar char="•"/>
            </a:pPr>
            <a:r>
              <a:rPr lang="en-US" sz="3200" dirty="0"/>
              <a:t>Legal and ethical issues</a:t>
            </a:r>
          </a:p>
        </p:txBody>
      </p:sp>
    </p:spTree>
    <p:extLst>
      <p:ext uri="{BB962C8B-B14F-4D97-AF65-F5344CB8AC3E}">
        <p14:creationId xmlns:p14="http://schemas.microsoft.com/office/powerpoint/2010/main" val="19879983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a:xfrm>
            <a:off x="1981200" y="136525"/>
            <a:ext cx="8229600" cy="1143000"/>
          </a:xfrm>
        </p:spPr>
        <p:txBody>
          <a:bodyPr>
            <a:normAutofit/>
          </a:bodyPr>
          <a:lstStyle/>
          <a:p>
            <a:r>
              <a:rPr lang="en-US" sz="3100" dirty="0"/>
              <a:t>Threats on Assets</a:t>
            </a:r>
            <a:endParaRPr lang="en-US" sz="1800" i="1" dirty="0"/>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20</a:t>
            </a:fld>
            <a:endParaRPr lang="en-US" dirty="0">
              <a:solidFill>
                <a:prstClr val="black">
                  <a:tint val="75000"/>
                </a:prstClr>
              </a:solidFill>
            </a:endParaRPr>
          </a:p>
        </p:txBody>
      </p:sp>
      <p:pic>
        <p:nvPicPr>
          <p:cNvPr id="5" name="Picture 4">
            <a:extLst>
              <a:ext uri="{FF2B5EF4-FFF2-40B4-BE49-F238E27FC236}">
                <a16:creationId xmlns:a16="http://schemas.microsoft.com/office/drawing/2014/main" id="{62B75FA7-2A59-8245-AD8C-B614C38D5E81}"/>
              </a:ext>
            </a:extLst>
          </p:cNvPr>
          <p:cNvPicPr>
            <a:picLocks noChangeAspect="1"/>
          </p:cNvPicPr>
          <p:nvPr/>
        </p:nvPicPr>
        <p:blipFill>
          <a:blip r:embed="rId3"/>
          <a:stretch>
            <a:fillRect/>
          </a:stretch>
        </p:blipFill>
        <p:spPr>
          <a:xfrm>
            <a:off x="2396687" y="1369237"/>
            <a:ext cx="7904843" cy="5352238"/>
          </a:xfrm>
          <a:prstGeom prst="rect">
            <a:avLst/>
          </a:prstGeom>
        </p:spPr>
      </p:pic>
      <p:sp>
        <p:nvSpPr>
          <p:cNvPr id="7" name="TextBox 6">
            <a:extLst>
              <a:ext uri="{FF2B5EF4-FFF2-40B4-BE49-F238E27FC236}">
                <a16:creationId xmlns:a16="http://schemas.microsoft.com/office/drawing/2014/main" id="{0068B425-1718-2544-B9B1-25B082DD0AA0}"/>
              </a:ext>
            </a:extLst>
          </p:cNvPr>
          <p:cNvSpPr txBox="1"/>
          <p:nvPr/>
        </p:nvSpPr>
        <p:spPr>
          <a:xfrm>
            <a:off x="6191693" y="1807536"/>
            <a:ext cx="1935126" cy="584775"/>
          </a:xfrm>
          <a:prstGeom prst="rect">
            <a:avLst/>
          </a:prstGeom>
          <a:solidFill>
            <a:srgbClr val="92D050"/>
          </a:solidFill>
        </p:spPr>
        <p:txBody>
          <a:bodyPr wrap="square" rtlCol="0">
            <a:spAutoFit/>
          </a:bodyPr>
          <a:lstStyle/>
          <a:p>
            <a:pPr defTabSz="457200"/>
            <a:r>
              <a:rPr lang="en-US" sz="1600" dirty="0">
                <a:solidFill>
                  <a:prstClr val="black"/>
                </a:solidFill>
                <a:latin typeface="Times New Roman" panose="02020603050405020304" pitchFamily="18" charset="0"/>
                <a:cs typeface="Times New Roman" panose="02020603050405020304" pitchFamily="18" charset="0"/>
              </a:rPr>
              <a:t>An online drive is compromised</a:t>
            </a:r>
          </a:p>
        </p:txBody>
      </p:sp>
      <p:sp>
        <p:nvSpPr>
          <p:cNvPr id="8" name="TextBox 7">
            <a:extLst>
              <a:ext uri="{FF2B5EF4-FFF2-40B4-BE49-F238E27FC236}">
                <a16:creationId xmlns:a16="http://schemas.microsoft.com/office/drawing/2014/main" id="{0C55C9EB-794E-D847-AD2A-6DB6BA5F7B57}"/>
              </a:ext>
            </a:extLst>
          </p:cNvPr>
          <p:cNvSpPr txBox="1"/>
          <p:nvPr/>
        </p:nvSpPr>
        <p:spPr>
          <a:xfrm>
            <a:off x="8226515" y="1822924"/>
            <a:ext cx="2032483" cy="584775"/>
          </a:xfrm>
          <a:prstGeom prst="rect">
            <a:avLst/>
          </a:prstGeom>
          <a:solidFill>
            <a:srgbClr val="92D050"/>
          </a:solidFill>
        </p:spPr>
        <p:txBody>
          <a:bodyPr wrap="square" rtlCol="0">
            <a:spAutoFit/>
          </a:bodyPr>
          <a:lstStyle/>
          <a:p>
            <a:pPr defTabSz="457200"/>
            <a:r>
              <a:rPr lang="en-US" sz="1600" dirty="0">
                <a:solidFill>
                  <a:prstClr val="black"/>
                </a:solidFill>
                <a:latin typeface="Times New Roman" panose="02020603050405020304" pitchFamily="18" charset="0"/>
                <a:cs typeface="Times New Roman" panose="02020603050405020304" pitchFamily="18" charset="0"/>
              </a:rPr>
              <a:t>After a successful attack </a:t>
            </a:r>
            <a:r>
              <a:rPr lang="en-US" sz="1400" dirty="0">
                <a:solidFill>
                  <a:prstClr val="black"/>
                </a:solidFill>
                <a:latin typeface="Times New Roman" panose="02020603050405020304" pitchFamily="18" charset="0"/>
                <a:cs typeface="Times New Roman" panose="02020603050405020304" pitchFamily="18" charset="0"/>
              </a:rPr>
              <a:t>(e.g., Sony Hack)</a:t>
            </a:r>
          </a:p>
        </p:txBody>
      </p:sp>
      <p:sp>
        <p:nvSpPr>
          <p:cNvPr id="9" name="TextBox 8">
            <a:extLst>
              <a:ext uri="{FF2B5EF4-FFF2-40B4-BE49-F238E27FC236}">
                <a16:creationId xmlns:a16="http://schemas.microsoft.com/office/drawing/2014/main" id="{A8129B2A-6D04-8A46-A47F-315D8EA478EB}"/>
              </a:ext>
            </a:extLst>
          </p:cNvPr>
          <p:cNvSpPr txBox="1"/>
          <p:nvPr/>
        </p:nvSpPr>
        <p:spPr>
          <a:xfrm>
            <a:off x="6191693" y="2571735"/>
            <a:ext cx="1935126" cy="1323439"/>
          </a:xfrm>
          <a:prstGeom prst="rect">
            <a:avLst/>
          </a:prstGeom>
          <a:solidFill>
            <a:srgbClr val="92D050"/>
          </a:solidFill>
        </p:spPr>
        <p:txBody>
          <a:bodyPr wrap="square" rtlCol="0">
            <a:spAutoFit/>
          </a:bodyPr>
          <a:lstStyle/>
          <a:p>
            <a:pPr defTabSz="457200"/>
            <a:r>
              <a:rPr lang="en-US" sz="1600" dirty="0">
                <a:solidFill>
                  <a:prstClr val="black"/>
                </a:solidFill>
                <a:latin typeface="Times New Roman" panose="02020603050405020304" pitchFamily="18" charset="0"/>
                <a:cs typeface="Times New Roman" panose="02020603050405020304" pitchFamily="18" charset="0"/>
              </a:rPr>
              <a:t>An unauthorized copy of software is made - or -</a:t>
            </a:r>
          </a:p>
          <a:p>
            <a:pPr defTabSz="457200"/>
            <a:r>
              <a:rPr lang="en-US" sz="1600" dirty="0">
                <a:solidFill>
                  <a:prstClr val="black"/>
                </a:solidFill>
                <a:latin typeface="Times New Roman" panose="02020603050405020304" pitchFamily="18" charset="0"/>
                <a:cs typeface="Times New Roman" panose="02020603050405020304" pitchFamily="18" charset="0"/>
              </a:rPr>
              <a:t>Licenses are used without permission</a:t>
            </a:r>
          </a:p>
        </p:txBody>
      </p:sp>
    </p:spTree>
    <p:extLst>
      <p:ext uri="{BB962C8B-B14F-4D97-AF65-F5344CB8AC3E}">
        <p14:creationId xmlns:p14="http://schemas.microsoft.com/office/powerpoint/2010/main" val="2946218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Importance of </a:t>
            </a:r>
            <a:r>
              <a:rPr lang="en-US" dirty="0" err="1"/>
              <a:t>Cybersecurity</a:t>
            </a:r>
            <a:r>
              <a:rPr lang="en-US" dirty="0"/>
              <a:t> for Manufacturers</a:t>
            </a:r>
          </a:p>
        </p:txBody>
      </p:sp>
      <p:sp>
        <p:nvSpPr>
          <p:cNvPr id="3" name="Content Placeholder 2"/>
          <p:cNvSpPr>
            <a:spLocks noGrp="1"/>
          </p:cNvSpPr>
          <p:nvPr>
            <p:ph idx="1"/>
          </p:nvPr>
        </p:nvSpPr>
        <p:spPr>
          <a:xfrm>
            <a:off x="1981200" y="1600201"/>
            <a:ext cx="8229600" cy="4983479"/>
          </a:xfrm>
        </p:spPr>
        <p:txBody>
          <a:bodyPr>
            <a:normAutofit/>
          </a:bodyPr>
          <a:lstStyle/>
          <a:p>
            <a:r>
              <a:rPr lang="en-US" dirty="0">
                <a:latin typeface="Arial" charset="0"/>
              </a:rPr>
              <a:t>Manufacturing businesses are increasing online for operations</a:t>
            </a:r>
          </a:p>
          <a:p>
            <a:pPr lvl="1"/>
            <a:r>
              <a:rPr lang="en-US" sz="1900" dirty="0">
                <a:latin typeface="Arial" charset="0"/>
                <a:sym typeface="Wingdings" charset="0"/>
              </a:rPr>
              <a:t>Web, Cloud Computing, Internet-of-Things, Big Data</a:t>
            </a:r>
            <a:endParaRPr lang="en-US" dirty="0">
              <a:latin typeface="Arial" charset="0"/>
              <a:sym typeface="Wingdings" charset="0"/>
            </a:endParaRPr>
          </a:p>
          <a:p>
            <a:r>
              <a:rPr lang="en-US" dirty="0">
                <a:latin typeface="Arial" charset="0"/>
                <a:sym typeface="Wingdings" charset="0"/>
              </a:rPr>
              <a:t>Manufacturers are unfortunately a frequent target of hackers and attackers</a:t>
            </a:r>
          </a:p>
          <a:p>
            <a:pPr lvl="1"/>
            <a:r>
              <a:rPr lang="en-US" sz="1900" dirty="0">
                <a:latin typeface="Arial" charset="0"/>
                <a:sym typeface="Wingdings" charset="0"/>
              </a:rPr>
              <a:t>According to a report from the U.S. Department for Homeland Security, </a:t>
            </a:r>
            <a:r>
              <a:rPr lang="en-US" sz="1900" dirty="0">
                <a:solidFill>
                  <a:srgbClr val="FF0000"/>
                </a:solidFill>
                <a:latin typeface="Arial" charset="0"/>
                <a:sym typeface="Wingdings" charset="0"/>
              </a:rPr>
              <a:t>manufacturing is the second highest industry with the most reported cyber attacks</a:t>
            </a:r>
            <a:r>
              <a:rPr lang="en-US" sz="1900" dirty="0">
                <a:latin typeface="Arial" charset="0"/>
                <a:sym typeface="Wingdings" charset="0"/>
              </a:rPr>
              <a:t>, only subsequent to the energy sector</a:t>
            </a:r>
          </a:p>
          <a:p>
            <a:pPr lvl="1"/>
            <a:r>
              <a:rPr lang="en-US" sz="1900" dirty="0">
                <a:latin typeface="Arial" charset="0"/>
                <a:sym typeface="Wingdings" charset="0"/>
              </a:rPr>
              <a:t>According to a report by NTT Security, </a:t>
            </a:r>
            <a:r>
              <a:rPr lang="en-US" sz="1900" dirty="0">
                <a:solidFill>
                  <a:srgbClr val="FF0000"/>
                </a:solidFill>
                <a:latin typeface="Arial" charset="0"/>
                <a:sym typeface="Wingdings" charset="0"/>
              </a:rPr>
              <a:t>the manufacturing industry was the most heavily targeted industry during Q2 2017, accounting for 34% of all documented attack activity</a:t>
            </a:r>
          </a:p>
          <a:p>
            <a:pPr lvl="1"/>
            <a:r>
              <a:rPr lang="en-US" dirty="0"/>
              <a:t>A Kaspersky Lab Survey of IT managers published in Virus News also found that “</a:t>
            </a:r>
            <a:r>
              <a:rPr lang="en-US" dirty="0">
                <a:solidFill>
                  <a:srgbClr val="FF0000"/>
                </a:solidFill>
              </a:rPr>
              <a:t>21 percent of manufacturers suffered a loss of intellectual property (IP) within the past year</a:t>
            </a:r>
            <a:r>
              <a:rPr lang="en-US" dirty="0"/>
              <a:t>” </a:t>
            </a:r>
          </a:p>
        </p:txBody>
      </p:sp>
      <p:sp>
        <p:nvSpPr>
          <p:cNvPr id="5"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21</a:t>
            </a:fld>
            <a:endParaRPr lang="en-US" dirty="0">
              <a:solidFill>
                <a:prstClr val="black">
                  <a:tint val="75000"/>
                </a:prstClr>
              </a:solidFill>
            </a:endParaRPr>
          </a:p>
        </p:txBody>
      </p:sp>
      <p:sp>
        <p:nvSpPr>
          <p:cNvPr id="4" name="Rectangle 3"/>
          <p:cNvSpPr/>
          <p:nvPr/>
        </p:nvSpPr>
        <p:spPr>
          <a:xfrm>
            <a:off x="2212984" y="6062220"/>
            <a:ext cx="7680304" cy="584775"/>
          </a:xfrm>
          <a:prstGeom prst="rect">
            <a:avLst/>
          </a:prstGeom>
        </p:spPr>
        <p:txBody>
          <a:bodyPr wrap="square">
            <a:spAutoFit/>
          </a:bodyPr>
          <a:lstStyle/>
          <a:p>
            <a:pPr defTabSz="457200"/>
            <a:r>
              <a:rPr lang="en-US" sz="1600" dirty="0">
                <a:solidFill>
                  <a:srgbClr val="0432FF"/>
                </a:solidFill>
                <a:latin typeface="Arial" panose="020B0604020202020204" pitchFamily="34" charset="0"/>
                <a:cs typeface="Arial" panose="020B0604020202020204" pitchFamily="34" charset="0"/>
              </a:rPr>
              <a:t>https://</a:t>
            </a:r>
            <a:r>
              <a:rPr lang="en-US" sz="1600" dirty="0" err="1">
                <a:solidFill>
                  <a:srgbClr val="0432FF"/>
                </a:solidFill>
                <a:latin typeface="Arial" panose="020B0604020202020204" pitchFamily="34" charset="0"/>
                <a:cs typeface="Arial" panose="020B0604020202020204" pitchFamily="34" charset="0"/>
              </a:rPr>
              <a:t>www.nist.gov</a:t>
            </a:r>
            <a:r>
              <a:rPr lang="en-US" sz="1600" dirty="0">
                <a:solidFill>
                  <a:srgbClr val="0432FF"/>
                </a:solidFill>
                <a:latin typeface="Arial" panose="020B0604020202020204" pitchFamily="34" charset="0"/>
                <a:cs typeface="Arial" panose="020B0604020202020204" pitchFamily="34" charset="0"/>
              </a:rPr>
              <a:t>/blogs/manufacturing-innovation-blog/cybersecurity-protecting-manufacturing-technology-and-innovation </a:t>
            </a:r>
          </a:p>
        </p:txBody>
      </p:sp>
    </p:spTree>
    <p:extLst>
      <p:ext uri="{BB962C8B-B14F-4D97-AF65-F5344CB8AC3E}">
        <p14:creationId xmlns:p14="http://schemas.microsoft.com/office/powerpoint/2010/main" val="32752824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In-Class Exercise: </a:t>
            </a:r>
            <a:br>
              <a:rPr lang="en-US" sz="2800" dirty="0"/>
            </a:br>
            <a:r>
              <a:rPr lang="en-US" sz="2800" dirty="0"/>
              <a:t>Create a survey for a small-business company</a:t>
            </a:r>
          </a:p>
        </p:txBody>
      </p:sp>
      <p:sp>
        <p:nvSpPr>
          <p:cNvPr id="8"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22</a:t>
            </a:fld>
            <a:endParaRPr lang="en-US" dirty="0">
              <a:solidFill>
                <a:prstClr val="black">
                  <a:tint val="75000"/>
                </a:prstClr>
              </a:solidFill>
            </a:endParaRPr>
          </a:p>
        </p:txBody>
      </p:sp>
      <p:sp>
        <p:nvSpPr>
          <p:cNvPr id="3" name="Rectangle 2">
            <a:extLst>
              <a:ext uri="{FF2B5EF4-FFF2-40B4-BE49-F238E27FC236}">
                <a16:creationId xmlns:a16="http://schemas.microsoft.com/office/drawing/2014/main" id="{68EFE939-C928-3340-8C77-2588BD9EE452}"/>
              </a:ext>
            </a:extLst>
          </p:cNvPr>
          <p:cNvSpPr/>
          <p:nvPr/>
        </p:nvSpPr>
        <p:spPr>
          <a:xfrm>
            <a:off x="4393659" y="3004403"/>
            <a:ext cx="5597523" cy="15967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sp>
        <p:nvSpPr>
          <p:cNvPr id="9" name="Content Placeholder 8">
            <a:extLst>
              <a:ext uri="{FF2B5EF4-FFF2-40B4-BE49-F238E27FC236}">
                <a16:creationId xmlns:a16="http://schemas.microsoft.com/office/drawing/2014/main" id="{4102EC7F-D4DF-F64E-A671-6CA856B793C1}"/>
              </a:ext>
            </a:extLst>
          </p:cNvPr>
          <p:cNvSpPr>
            <a:spLocks noGrp="1"/>
          </p:cNvSpPr>
          <p:nvPr>
            <p:ph idx="1"/>
          </p:nvPr>
        </p:nvSpPr>
        <p:spPr/>
        <p:txBody>
          <a:bodyPr>
            <a:normAutofit lnSpcReduction="10000"/>
          </a:bodyPr>
          <a:lstStyle/>
          <a:p>
            <a:r>
              <a:rPr lang="en-US" dirty="0"/>
              <a:t>Create a survey questionnaire that will help a cybersecurity expert to assist a manufacturing/utility enterprise in becoming aware of their current cyber security posture and help them in:</a:t>
            </a:r>
          </a:p>
          <a:p>
            <a:pPr lvl="1"/>
            <a:r>
              <a:rPr lang="en-US" dirty="0"/>
              <a:t>Defending their company’s vital data and information</a:t>
            </a:r>
          </a:p>
          <a:p>
            <a:pPr lvl="1"/>
            <a:r>
              <a:rPr lang="en-US" dirty="0"/>
              <a:t>Preventing theft or damage to company infrastructure, equipment and systems</a:t>
            </a:r>
          </a:p>
          <a:p>
            <a:pPr lvl="1"/>
            <a:r>
              <a:rPr lang="en-US" dirty="0"/>
              <a:t>Avoiding major disruptions to operations and the delivery of products</a:t>
            </a:r>
          </a:p>
          <a:p>
            <a:pPr lvl="1"/>
            <a:r>
              <a:rPr lang="en-US" dirty="0"/>
              <a:t>Protecting employee’s personal information</a:t>
            </a:r>
          </a:p>
          <a:p>
            <a:pPr lvl="1"/>
            <a:r>
              <a:rPr lang="en-US" dirty="0"/>
              <a:t>Shielding the company from negative publicity</a:t>
            </a:r>
          </a:p>
          <a:p>
            <a:pPr lvl="1"/>
            <a:r>
              <a:rPr lang="en-US" dirty="0"/>
              <a:t>Planning IT budgets and policies with adequate cyber incident response</a:t>
            </a:r>
          </a:p>
          <a:p>
            <a:endParaRPr lang="en-US" dirty="0"/>
          </a:p>
          <a:p>
            <a:r>
              <a:rPr lang="en-US" dirty="0"/>
              <a:t>Discuss potential improvements in cyber attack threat detection and mitigation strategies that result in benefits in terms of: </a:t>
            </a:r>
          </a:p>
          <a:p>
            <a:pPr lvl="1"/>
            <a:r>
              <a:rPr lang="en-US" dirty="0"/>
              <a:t>increased productivity, cost savings and reduced risk</a:t>
            </a:r>
          </a:p>
        </p:txBody>
      </p:sp>
    </p:spTree>
    <p:extLst>
      <p:ext uri="{BB962C8B-B14F-4D97-AF65-F5344CB8AC3E}">
        <p14:creationId xmlns:p14="http://schemas.microsoft.com/office/powerpoint/2010/main" val="791459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a:xfrm>
            <a:off x="2133600" y="12700"/>
            <a:ext cx="7772400" cy="1143000"/>
          </a:xfrm>
        </p:spPr>
        <p:txBody>
          <a:bodyPr>
            <a:normAutofit/>
          </a:bodyPr>
          <a:lstStyle/>
          <a:p>
            <a:r>
              <a:rPr lang="en-US" sz="2800" dirty="0"/>
              <a:t>Small Business Response Exercise</a:t>
            </a:r>
            <a:endParaRPr lang="en-US" sz="2800" i="1" dirty="0"/>
          </a:p>
        </p:txBody>
      </p:sp>
      <p:sp>
        <p:nvSpPr>
          <p:cNvPr id="29699" name="Content Placeholder 2"/>
          <p:cNvSpPr>
            <a:spLocks noGrp="1"/>
          </p:cNvSpPr>
          <p:nvPr>
            <p:ph idx="1"/>
          </p:nvPr>
        </p:nvSpPr>
        <p:spPr>
          <a:xfrm>
            <a:off x="1884364" y="2416004"/>
            <a:ext cx="8435975" cy="3832396"/>
          </a:xfrm>
        </p:spPr>
        <p:txBody>
          <a:bodyPr>
            <a:normAutofit/>
          </a:bodyPr>
          <a:lstStyle/>
          <a:p>
            <a:pPr marL="342900" lvl="2" indent="-342900">
              <a:buClr>
                <a:schemeClr val="tx1"/>
              </a:buClr>
              <a:buSzPct val="85000"/>
            </a:pPr>
            <a:r>
              <a:rPr lang="en-GB" sz="2200" dirty="0"/>
              <a:t>Q1) Important assets in your enterprise that are networked internally or with an external site</a:t>
            </a:r>
          </a:p>
          <a:p>
            <a:pPr marL="800100" lvl="3" indent="-342900">
              <a:buClr>
                <a:schemeClr val="tx1"/>
              </a:buClr>
              <a:buSzPct val="85000"/>
            </a:pPr>
            <a:r>
              <a:rPr lang="en-GB" sz="2000" dirty="0"/>
              <a:t>a) Do you use industrial equipment that is connected to the Internet? Yes  /  No</a:t>
            </a:r>
          </a:p>
          <a:p>
            <a:pPr marL="800100" lvl="3" indent="-342900">
              <a:buClr>
                <a:schemeClr val="tx1"/>
              </a:buClr>
              <a:buSzPct val="85000"/>
            </a:pPr>
            <a:r>
              <a:rPr lang="en-GB" sz="2000" dirty="0"/>
              <a:t>b) Are there machines connected to computers with industry-standard/paid software licenses? Yes  /  No</a:t>
            </a:r>
          </a:p>
          <a:p>
            <a:pPr marL="800100" lvl="3" indent="-342900">
              <a:buClr>
                <a:schemeClr val="tx1"/>
              </a:buClr>
              <a:buSzPct val="85000"/>
            </a:pPr>
            <a:r>
              <a:rPr lang="en-GB" sz="2000" dirty="0"/>
              <a:t>c) Do you store and share business-related data using cloud platforms? Yes  /  No</a:t>
            </a:r>
          </a:p>
          <a:p>
            <a:pPr marL="800100" lvl="3" indent="-342900">
              <a:buClr>
                <a:schemeClr val="tx1"/>
              </a:buClr>
              <a:buSzPct val="85000"/>
            </a:pPr>
            <a:r>
              <a:rPr lang="en-GB" sz="2000" dirty="0"/>
              <a:t>d) Do you operate a private data </a:t>
            </a:r>
            <a:r>
              <a:rPr lang="en-GB" sz="2000" dirty="0" err="1"/>
              <a:t>center</a:t>
            </a:r>
            <a:r>
              <a:rPr lang="en-GB" sz="2000" dirty="0"/>
              <a:t>/server with network equipment? Yes  /  No</a:t>
            </a:r>
          </a:p>
          <a:p>
            <a:pPr marL="800100" lvl="3" indent="-342900">
              <a:buClr>
                <a:schemeClr val="tx1"/>
              </a:buClr>
              <a:buSzPct val="85000"/>
            </a:pPr>
            <a:r>
              <a:rPr lang="en-GB" sz="2000" dirty="0"/>
              <a:t>e) Briefly describe any other relevant information pertaining to Q1:</a:t>
            </a:r>
          </a:p>
          <a:p>
            <a:pPr marL="0" indent="0">
              <a:buNone/>
            </a:pPr>
            <a:endParaRPr lang="en-US" dirty="0"/>
          </a:p>
        </p:txBody>
      </p:sp>
      <p:sp>
        <p:nvSpPr>
          <p:cNvPr id="9"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23</a:t>
            </a:fld>
            <a:endParaRPr lang="en-US" dirty="0">
              <a:solidFill>
                <a:prstClr val="black">
                  <a:tint val="75000"/>
                </a:prstClr>
              </a:solidFill>
            </a:endParaRPr>
          </a:p>
        </p:txBody>
      </p:sp>
      <p:sp>
        <p:nvSpPr>
          <p:cNvPr id="2" name="Rectangle 1"/>
          <p:cNvSpPr/>
          <p:nvPr/>
        </p:nvSpPr>
        <p:spPr>
          <a:xfrm>
            <a:off x="2418699" y="1449587"/>
            <a:ext cx="7719101" cy="892552"/>
          </a:xfrm>
          <a:prstGeom prst="rect">
            <a:avLst/>
          </a:prstGeom>
        </p:spPr>
        <p:txBody>
          <a:bodyPr wrap="none">
            <a:spAutoFit/>
          </a:bodyPr>
          <a:lstStyle/>
          <a:p>
            <a:pPr defTabSz="457200"/>
            <a:r>
              <a:rPr lang="en-US" sz="2600" i="1" dirty="0">
                <a:solidFill>
                  <a:srgbClr val="0000FF"/>
                </a:solidFill>
                <a:latin typeface="Calibri"/>
              </a:rPr>
              <a:t>Assume you are speaking to a small business enterprise </a:t>
            </a:r>
          </a:p>
          <a:p>
            <a:pPr defTabSz="457200"/>
            <a:r>
              <a:rPr lang="en-US" sz="2600" i="1" dirty="0">
                <a:solidFill>
                  <a:srgbClr val="0000FF"/>
                </a:solidFill>
                <a:latin typeface="Calibri"/>
              </a:rPr>
              <a:t>- &lt;&lt;Name&gt;&gt;</a:t>
            </a:r>
            <a:endParaRPr lang="en-US" sz="2600" dirty="0">
              <a:solidFill>
                <a:srgbClr val="0000FF"/>
              </a:solidFill>
              <a:latin typeface="Calibri"/>
            </a:endParaRPr>
          </a:p>
        </p:txBody>
      </p:sp>
    </p:spTree>
    <p:extLst>
      <p:ext uri="{BB962C8B-B14F-4D97-AF65-F5344CB8AC3E}">
        <p14:creationId xmlns:p14="http://schemas.microsoft.com/office/powerpoint/2010/main" val="21379979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a:xfrm>
            <a:off x="2133600" y="12700"/>
            <a:ext cx="7772400" cy="1143000"/>
          </a:xfrm>
        </p:spPr>
        <p:txBody>
          <a:bodyPr>
            <a:normAutofit/>
          </a:bodyPr>
          <a:lstStyle/>
          <a:p>
            <a:r>
              <a:rPr lang="en-US" sz="2800" dirty="0"/>
              <a:t>Small Business Response Exercise (2)</a:t>
            </a:r>
          </a:p>
        </p:txBody>
      </p:sp>
      <p:sp>
        <p:nvSpPr>
          <p:cNvPr id="29699" name="Content Placeholder 2"/>
          <p:cNvSpPr>
            <a:spLocks noGrp="1"/>
          </p:cNvSpPr>
          <p:nvPr>
            <p:ph idx="1"/>
          </p:nvPr>
        </p:nvSpPr>
        <p:spPr>
          <a:xfrm>
            <a:off x="1884364" y="1120776"/>
            <a:ext cx="8435975" cy="5127625"/>
          </a:xfrm>
        </p:spPr>
        <p:txBody>
          <a:bodyPr>
            <a:normAutofit/>
          </a:bodyPr>
          <a:lstStyle/>
          <a:p>
            <a:pPr marL="342900" lvl="2" indent="-342900">
              <a:buClr>
                <a:schemeClr val="tx1"/>
              </a:buClr>
              <a:buSzPct val="85000"/>
            </a:pPr>
            <a:r>
              <a:rPr lang="en-GB" sz="2200" dirty="0"/>
              <a:t>Q2) Potential cyber attack threats and the risks associated with compromise of valuable assets</a:t>
            </a:r>
          </a:p>
          <a:p>
            <a:pPr marL="800100" lvl="3" indent="-342900">
              <a:buClr>
                <a:schemeClr val="tx1"/>
              </a:buClr>
              <a:buSzPct val="85000"/>
            </a:pPr>
            <a:r>
              <a:rPr lang="en-GB" sz="2000" dirty="0"/>
              <a:t>a) Are you concerned about loss of data confidentiality due to undesired information exposure? Yes  /  No</a:t>
            </a:r>
          </a:p>
          <a:p>
            <a:pPr marL="800100" lvl="3" indent="-342900">
              <a:buClr>
                <a:schemeClr val="tx1"/>
              </a:buClr>
              <a:buSzPct val="85000"/>
            </a:pPr>
            <a:r>
              <a:rPr lang="en-GB" sz="2000" dirty="0"/>
              <a:t>b) Are you concerned about data integrity because of data corruption by human/machine? Yes  /  No</a:t>
            </a:r>
          </a:p>
          <a:p>
            <a:pPr marL="800100" lvl="3" indent="-342900">
              <a:buClr>
                <a:schemeClr val="tx1"/>
              </a:buClr>
              <a:buSzPct val="85000"/>
            </a:pPr>
            <a:r>
              <a:rPr lang="en-GB" sz="2000" dirty="0"/>
              <a:t>c) Are you concerned of loss of services or infrastructure that makes data inaccessible? Yes  /  No</a:t>
            </a:r>
          </a:p>
          <a:p>
            <a:pPr marL="800100" lvl="3" indent="-342900">
              <a:buClr>
                <a:schemeClr val="tx1"/>
              </a:buClr>
              <a:buSzPct val="85000"/>
            </a:pPr>
            <a:r>
              <a:rPr lang="en-GB" sz="2000" dirty="0"/>
              <a:t>d) Briefly describe any other relevant information pertaining to Q2:</a:t>
            </a:r>
          </a:p>
          <a:p>
            <a:pPr marL="0" indent="0">
              <a:buNone/>
            </a:pPr>
            <a:endParaRPr lang="en-US" dirty="0"/>
          </a:p>
        </p:txBody>
      </p:sp>
      <p:sp>
        <p:nvSpPr>
          <p:cNvPr id="9"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24</a:t>
            </a:fld>
            <a:endParaRPr lang="en-US" dirty="0">
              <a:solidFill>
                <a:prstClr val="black">
                  <a:tint val="75000"/>
                </a:prstClr>
              </a:solidFill>
            </a:endParaRPr>
          </a:p>
        </p:txBody>
      </p:sp>
    </p:spTree>
    <p:extLst>
      <p:ext uri="{BB962C8B-B14F-4D97-AF65-F5344CB8AC3E}">
        <p14:creationId xmlns:p14="http://schemas.microsoft.com/office/powerpoint/2010/main" val="13462362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a:xfrm>
            <a:off x="2133600" y="12700"/>
            <a:ext cx="7772400" cy="1143000"/>
          </a:xfrm>
        </p:spPr>
        <p:txBody>
          <a:bodyPr>
            <a:normAutofit/>
          </a:bodyPr>
          <a:lstStyle/>
          <a:p>
            <a:r>
              <a:rPr lang="en-US" sz="2800" dirty="0"/>
              <a:t>Small Business Response Exercise (3)</a:t>
            </a:r>
          </a:p>
        </p:txBody>
      </p:sp>
      <p:sp>
        <p:nvSpPr>
          <p:cNvPr id="29699" name="Content Placeholder 2"/>
          <p:cNvSpPr>
            <a:spLocks noGrp="1"/>
          </p:cNvSpPr>
          <p:nvPr>
            <p:ph idx="1"/>
          </p:nvPr>
        </p:nvSpPr>
        <p:spPr>
          <a:xfrm>
            <a:off x="1884364" y="1120776"/>
            <a:ext cx="8435975" cy="5127625"/>
          </a:xfrm>
        </p:spPr>
        <p:txBody>
          <a:bodyPr>
            <a:normAutofit/>
          </a:bodyPr>
          <a:lstStyle/>
          <a:p>
            <a:pPr marL="342900" lvl="2" indent="-342900">
              <a:buClr>
                <a:schemeClr val="tx1"/>
              </a:buClr>
              <a:buSzPct val="85000"/>
            </a:pPr>
            <a:r>
              <a:rPr lang="en-GB" sz="2200" dirty="0"/>
              <a:t>Q3) Solutions adopted to address cyber security threats and the risks associated with compromise of valuable assets</a:t>
            </a:r>
          </a:p>
          <a:p>
            <a:pPr marL="800100" lvl="3" indent="-342900">
              <a:buClr>
                <a:schemeClr val="tx1"/>
              </a:buClr>
              <a:buSzPct val="85000"/>
            </a:pPr>
            <a:r>
              <a:rPr lang="en-GB" sz="2000" dirty="0"/>
              <a:t>a) Do you use commercial or open-source software or network appliances for cyber security? Yes  /  No</a:t>
            </a:r>
          </a:p>
          <a:p>
            <a:pPr marL="800100" lvl="3" indent="-342900">
              <a:buClr>
                <a:schemeClr val="tx1"/>
              </a:buClr>
              <a:buSzPct val="85000"/>
            </a:pPr>
            <a:r>
              <a:rPr lang="en-GB" sz="2000" dirty="0"/>
              <a:t>b) Do you manage network firewalls or role-based access control policies? Yes  /  No</a:t>
            </a:r>
          </a:p>
          <a:p>
            <a:pPr marL="800100" lvl="3" indent="-342900">
              <a:buClr>
                <a:schemeClr val="tx1"/>
              </a:buClr>
              <a:buSzPct val="85000"/>
            </a:pPr>
            <a:r>
              <a:rPr lang="en-GB" sz="2000" dirty="0"/>
              <a:t>c) Do you have a process to monitor and prevent potential cyber intrusion detection? Yes  /  No</a:t>
            </a:r>
          </a:p>
          <a:p>
            <a:pPr marL="800100" lvl="3" indent="-342900">
              <a:buClr>
                <a:schemeClr val="tx1"/>
              </a:buClr>
              <a:buSzPct val="85000"/>
            </a:pPr>
            <a:r>
              <a:rPr lang="en-GB" sz="2000" dirty="0"/>
              <a:t>d) Do you need the cyber security solutions to be compliant for external security audits? Yes  /  No</a:t>
            </a:r>
          </a:p>
          <a:p>
            <a:pPr marL="800100" lvl="3" indent="-342900">
              <a:buClr>
                <a:schemeClr val="tx1"/>
              </a:buClr>
              <a:buSzPct val="85000"/>
            </a:pPr>
            <a:r>
              <a:rPr lang="en-GB" sz="2000" dirty="0"/>
              <a:t>e) Briefly describe any other relevant information pertaining to Q3:</a:t>
            </a:r>
          </a:p>
          <a:p>
            <a:pPr marL="800100" lvl="3" indent="-342900">
              <a:buClr>
                <a:schemeClr val="accent2"/>
              </a:buClr>
              <a:buSzPct val="85000"/>
            </a:pPr>
            <a:endParaRPr lang="en-GB" sz="2000" dirty="0"/>
          </a:p>
          <a:p>
            <a:pPr marL="0" indent="0">
              <a:buNone/>
            </a:pPr>
            <a:endParaRPr lang="en-US" dirty="0"/>
          </a:p>
        </p:txBody>
      </p:sp>
      <p:sp>
        <p:nvSpPr>
          <p:cNvPr id="9"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25</a:t>
            </a:fld>
            <a:endParaRPr lang="en-US" dirty="0">
              <a:solidFill>
                <a:prstClr val="black">
                  <a:tint val="75000"/>
                </a:prstClr>
              </a:solidFill>
            </a:endParaRPr>
          </a:p>
        </p:txBody>
      </p:sp>
    </p:spTree>
    <p:extLst>
      <p:ext uri="{BB962C8B-B14F-4D97-AF65-F5344CB8AC3E}">
        <p14:creationId xmlns:p14="http://schemas.microsoft.com/office/powerpoint/2010/main" val="40948199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a:xfrm>
            <a:off x="2133600" y="12700"/>
            <a:ext cx="7772400" cy="1143000"/>
          </a:xfrm>
        </p:spPr>
        <p:txBody>
          <a:bodyPr>
            <a:normAutofit/>
          </a:bodyPr>
          <a:lstStyle/>
          <a:p>
            <a:r>
              <a:rPr lang="en-US" sz="2800" dirty="0"/>
              <a:t>Small Business Response Exercise (4)</a:t>
            </a:r>
          </a:p>
        </p:txBody>
      </p:sp>
      <p:sp>
        <p:nvSpPr>
          <p:cNvPr id="29699" name="Content Placeholder 2"/>
          <p:cNvSpPr>
            <a:spLocks noGrp="1"/>
          </p:cNvSpPr>
          <p:nvPr>
            <p:ph idx="1"/>
          </p:nvPr>
        </p:nvSpPr>
        <p:spPr>
          <a:xfrm>
            <a:off x="1884364" y="1120776"/>
            <a:ext cx="8435975" cy="5127625"/>
          </a:xfrm>
        </p:spPr>
        <p:txBody>
          <a:bodyPr>
            <a:normAutofit/>
          </a:bodyPr>
          <a:lstStyle/>
          <a:p>
            <a:pPr marL="342900" lvl="2" indent="-342900">
              <a:buClr>
                <a:schemeClr val="tx1"/>
              </a:buClr>
              <a:buSzPct val="85000"/>
            </a:pPr>
            <a:r>
              <a:rPr lang="en-GB" sz="2200" dirty="0"/>
              <a:t>Q4) Cyber security posture and potential of impact limits your workers day-to-day productivity</a:t>
            </a:r>
          </a:p>
          <a:p>
            <a:pPr marL="800100" lvl="3" indent="-342900">
              <a:buClr>
                <a:schemeClr val="tx1"/>
              </a:buClr>
              <a:buSzPct val="85000"/>
            </a:pPr>
            <a:r>
              <a:rPr lang="en-GB" sz="2000" dirty="0"/>
              <a:t>a) Do you have a cyber security posture related design document? Yes  /  No</a:t>
            </a:r>
          </a:p>
          <a:p>
            <a:pPr marL="800100" lvl="3" indent="-342900">
              <a:buClr>
                <a:schemeClr val="tx1"/>
              </a:buClr>
              <a:buSzPct val="85000"/>
            </a:pPr>
            <a:r>
              <a:rPr lang="en-GB" sz="2000" dirty="0"/>
              <a:t>b) Do you have a budget allocated for cyber security related business cost? Yes  /  No</a:t>
            </a:r>
          </a:p>
          <a:p>
            <a:pPr marL="800100" lvl="3" indent="-342900">
              <a:buClr>
                <a:schemeClr val="tx1"/>
              </a:buClr>
              <a:buSzPct val="85000"/>
            </a:pPr>
            <a:r>
              <a:rPr lang="en-GB" sz="2000" dirty="0"/>
              <a:t>c) Are you satisfied with the effort and/or $$ on cyber security? Yes  /  No</a:t>
            </a:r>
          </a:p>
          <a:p>
            <a:pPr marL="800100" lvl="3" indent="-342900">
              <a:buClr>
                <a:schemeClr val="tx1"/>
              </a:buClr>
              <a:buSzPct val="85000"/>
            </a:pPr>
            <a:r>
              <a:rPr lang="en-GB" sz="2000" dirty="0"/>
              <a:t>d) Briefly describe any other relevant information pertaining to Q4:</a:t>
            </a:r>
          </a:p>
          <a:p>
            <a:pPr marL="800100" lvl="3" indent="-342900">
              <a:buClr>
                <a:schemeClr val="tx1"/>
              </a:buClr>
              <a:buSzPct val="85000"/>
            </a:pPr>
            <a:endParaRPr lang="en-GB" sz="2000" dirty="0"/>
          </a:p>
          <a:p>
            <a:pPr marL="0" indent="0">
              <a:buClr>
                <a:schemeClr val="tx1"/>
              </a:buClr>
              <a:buNone/>
            </a:pPr>
            <a:endParaRPr lang="en-US" dirty="0"/>
          </a:p>
        </p:txBody>
      </p:sp>
      <p:sp>
        <p:nvSpPr>
          <p:cNvPr id="9"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26</a:t>
            </a:fld>
            <a:endParaRPr lang="en-US" dirty="0">
              <a:solidFill>
                <a:prstClr val="black">
                  <a:tint val="75000"/>
                </a:prstClr>
              </a:solidFill>
            </a:endParaRPr>
          </a:p>
        </p:txBody>
      </p:sp>
    </p:spTree>
    <p:extLst>
      <p:ext uri="{BB962C8B-B14F-4D97-AF65-F5344CB8AC3E}">
        <p14:creationId xmlns:p14="http://schemas.microsoft.com/office/powerpoint/2010/main" val="7194036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155FF-C31E-4AC6-BFFA-E46AF52F5684}"/>
              </a:ext>
            </a:extLst>
          </p:cNvPr>
          <p:cNvSpPr>
            <a:spLocks noGrp="1"/>
          </p:cNvSpPr>
          <p:nvPr>
            <p:ph type="sldNum" sz="quarter" idx="12"/>
          </p:nvPr>
        </p:nvSpPr>
        <p:spPr>
          <a:prstGeom prst="rect">
            <a:avLst/>
          </a:prstGeom>
        </p:spPr>
        <p:txBody>
          <a:bodyPr/>
          <a:lstStyle/>
          <a:p>
            <a:fld id="{19A1A663-AB5A-1C46-BB3F-DC91B87E1671}" type="slidenum">
              <a:rPr lang="en-US" smtClean="0"/>
              <a:pPr/>
              <a:t>27</a:t>
            </a:fld>
            <a:endParaRPr lang="en-US" dirty="0"/>
          </a:p>
        </p:txBody>
      </p:sp>
      <p:sp>
        <p:nvSpPr>
          <p:cNvPr id="7" name="Text Placeholder 6">
            <a:extLst>
              <a:ext uri="{FF2B5EF4-FFF2-40B4-BE49-F238E27FC236}">
                <a16:creationId xmlns:a16="http://schemas.microsoft.com/office/drawing/2014/main" id="{71758D06-223B-4ABB-B038-E5907DC0A6EF}"/>
              </a:ext>
            </a:extLst>
          </p:cNvPr>
          <p:cNvSpPr>
            <a:spLocks noGrp="1"/>
          </p:cNvSpPr>
          <p:nvPr>
            <p:ph type="body" sz="quarter" idx="10"/>
          </p:nvPr>
        </p:nvSpPr>
        <p:spPr/>
        <p:txBody>
          <a:bodyPr/>
          <a:lstStyle/>
          <a:p>
            <a:r>
              <a:rPr lang="en-US" dirty="0"/>
              <a:t>Module 1</a:t>
            </a:r>
          </a:p>
        </p:txBody>
      </p:sp>
      <p:sp>
        <p:nvSpPr>
          <p:cNvPr id="5" name="Rectangle 4">
            <a:extLst>
              <a:ext uri="{FF2B5EF4-FFF2-40B4-BE49-F238E27FC236}">
                <a16:creationId xmlns:a16="http://schemas.microsoft.com/office/drawing/2014/main" id="{9DA21398-CE95-4290-A860-E1477BCE3728}"/>
              </a:ext>
            </a:extLst>
          </p:cNvPr>
          <p:cNvSpPr/>
          <p:nvPr/>
        </p:nvSpPr>
        <p:spPr>
          <a:xfrm>
            <a:off x="6623423" y="835662"/>
            <a:ext cx="4853127" cy="4031873"/>
          </a:xfrm>
          <a:prstGeom prst="rect">
            <a:avLst/>
          </a:prstGeom>
        </p:spPr>
        <p:txBody>
          <a:bodyPr wrap="square">
            <a:spAutoFit/>
          </a:bodyPr>
          <a:lstStyle/>
          <a:p>
            <a:pPr marL="285750" indent="-285750">
              <a:buFont typeface="Arial" panose="020B0604020202020204" pitchFamily="34" charset="0"/>
              <a:buChar char="•"/>
            </a:pPr>
            <a:r>
              <a:rPr lang="en-US" sz="3200" dirty="0"/>
              <a:t>Network and application layers – security concepts</a:t>
            </a:r>
          </a:p>
          <a:p>
            <a:pPr marL="285750" indent="-285750">
              <a:buFont typeface="Arial" panose="020B0604020202020204" pitchFamily="34" charset="0"/>
              <a:buChar char="•"/>
            </a:pPr>
            <a:r>
              <a:rPr lang="en-US" sz="3200" dirty="0">
                <a:solidFill>
                  <a:srgbClr val="FF0000"/>
                </a:solidFill>
              </a:rPr>
              <a:t>Packet sniffing and spoofing</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a:t>Intrusion detection systems</a:t>
            </a:r>
          </a:p>
          <a:p>
            <a:pPr marL="285750" indent="-285750">
              <a:buFont typeface="Arial" panose="020B0604020202020204" pitchFamily="34" charset="0"/>
              <a:buChar char="•"/>
            </a:pPr>
            <a:r>
              <a:rPr lang="en-US" sz="3200" dirty="0"/>
              <a:t>Legal and ethical issues</a:t>
            </a:r>
          </a:p>
        </p:txBody>
      </p:sp>
    </p:spTree>
    <p:extLst>
      <p:ext uri="{BB962C8B-B14F-4D97-AF65-F5344CB8AC3E}">
        <p14:creationId xmlns:p14="http://schemas.microsoft.com/office/powerpoint/2010/main" val="3723888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12"/>
          </p:nvPr>
        </p:nvSpPr>
        <p:spPr>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28</a:t>
            </a:fld>
            <a:endParaRPr lang="en-US" dirty="0"/>
          </a:p>
        </p:txBody>
      </p:sp>
      <p:sp>
        <p:nvSpPr>
          <p:cNvPr id="2" name="Title 1">
            <a:extLst>
              <a:ext uri="{FF2B5EF4-FFF2-40B4-BE49-F238E27FC236}">
                <a16:creationId xmlns:a16="http://schemas.microsoft.com/office/drawing/2014/main" id="{174FD556-D2CE-C640-9CC8-20CD5D36017A}"/>
              </a:ext>
            </a:extLst>
          </p:cNvPr>
          <p:cNvSpPr>
            <a:spLocks noGrp="1"/>
          </p:cNvSpPr>
          <p:nvPr>
            <p:ph type="ctrTitle"/>
          </p:nvPr>
        </p:nvSpPr>
        <p:spPr/>
        <p:txBody>
          <a:bodyPr/>
          <a:lstStyle/>
          <a:p>
            <a:r>
              <a:rPr lang="en-US" dirty="0"/>
              <a:t>Passive and Active Attacks</a:t>
            </a:r>
          </a:p>
        </p:txBody>
      </p:sp>
      <p:sp>
        <p:nvSpPr>
          <p:cNvPr id="3" name="Content Placeholder 2">
            <a:extLst>
              <a:ext uri="{FF2B5EF4-FFF2-40B4-BE49-F238E27FC236}">
                <a16:creationId xmlns:a16="http://schemas.microsoft.com/office/drawing/2014/main" id="{E79F87F3-1301-57EE-3945-ED5DF8159E6B}"/>
              </a:ext>
            </a:extLst>
          </p:cNvPr>
          <p:cNvSpPr>
            <a:spLocks noGrp="1"/>
          </p:cNvSpPr>
          <p:nvPr>
            <p:ph sz="quarter" idx="10"/>
          </p:nvPr>
        </p:nvSpPr>
        <p:spPr/>
        <p:txBody>
          <a:bodyPr/>
          <a:lstStyle/>
          <a:p>
            <a:endParaRPr lang="en-US"/>
          </a:p>
        </p:txBody>
      </p:sp>
      <p:sp>
        <p:nvSpPr>
          <p:cNvPr id="7" name="Text Placeholder 1">
            <a:extLst>
              <a:ext uri="{FF2B5EF4-FFF2-40B4-BE49-F238E27FC236}">
                <a16:creationId xmlns:a16="http://schemas.microsoft.com/office/drawing/2014/main" id="{C885D1D7-19D6-0742-97D6-C63771BCAB5C}"/>
              </a:ext>
            </a:extLst>
          </p:cNvPr>
          <p:cNvSpPr txBox="1">
            <a:spLocks/>
          </p:cNvSpPr>
          <p:nvPr/>
        </p:nvSpPr>
        <p:spPr>
          <a:xfrm>
            <a:off x="1981200" y="1270589"/>
            <a:ext cx="4041648" cy="609600"/>
          </a:xfrm>
          <a:prstGeom prst="rect">
            <a:avLst/>
          </a:prstGeom>
          <a:solidFill>
            <a:schemeClr val="accent1"/>
          </a:solidFill>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dirty="0">
                <a:solidFill>
                  <a:schemeClr val="bg1"/>
                </a:solidFill>
              </a:rPr>
              <a:t>Passive Attack</a:t>
            </a:r>
          </a:p>
        </p:txBody>
      </p:sp>
      <p:sp>
        <p:nvSpPr>
          <p:cNvPr id="8" name="Text Placeholder 2">
            <a:extLst>
              <a:ext uri="{FF2B5EF4-FFF2-40B4-BE49-F238E27FC236}">
                <a16:creationId xmlns:a16="http://schemas.microsoft.com/office/drawing/2014/main" id="{9B128069-74DB-4D4C-89BC-EDF558ECBFCC}"/>
              </a:ext>
            </a:extLst>
          </p:cNvPr>
          <p:cNvSpPr txBox="1">
            <a:spLocks/>
          </p:cNvSpPr>
          <p:nvPr/>
        </p:nvSpPr>
        <p:spPr>
          <a:xfrm>
            <a:off x="6239726" y="1224998"/>
            <a:ext cx="4041775" cy="609600"/>
          </a:xfrm>
          <a:prstGeom prst="rect">
            <a:avLst/>
          </a:prstGeom>
          <a:solidFill>
            <a:schemeClr val="accent1"/>
          </a:solidFill>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200" dirty="0">
                <a:solidFill>
                  <a:schemeClr val="bg1"/>
                </a:solidFill>
              </a:rPr>
              <a:t>Active Attack</a:t>
            </a:r>
          </a:p>
        </p:txBody>
      </p:sp>
      <p:sp>
        <p:nvSpPr>
          <p:cNvPr id="9" name="Rectangle 3">
            <a:extLst>
              <a:ext uri="{FF2B5EF4-FFF2-40B4-BE49-F238E27FC236}">
                <a16:creationId xmlns:a16="http://schemas.microsoft.com/office/drawing/2014/main" id="{7088255A-17A5-0140-AE9B-6F886ACC4244}"/>
              </a:ext>
            </a:extLst>
          </p:cNvPr>
          <p:cNvSpPr txBox="1">
            <a:spLocks noChangeArrowheads="1"/>
          </p:cNvSpPr>
          <p:nvPr/>
        </p:nvSpPr>
        <p:spPr>
          <a:xfrm>
            <a:off x="1981200" y="1834598"/>
            <a:ext cx="4041648" cy="4886877"/>
          </a:xfrm>
          <a:prstGeom prst="rect">
            <a:avLst/>
          </a:prstGeom>
          <a:ln>
            <a:solidFill>
              <a:schemeClr val="accent1"/>
            </a:solidFill>
          </a:ln>
        </p:spPr>
        <p:txBody>
          <a:bodyPr>
            <a:normAutofit fontScale="70000" lnSpcReduction="20000"/>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buFont typeface="Arial"/>
              <a:buNone/>
            </a:pPr>
            <a:endParaRPr lang="en-US" sz="2800" dirty="0"/>
          </a:p>
          <a:p>
            <a:pPr>
              <a:lnSpc>
                <a:spcPct val="120000"/>
              </a:lnSpc>
              <a:spcAft>
                <a:spcPts val="600"/>
              </a:spcAft>
            </a:pPr>
            <a:r>
              <a:rPr lang="en-US" sz="2600" dirty="0"/>
              <a:t>Attempts to learn or make use of information from the system but does not affect system resources</a:t>
            </a:r>
          </a:p>
          <a:p>
            <a:pPr lvl="1">
              <a:lnSpc>
                <a:spcPct val="120000"/>
              </a:lnSpc>
              <a:spcAft>
                <a:spcPts val="600"/>
              </a:spcAft>
            </a:pPr>
            <a:r>
              <a:rPr lang="en-US" sz="2400" dirty="0"/>
              <a:t>Hard to detect (no alteration)</a:t>
            </a:r>
          </a:p>
          <a:p>
            <a:pPr lvl="1">
              <a:lnSpc>
                <a:spcPct val="120000"/>
              </a:lnSpc>
              <a:spcAft>
                <a:spcPts val="600"/>
              </a:spcAft>
            </a:pPr>
            <a:r>
              <a:rPr lang="en-US" sz="2400" dirty="0"/>
              <a:t>Easy to stop</a:t>
            </a:r>
            <a:endParaRPr lang="en-US" sz="2600" dirty="0"/>
          </a:p>
          <a:p>
            <a:pPr>
              <a:lnSpc>
                <a:spcPct val="120000"/>
              </a:lnSpc>
              <a:spcAft>
                <a:spcPts val="600"/>
              </a:spcAft>
            </a:pPr>
            <a:r>
              <a:rPr lang="en-US" sz="2600" dirty="0"/>
              <a:t>Eavesdropping on, or monitoring of, transmissions</a:t>
            </a:r>
          </a:p>
          <a:p>
            <a:pPr>
              <a:lnSpc>
                <a:spcPct val="120000"/>
              </a:lnSpc>
              <a:spcAft>
                <a:spcPts val="600"/>
              </a:spcAft>
            </a:pPr>
            <a:r>
              <a:rPr lang="en-US" sz="2600" dirty="0"/>
              <a:t>Goal of attacker is to obtain information that is being transmitted</a:t>
            </a:r>
          </a:p>
          <a:p>
            <a:pPr>
              <a:lnSpc>
                <a:spcPct val="120000"/>
              </a:lnSpc>
              <a:spcAft>
                <a:spcPts val="600"/>
              </a:spcAft>
            </a:pPr>
            <a:r>
              <a:rPr lang="en-US" sz="2600" dirty="0"/>
              <a:t>Two types:</a:t>
            </a:r>
          </a:p>
          <a:p>
            <a:pPr lvl="1">
              <a:lnSpc>
                <a:spcPct val="120000"/>
              </a:lnSpc>
              <a:spcAft>
                <a:spcPts val="600"/>
              </a:spcAft>
            </a:pPr>
            <a:r>
              <a:rPr lang="en-US" sz="2600" dirty="0"/>
              <a:t>Release of message contents</a:t>
            </a:r>
          </a:p>
          <a:p>
            <a:pPr lvl="1">
              <a:lnSpc>
                <a:spcPct val="120000"/>
              </a:lnSpc>
              <a:spcAft>
                <a:spcPts val="600"/>
              </a:spcAft>
            </a:pPr>
            <a:r>
              <a:rPr lang="en-US" sz="2600" dirty="0"/>
              <a:t>Traffic analysis</a:t>
            </a:r>
          </a:p>
        </p:txBody>
      </p:sp>
      <p:sp>
        <p:nvSpPr>
          <p:cNvPr id="10" name="Content Placeholder 3">
            <a:extLst>
              <a:ext uri="{FF2B5EF4-FFF2-40B4-BE49-F238E27FC236}">
                <a16:creationId xmlns:a16="http://schemas.microsoft.com/office/drawing/2014/main" id="{AECCD00C-BF03-474C-BE65-21021EF45041}"/>
              </a:ext>
            </a:extLst>
          </p:cNvPr>
          <p:cNvSpPr txBox="1">
            <a:spLocks/>
          </p:cNvSpPr>
          <p:nvPr/>
        </p:nvSpPr>
        <p:spPr>
          <a:xfrm>
            <a:off x="6239726" y="1834598"/>
            <a:ext cx="4041647" cy="4886876"/>
          </a:xfrm>
          <a:prstGeom prst="rect">
            <a:avLst/>
          </a:prstGeom>
          <a:ln>
            <a:solidFill>
              <a:schemeClr val="accent1"/>
            </a:solidFill>
          </a:ln>
        </p:spPr>
        <p:txBody>
          <a:bodyPr>
            <a:normAutofit/>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800" dirty="0"/>
          </a:p>
          <a:p>
            <a:r>
              <a:rPr lang="en-US" sz="1800" dirty="0"/>
              <a:t>Attempts to alter system resources or affect their operation</a:t>
            </a:r>
          </a:p>
          <a:p>
            <a:pPr lvl="1"/>
            <a:r>
              <a:rPr lang="en-US" sz="1600" dirty="0"/>
              <a:t>Hard to stop</a:t>
            </a:r>
          </a:p>
          <a:p>
            <a:pPr lvl="1"/>
            <a:r>
              <a:rPr lang="en-US" sz="1600" dirty="0"/>
              <a:t>Easy to detect (application impact)</a:t>
            </a:r>
          </a:p>
          <a:p>
            <a:r>
              <a:rPr lang="en-US" sz="1800" dirty="0"/>
              <a:t>Involve some modification of the data stream or the creation of a false stream</a:t>
            </a:r>
          </a:p>
          <a:p>
            <a:r>
              <a:rPr lang="en-US" sz="1800" dirty="0"/>
              <a:t>Four categories:</a:t>
            </a:r>
          </a:p>
          <a:p>
            <a:pPr lvl="1"/>
            <a:r>
              <a:rPr lang="en-US" sz="1800" dirty="0"/>
              <a:t>Replay</a:t>
            </a:r>
          </a:p>
          <a:p>
            <a:pPr lvl="1"/>
            <a:r>
              <a:rPr lang="en-US" sz="1800" dirty="0"/>
              <a:t>Masquerade</a:t>
            </a:r>
          </a:p>
          <a:p>
            <a:pPr lvl="1"/>
            <a:r>
              <a:rPr lang="en-US" sz="1800" dirty="0"/>
              <a:t>Modification of messages</a:t>
            </a:r>
          </a:p>
          <a:p>
            <a:pPr lvl="1"/>
            <a:r>
              <a:rPr lang="en-US" sz="1800" dirty="0"/>
              <a:t>Denial of service</a:t>
            </a:r>
          </a:p>
        </p:txBody>
      </p:sp>
    </p:spTree>
    <p:extLst>
      <p:ext uri="{BB962C8B-B14F-4D97-AF65-F5344CB8AC3E}">
        <p14:creationId xmlns:p14="http://schemas.microsoft.com/office/powerpoint/2010/main" val="4055444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lstStyle/>
          <a:p>
            <a:r>
              <a:rPr lang="en-US" b="1" dirty="0"/>
              <a:t>Passive</a:t>
            </a:r>
            <a:r>
              <a:rPr lang="en-US" dirty="0"/>
              <a:t> Attack – Interception</a:t>
            </a:r>
            <a:br>
              <a:rPr lang="en-US" dirty="0"/>
            </a:br>
            <a:r>
              <a:rPr lang="en-US" dirty="0"/>
              <a:t>(Sniffing)</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29</a:t>
            </a:fld>
            <a:endParaRPr lang="en-US" dirty="0"/>
          </a:p>
        </p:txBody>
      </p:sp>
      <p:pic>
        <p:nvPicPr>
          <p:cNvPr id="7" name="Picture 2">
            <a:extLst>
              <a:ext uri="{FF2B5EF4-FFF2-40B4-BE49-F238E27FC236}">
                <a16:creationId xmlns:a16="http://schemas.microsoft.com/office/drawing/2014/main" id="{A82C11BD-B7BD-3642-BB60-15FEFFF657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1" y="1828801"/>
            <a:ext cx="8177213" cy="43211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Rectangle 2">
            <a:extLst>
              <a:ext uri="{FF2B5EF4-FFF2-40B4-BE49-F238E27FC236}">
                <a16:creationId xmlns:a16="http://schemas.microsoft.com/office/drawing/2014/main" id="{046928D8-E05E-E645-B90B-BED70846D992}"/>
              </a:ext>
            </a:extLst>
          </p:cNvPr>
          <p:cNvSpPr/>
          <p:nvPr/>
        </p:nvSpPr>
        <p:spPr>
          <a:xfrm>
            <a:off x="1632858" y="1395097"/>
            <a:ext cx="8979019" cy="353943"/>
          </a:xfrm>
          <a:prstGeom prst="rect">
            <a:avLst/>
          </a:prstGeom>
        </p:spPr>
        <p:txBody>
          <a:bodyPr wrap="square">
            <a:spAutoFit/>
          </a:bodyPr>
          <a:lstStyle/>
          <a:p>
            <a:r>
              <a:rPr lang="en-US" sz="1700" b="1" i="1" dirty="0">
                <a:solidFill>
                  <a:srgbClr val="0432FF"/>
                </a:solidFill>
                <a:latin typeface="Arial" panose="020B0604020202020204" pitchFamily="34" charset="0"/>
                <a:cs typeface="Arial" panose="020B0604020202020204" pitchFamily="34" charset="0"/>
              </a:rPr>
              <a:t>Packet sniffing </a:t>
            </a:r>
            <a:r>
              <a:rPr lang="en-US" sz="1700" i="1" dirty="0">
                <a:solidFill>
                  <a:srgbClr val="0432FF"/>
                </a:solidFill>
                <a:latin typeface="Arial" panose="020B0604020202020204" pitchFamily="34" charset="0"/>
                <a:cs typeface="Arial" panose="020B0604020202020204" pitchFamily="34" charset="0"/>
              </a:rPr>
              <a:t>describes the process of capturing live data as they flow across a network</a:t>
            </a:r>
          </a:p>
        </p:txBody>
      </p:sp>
    </p:spTree>
    <p:extLst>
      <p:ext uri="{BB962C8B-B14F-4D97-AF65-F5344CB8AC3E}">
        <p14:creationId xmlns:p14="http://schemas.microsoft.com/office/powerpoint/2010/main" val="37706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6DA8-CF4C-3040-9E5B-DCA7068549EA}"/>
              </a:ext>
            </a:extLst>
          </p:cNvPr>
          <p:cNvSpPr>
            <a:spLocks noGrp="1"/>
          </p:cNvSpPr>
          <p:nvPr>
            <p:ph type="title"/>
          </p:nvPr>
        </p:nvSpPr>
        <p:spPr/>
        <p:txBody>
          <a:bodyPr/>
          <a:lstStyle/>
          <a:p>
            <a:r>
              <a:rPr lang="en-US" dirty="0"/>
              <a:t>Model of Internet Layers for User/Device Communications</a:t>
            </a:r>
            <a:endParaRPr lang="en-US" sz="2400" i="1" dirty="0"/>
          </a:p>
        </p:txBody>
      </p:sp>
      <p:sp>
        <p:nvSpPr>
          <p:cNvPr id="4" name="Slide Number Placeholder 5">
            <a:extLst>
              <a:ext uri="{FF2B5EF4-FFF2-40B4-BE49-F238E27FC236}">
                <a16:creationId xmlns:a16="http://schemas.microsoft.com/office/drawing/2014/main" id="{0F9E7E29-E6F9-2E42-9709-C6AFF719547C}"/>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3</a:t>
            </a:fld>
            <a:endParaRPr lang="en-US" dirty="0"/>
          </a:p>
        </p:txBody>
      </p:sp>
      <p:pic>
        <p:nvPicPr>
          <p:cNvPr id="7" name="Picture 6">
            <a:extLst>
              <a:ext uri="{FF2B5EF4-FFF2-40B4-BE49-F238E27FC236}">
                <a16:creationId xmlns:a16="http://schemas.microsoft.com/office/drawing/2014/main" id="{9D1AFB93-29F7-864B-B3D7-060F4AA854C6}"/>
              </a:ext>
            </a:extLst>
          </p:cNvPr>
          <p:cNvPicPr>
            <a:picLocks noChangeAspect="1"/>
          </p:cNvPicPr>
          <p:nvPr/>
        </p:nvPicPr>
        <p:blipFill>
          <a:blip r:embed="rId2"/>
          <a:stretch>
            <a:fillRect/>
          </a:stretch>
        </p:blipFill>
        <p:spPr>
          <a:xfrm>
            <a:off x="2204484" y="1706272"/>
            <a:ext cx="7783033" cy="4588772"/>
          </a:xfrm>
          <a:prstGeom prst="rect">
            <a:avLst/>
          </a:prstGeom>
        </p:spPr>
      </p:pic>
    </p:spTree>
    <p:extLst>
      <p:ext uri="{BB962C8B-B14F-4D97-AF65-F5344CB8AC3E}">
        <p14:creationId xmlns:p14="http://schemas.microsoft.com/office/powerpoint/2010/main" val="9961911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lstStyle/>
          <a:p>
            <a:r>
              <a:rPr lang="en-US" b="1" dirty="0"/>
              <a:t>Passive</a:t>
            </a:r>
            <a:r>
              <a:rPr lang="en-US" dirty="0"/>
              <a:t> Attack – Traffic Analysis</a:t>
            </a:r>
            <a:br>
              <a:rPr lang="en-US" dirty="0"/>
            </a:br>
            <a:r>
              <a:rPr lang="en-US" dirty="0"/>
              <a:t>(Sniffing)</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30</a:t>
            </a:fld>
            <a:endParaRPr lang="en-US" dirty="0"/>
          </a:p>
        </p:txBody>
      </p:sp>
      <p:pic>
        <p:nvPicPr>
          <p:cNvPr id="5" name="Picture 2">
            <a:extLst>
              <a:ext uri="{FF2B5EF4-FFF2-40B4-BE49-F238E27FC236}">
                <a16:creationId xmlns:a16="http://schemas.microsoft.com/office/drawing/2014/main" id="{29F47F4B-D268-1649-8A7F-596FC11ABB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313" y="1773239"/>
            <a:ext cx="8177212" cy="43211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Rectangle 3">
            <a:extLst>
              <a:ext uri="{FF2B5EF4-FFF2-40B4-BE49-F238E27FC236}">
                <a16:creationId xmlns:a16="http://schemas.microsoft.com/office/drawing/2014/main" id="{B9544FF4-93F8-7E44-9F20-6033DA8D6536}"/>
              </a:ext>
            </a:extLst>
          </p:cNvPr>
          <p:cNvSpPr>
            <a:spLocks noChangeArrowheads="1"/>
          </p:cNvSpPr>
          <p:nvPr/>
        </p:nvSpPr>
        <p:spPr bwMode="auto">
          <a:xfrm>
            <a:off x="6240464" y="3284538"/>
            <a:ext cx="2592387" cy="647700"/>
          </a:xfrm>
          <a:prstGeom prst="rect">
            <a:avLst/>
          </a:prstGeom>
          <a:solidFill>
            <a:srgbClr val="FFFFFF"/>
          </a:solidFill>
          <a:ln w="936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eaLnBrk="1" hangingPunct="1">
              <a:buClrTx/>
              <a:buFontTx/>
              <a:buNone/>
            </a:pPr>
            <a:r>
              <a:rPr lang="en-US" altLang="en-US" sz="1600" dirty="0">
                <a:solidFill>
                  <a:srgbClr val="FF0000"/>
                </a:solidFill>
              </a:rPr>
              <a:t>Observe traffic pattern</a:t>
            </a:r>
          </a:p>
        </p:txBody>
      </p:sp>
    </p:spTree>
    <p:extLst>
      <p:ext uri="{BB962C8B-B14F-4D97-AF65-F5344CB8AC3E}">
        <p14:creationId xmlns:p14="http://schemas.microsoft.com/office/powerpoint/2010/main" val="12722418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lstStyle/>
          <a:p>
            <a:r>
              <a:rPr lang="en-US" b="1" dirty="0"/>
              <a:t>Active</a:t>
            </a:r>
            <a:r>
              <a:rPr lang="en-US" dirty="0"/>
              <a:t> Attack – Interruption</a:t>
            </a:r>
            <a:br>
              <a:rPr lang="en-US" dirty="0"/>
            </a:br>
            <a:r>
              <a:rPr lang="en-US" dirty="0"/>
              <a:t>(Spoofing)</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31</a:t>
            </a:fld>
            <a:endParaRPr lang="en-US" dirty="0"/>
          </a:p>
        </p:txBody>
      </p:sp>
      <p:pic>
        <p:nvPicPr>
          <p:cNvPr id="8" name="Picture 2">
            <a:extLst>
              <a:ext uri="{FF2B5EF4-FFF2-40B4-BE49-F238E27FC236}">
                <a16:creationId xmlns:a16="http://schemas.microsoft.com/office/drawing/2014/main" id="{7215DEA0-353C-C840-96AE-47FDFB3A02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313" y="1773239"/>
            <a:ext cx="8177212" cy="43211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Rectangle 3">
            <a:extLst>
              <a:ext uri="{FF2B5EF4-FFF2-40B4-BE49-F238E27FC236}">
                <a16:creationId xmlns:a16="http://schemas.microsoft.com/office/drawing/2014/main" id="{66F26A92-9BDC-E744-B6EE-E0B45E3DB5A8}"/>
              </a:ext>
            </a:extLst>
          </p:cNvPr>
          <p:cNvSpPr>
            <a:spLocks noChangeArrowheads="1"/>
          </p:cNvSpPr>
          <p:nvPr/>
        </p:nvSpPr>
        <p:spPr bwMode="auto">
          <a:xfrm>
            <a:off x="6240464" y="3284538"/>
            <a:ext cx="2592387" cy="647700"/>
          </a:xfrm>
          <a:prstGeom prst="rect">
            <a:avLst/>
          </a:prstGeom>
          <a:solidFill>
            <a:srgbClr val="FFFFFF"/>
          </a:solidFill>
          <a:ln w="936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eaLnBrk="1" hangingPunct="1">
              <a:buClrTx/>
              <a:buFontTx/>
              <a:buNone/>
            </a:pPr>
            <a:r>
              <a:rPr lang="en-US" altLang="en-US" sz="1600" dirty="0">
                <a:solidFill>
                  <a:srgbClr val="FF0000"/>
                </a:solidFill>
              </a:rPr>
              <a:t>Block delivery of message</a:t>
            </a:r>
          </a:p>
        </p:txBody>
      </p:sp>
      <p:sp>
        <p:nvSpPr>
          <p:cNvPr id="11" name="Line 4">
            <a:extLst>
              <a:ext uri="{FF2B5EF4-FFF2-40B4-BE49-F238E27FC236}">
                <a16:creationId xmlns:a16="http://schemas.microsoft.com/office/drawing/2014/main" id="{0316BFD8-77B9-1443-9A95-DDD4D4F36C75}"/>
              </a:ext>
            </a:extLst>
          </p:cNvPr>
          <p:cNvSpPr>
            <a:spLocks noChangeShapeType="1"/>
          </p:cNvSpPr>
          <p:nvPr/>
        </p:nvSpPr>
        <p:spPr bwMode="auto">
          <a:xfrm flipH="1">
            <a:off x="7173913" y="4724400"/>
            <a:ext cx="76200" cy="433388"/>
          </a:xfrm>
          <a:prstGeom prst="line">
            <a:avLst/>
          </a:prstGeom>
          <a:noFill/>
          <a:ln w="5076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 name="Rectangle 6">
            <a:extLst>
              <a:ext uri="{FF2B5EF4-FFF2-40B4-BE49-F238E27FC236}">
                <a16:creationId xmlns:a16="http://schemas.microsoft.com/office/drawing/2014/main" id="{34AFEB40-E087-764C-9CB1-D6B742E9CF81}"/>
              </a:ext>
            </a:extLst>
          </p:cNvPr>
          <p:cNvSpPr/>
          <p:nvPr/>
        </p:nvSpPr>
        <p:spPr>
          <a:xfrm>
            <a:off x="1632858" y="1395097"/>
            <a:ext cx="8979019" cy="353943"/>
          </a:xfrm>
          <a:prstGeom prst="rect">
            <a:avLst/>
          </a:prstGeom>
        </p:spPr>
        <p:txBody>
          <a:bodyPr wrap="square">
            <a:spAutoFit/>
          </a:bodyPr>
          <a:lstStyle/>
          <a:p>
            <a:r>
              <a:rPr lang="en-US" sz="1700" b="1" i="1" dirty="0">
                <a:solidFill>
                  <a:srgbClr val="0432FF"/>
                </a:solidFill>
                <a:latin typeface="Arial" panose="020B0604020202020204" pitchFamily="34" charset="0"/>
                <a:cs typeface="Arial" panose="020B0604020202020204" pitchFamily="34" charset="0"/>
              </a:rPr>
              <a:t>Packet spoofing </a:t>
            </a:r>
            <a:r>
              <a:rPr lang="en-US" sz="1700" i="1" dirty="0">
                <a:solidFill>
                  <a:srgbClr val="0432FF"/>
                </a:solidFill>
                <a:latin typeface="Arial" panose="020B0604020202020204" pitchFamily="34" charset="0"/>
                <a:cs typeface="Arial" panose="020B0604020202020204" pitchFamily="34" charset="0"/>
              </a:rPr>
              <a:t>occurs when critical information in the packet is forged by an attacker</a:t>
            </a:r>
          </a:p>
        </p:txBody>
      </p:sp>
    </p:spTree>
    <p:extLst>
      <p:ext uri="{BB962C8B-B14F-4D97-AF65-F5344CB8AC3E}">
        <p14:creationId xmlns:p14="http://schemas.microsoft.com/office/powerpoint/2010/main" val="15188654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lstStyle/>
          <a:p>
            <a:r>
              <a:rPr lang="en-US" b="1" dirty="0"/>
              <a:t>Active</a:t>
            </a:r>
            <a:r>
              <a:rPr lang="en-US" dirty="0"/>
              <a:t> Attack – Fabrication</a:t>
            </a:r>
            <a:br>
              <a:rPr lang="en-US" dirty="0"/>
            </a:br>
            <a:r>
              <a:rPr lang="en-US" dirty="0"/>
              <a:t>(Spoofing)</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32</a:t>
            </a:fld>
            <a:endParaRPr lang="en-US" dirty="0"/>
          </a:p>
        </p:txBody>
      </p:sp>
      <p:pic>
        <p:nvPicPr>
          <p:cNvPr id="8" name="Picture 2">
            <a:extLst>
              <a:ext uri="{FF2B5EF4-FFF2-40B4-BE49-F238E27FC236}">
                <a16:creationId xmlns:a16="http://schemas.microsoft.com/office/drawing/2014/main" id="{7215DEA0-353C-C840-96AE-47FDFB3A02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313" y="1773239"/>
            <a:ext cx="8177212" cy="43211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Rectangle 3">
            <a:extLst>
              <a:ext uri="{FF2B5EF4-FFF2-40B4-BE49-F238E27FC236}">
                <a16:creationId xmlns:a16="http://schemas.microsoft.com/office/drawing/2014/main" id="{9E39D1D1-F703-394F-8C66-12F147C96016}"/>
              </a:ext>
            </a:extLst>
          </p:cNvPr>
          <p:cNvSpPr>
            <a:spLocks noChangeArrowheads="1"/>
          </p:cNvSpPr>
          <p:nvPr/>
        </p:nvSpPr>
        <p:spPr bwMode="auto">
          <a:xfrm>
            <a:off x="6240464" y="3284538"/>
            <a:ext cx="2592387" cy="647700"/>
          </a:xfrm>
          <a:prstGeom prst="rect">
            <a:avLst/>
          </a:prstGeom>
          <a:solidFill>
            <a:srgbClr val="FFFFFF"/>
          </a:solidFill>
          <a:ln w="936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eaLnBrk="1" hangingPunct="1">
              <a:buClrTx/>
              <a:buFontTx/>
              <a:buNone/>
            </a:pPr>
            <a:r>
              <a:rPr lang="en-US" altLang="en-US" sz="1600" dirty="0">
                <a:solidFill>
                  <a:srgbClr val="FF0000"/>
                </a:solidFill>
              </a:rPr>
              <a:t>Fabricate message</a:t>
            </a:r>
          </a:p>
        </p:txBody>
      </p:sp>
      <p:sp>
        <p:nvSpPr>
          <p:cNvPr id="9" name="Freeform 4">
            <a:extLst>
              <a:ext uri="{FF2B5EF4-FFF2-40B4-BE49-F238E27FC236}">
                <a16:creationId xmlns:a16="http://schemas.microsoft.com/office/drawing/2014/main" id="{835D44D5-9729-4F41-A14F-11B93657D0AE}"/>
              </a:ext>
            </a:extLst>
          </p:cNvPr>
          <p:cNvSpPr>
            <a:spLocks/>
          </p:cNvSpPr>
          <p:nvPr/>
        </p:nvSpPr>
        <p:spPr bwMode="auto">
          <a:xfrm>
            <a:off x="6311900" y="3284538"/>
            <a:ext cx="1574800" cy="1492250"/>
          </a:xfrm>
          <a:custGeom>
            <a:avLst/>
            <a:gdLst>
              <a:gd name="T0" fmla="*/ 31750 w 992"/>
              <a:gd name="T1" fmla="*/ 0 h 940"/>
              <a:gd name="T2" fmla="*/ 22225 w 992"/>
              <a:gd name="T3" fmla="*/ 66675 h 940"/>
              <a:gd name="T4" fmla="*/ 3175 w 992"/>
              <a:gd name="T5" fmla="*/ 123825 h 940"/>
              <a:gd name="T6" fmla="*/ 12700 w 992"/>
              <a:gd name="T7" fmla="*/ 447675 h 940"/>
              <a:gd name="T8" fmla="*/ 50800 w 992"/>
              <a:gd name="T9" fmla="*/ 523875 h 940"/>
              <a:gd name="T10" fmla="*/ 203200 w 992"/>
              <a:gd name="T11" fmla="*/ 828675 h 940"/>
              <a:gd name="T12" fmla="*/ 298450 w 992"/>
              <a:gd name="T13" fmla="*/ 1009650 h 940"/>
              <a:gd name="T14" fmla="*/ 584200 w 992"/>
              <a:gd name="T15" fmla="*/ 1314450 h 940"/>
              <a:gd name="T16" fmla="*/ 793750 w 992"/>
              <a:gd name="T17" fmla="*/ 1362075 h 940"/>
              <a:gd name="T18" fmla="*/ 1574800 w 992"/>
              <a:gd name="T19" fmla="*/ 1447800 h 9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92" h="940">
                <a:moveTo>
                  <a:pt x="20" y="0"/>
                </a:moveTo>
                <a:cubicBezTo>
                  <a:pt x="18" y="14"/>
                  <a:pt x="17" y="28"/>
                  <a:pt x="14" y="42"/>
                </a:cubicBezTo>
                <a:cubicBezTo>
                  <a:pt x="11" y="54"/>
                  <a:pt x="2" y="78"/>
                  <a:pt x="2" y="78"/>
                </a:cubicBezTo>
                <a:cubicBezTo>
                  <a:pt x="4" y="146"/>
                  <a:pt x="0" y="214"/>
                  <a:pt x="8" y="282"/>
                </a:cubicBezTo>
                <a:cubicBezTo>
                  <a:pt x="10" y="300"/>
                  <a:pt x="25" y="314"/>
                  <a:pt x="32" y="330"/>
                </a:cubicBezTo>
                <a:cubicBezTo>
                  <a:pt x="62" y="396"/>
                  <a:pt x="83" y="462"/>
                  <a:pt x="128" y="522"/>
                </a:cubicBezTo>
                <a:cubicBezTo>
                  <a:pt x="141" y="562"/>
                  <a:pt x="169" y="598"/>
                  <a:pt x="188" y="636"/>
                </a:cubicBezTo>
                <a:cubicBezTo>
                  <a:pt x="228" y="716"/>
                  <a:pt x="285" y="786"/>
                  <a:pt x="368" y="828"/>
                </a:cubicBezTo>
                <a:cubicBezTo>
                  <a:pt x="405" y="846"/>
                  <a:pt x="460" y="851"/>
                  <a:pt x="500" y="858"/>
                </a:cubicBezTo>
                <a:cubicBezTo>
                  <a:pt x="663" y="940"/>
                  <a:pt x="787" y="912"/>
                  <a:pt x="992" y="912"/>
                </a:cubicBezTo>
              </a:path>
            </a:pathLst>
          </a:custGeom>
          <a:noFill/>
          <a:ln w="25560">
            <a:solidFill>
              <a:srgbClr val="FF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 name="Rectangle 9">
            <a:extLst>
              <a:ext uri="{FF2B5EF4-FFF2-40B4-BE49-F238E27FC236}">
                <a16:creationId xmlns:a16="http://schemas.microsoft.com/office/drawing/2014/main" id="{F71F20C6-0656-524A-9CB2-4F9820FFF02A}"/>
              </a:ext>
            </a:extLst>
          </p:cNvPr>
          <p:cNvSpPr/>
          <p:nvPr/>
        </p:nvSpPr>
        <p:spPr>
          <a:xfrm>
            <a:off x="1632858" y="1395097"/>
            <a:ext cx="8979019" cy="353943"/>
          </a:xfrm>
          <a:prstGeom prst="rect">
            <a:avLst/>
          </a:prstGeom>
        </p:spPr>
        <p:txBody>
          <a:bodyPr wrap="square">
            <a:spAutoFit/>
          </a:bodyPr>
          <a:lstStyle/>
          <a:p>
            <a:pPr algn="ctr"/>
            <a:r>
              <a:rPr lang="en-US" sz="1700" i="1" dirty="0">
                <a:solidFill>
                  <a:srgbClr val="0432FF"/>
                </a:solidFill>
                <a:latin typeface="Arial" panose="020B0604020202020204" pitchFamily="34" charset="0"/>
                <a:cs typeface="Arial" panose="020B0604020202020204" pitchFamily="34" charset="0"/>
              </a:rPr>
              <a:t>E.g., TCP session hijacking, DNS cache poisoning</a:t>
            </a:r>
          </a:p>
        </p:txBody>
      </p:sp>
    </p:spTree>
    <p:extLst>
      <p:ext uri="{BB962C8B-B14F-4D97-AF65-F5344CB8AC3E}">
        <p14:creationId xmlns:p14="http://schemas.microsoft.com/office/powerpoint/2010/main" val="55978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lstStyle/>
          <a:p>
            <a:r>
              <a:rPr lang="en-US" b="1" dirty="0"/>
              <a:t>Active</a:t>
            </a:r>
            <a:r>
              <a:rPr lang="en-US" dirty="0"/>
              <a:t> Attack – Replay</a:t>
            </a:r>
            <a:br>
              <a:rPr lang="en-US" dirty="0"/>
            </a:br>
            <a:r>
              <a:rPr lang="en-US" dirty="0"/>
              <a:t>(Sniffing + Spoofing)</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33</a:t>
            </a:fld>
            <a:endParaRPr lang="en-US" dirty="0"/>
          </a:p>
        </p:txBody>
      </p:sp>
      <p:pic>
        <p:nvPicPr>
          <p:cNvPr id="10" name="Picture 2">
            <a:extLst>
              <a:ext uri="{FF2B5EF4-FFF2-40B4-BE49-F238E27FC236}">
                <a16:creationId xmlns:a16="http://schemas.microsoft.com/office/drawing/2014/main" id="{20A65A71-0648-794E-9A09-0961D615AD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314" y="1844676"/>
            <a:ext cx="8205787" cy="42275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6594518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lstStyle/>
          <a:p>
            <a:r>
              <a:rPr lang="en-US" b="1" dirty="0"/>
              <a:t>Active</a:t>
            </a:r>
            <a:r>
              <a:rPr lang="en-US" dirty="0"/>
              <a:t> Attack – Modification</a:t>
            </a:r>
            <a:br>
              <a:rPr lang="en-US" dirty="0"/>
            </a:br>
            <a:r>
              <a:rPr lang="en-US" dirty="0"/>
              <a:t>(Sniffing + Spoofing)</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34</a:t>
            </a:fld>
            <a:endParaRPr lang="en-US" dirty="0"/>
          </a:p>
        </p:txBody>
      </p:sp>
      <p:pic>
        <p:nvPicPr>
          <p:cNvPr id="5" name="Picture 2">
            <a:extLst>
              <a:ext uri="{FF2B5EF4-FFF2-40B4-BE49-F238E27FC236}">
                <a16:creationId xmlns:a16="http://schemas.microsoft.com/office/drawing/2014/main" id="{C57F8E30-CDD8-9F41-83D0-31F68453C8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314" y="1844676"/>
            <a:ext cx="8205787" cy="42275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Rectangle 3">
            <a:extLst>
              <a:ext uri="{FF2B5EF4-FFF2-40B4-BE49-F238E27FC236}">
                <a16:creationId xmlns:a16="http://schemas.microsoft.com/office/drawing/2014/main" id="{1E1AB141-EA1B-C047-B1EB-072F0CE67591}"/>
              </a:ext>
            </a:extLst>
          </p:cNvPr>
          <p:cNvSpPr>
            <a:spLocks noChangeArrowheads="1"/>
          </p:cNvSpPr>
          <p:nvPr/>
        </p:nvSpPr>
        <p:spPr bwMode="auto">
          <a:xfrm>
            <a:off x="6311901" y="3429000"/>
            <a:ext cx="1800225" cy="647700"/>
          </a:xfrm>
          <a:prstGeom prst="rect">
            <a:avLst/>
          </a:prstGeom>
          <a:solidFill>
            <a:srgbClr val="FFFFFF"/>
          </a:solidFill>
          <a:ln w="936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8" name="Freeform 4">
            <a:extLst>
              <a:ext uri="{FF2B5EF4-FFF2-40B4-BE49-F238E27FC236}">
                <a16:creationId xmlns:a16="http://schemas.microsoft.com/office/drawing/2014/main" id="{3E7FE47F-0E4B-9F43-8613-38097E390EDE}"/>
              </a:ext>
            </a:extLst>
          </p:cNvPr>
          <p:cNvSpPr>
            <a:spLocks/>
          </p:cNvSpPr>
          <p:nvPr/>
        </p:nvSpPr>
        <p:spPr bwMode="auto">
          <a:xfrm>
            <a:off x="4137025" y="3733801"/>
            <a:ext cx="1644650" cy="1216025"/>
          </a:xfrm>
          <a:custGeom>
            <a:avLst/>
            <a:gdLst>
              <a:gd name="T0" fmla="*/ 149225 w 1036"/>
              <a:gd name="T1" fmla="*/ 1181100 h 766"/>
              <a:gd name="T2" fmla="*/ 768350 w 1036"/>
              <a:gd name="T3" fmla="*/ 1162050 h 766"/>
              <a:gd name="T4" fmla="*/ 1149350 w 1036"/>
              <a:gd name="T5" fmla="*/ 1019175 h 766"/>
              <a:gd name="T6" fmla="*/ 1311275 w 1036"/>
              <a:gd name="T7" fmla="*/ 942975 h 766"/>
              <a:gd name="T8" fmla="*/ 1406525 w 1036"/>
              <a:gd name="T9" fmla="*/ 847725 h 766"/>
              <a:gd name="T10" fmla="*/ 1539875 w 1036"/>
              <a:gd name="T11" fmla="*/ 495300 h 766"/>
              <a:gd name="T12" fmla="*/ 1577975 w 1036"/>
              <a:gd name="T13" fmla="*/ 333375 h 766"/>
              <a:gd name="T14" fmla="*/ 1644650 w 1036"/>
              <a:gd name="T15" fmla="*/ 0 h 7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36" h="766">
                <a:moveTo>
                  <a:pt x="94" y="744"/>
                </a:moveTo>
                <a:cubicBezTo>
                  <a:pt x="244" y="707"/>
                  <a:pt x="0" y="766"/>
                  <a:pt x="484" y="732"/>
                </a:cubicBezTo>
                <a:cubicBezTo>
                  <a:pt x="571" y="726"/>
                  <a:pt x="643" y="655"/>
                  <a:pt x="724" y="642"/>
                </a:cubicBezTo>
                <a:cubicBezTo>
                  <a:pt x="754" y="619"/>
                  <a:pt x="789" y="603"/>
                  <a:pt x="826" y="594"/>
                </a:cubicBezTo>
                <a:cubicBezTo>
                  <a:pt x="862" y="572"/>
                  <a:pt x="858" y="562"/>
                  <a:pt x="886" y="534"/>
                </a:cubicBezTo>
                <a:cubicBezTo>
                  <a:pt x="911" y="459"/>
                  <a:pt x="942" y="386"/>
                  <a:pt x="970" y="312"/>
                </a:cubicBezTo>
                <a:cubicBezTo>
                  <a:pt x="982" y="280"/>
                  <a:pt x="985" y="243"/>
                  <a:pt x="994" y="210"/>
                </a:cubicBezTo>
                <a:cubicBezTo>
                  <a:pt x="1015" y="138"/>
                  <a:pt x="1036" y="75"/>
                  <a:pt x="1036" y="0"/>
                </a:cubicBezTo>
              </a:path>
            </a:pathLst>
          </a:custGeom>
          <a:noFill/>
          <a:ln w="25560">
            <a:solidFill>
              <a:srgbClr val="FF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 name="Freeform 5">
            <a:extLst>
              <a:ext uri="{FF2B5EF4-FFF2-40B4-BE49-F238E27FC236}">
                <a16:creationId xmlns:a16="http://schemas.microsoft.com/office/drawing/2014/main" id="{741829F8-CDAF-E34A-90D0-82A1A8934A8E}"/>
              </a:ext>
            </a:extLst>
          </p:cNvPr>
          <p:cNvSpPr>
            <a:spLocks/>
          </p:cNvSpPr>
          <p:nvPr/>
        </p:nvSpPr>
        <p:spPr bwMode="auto">
          <a:xfrm>
            <a:off x="6343650" y="3619501"/>
            <a:ext cx="1809750" cy="1171575"/>
          </a:xfrm>
          <a:custGeom>
            <a:avLst/>
            <a:gdLst>
              <a:gd name="T0" fmla="*/ 0 w 1140"/>
              <a:gd name="T1" fmla="*/ 0 h 738"/>
              <a:gd name="T2" fmla="*/ 114300 w 1140"/>
              <a:gd name="T3" fmla="*/ 333375 h 738"/>
              <a:gd name="T4" fmla="*/ 266700 w 1140"/>
              <a:gd name="T5" fmla="*/ 676275 h 738"/>
              <a:gd name="T6" fmla="*/ 371475 w 1140"/>
              <a:gd name="T7" fmla="*/ 752475 h 738"/>
              <a:gd name="T8" fmla="*/ 476250 w 1140"/>
              <a:gd name="T9" fmla="*/ 847725 h 738"/>
              <a:gd name="T10" fmla="*/ 685800 w 1140"/>
              <a:gd name="T11" fmla="*/ 923925 h 738"/>
              <a:gd name="T12" fmla="*/ 895350 w 1140"/>
              <a:gd name="T13" fmla="*/ 1009650 h 738"/>
              <a:gd name="T14" fmla="*/ 1000125 w 1140"/>
              <a:gd name="T15" fmla="*/ 1038225 h 738"/>
              <a:gd name="T16" fmla="*/ 1476375 w 1140"/>
              <a:gd name="T17" fmla="*/ 1133475 h 738"/>
              <a:gd name="T18" fmla="*/ 1809750 w 1140"/>
              <a:gd name="T19" fmla="*/ 1171575 h 7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40" h="738">
                <a:moveTo>
                  <a:pt x="0" y="0"/>
                </a:moveTo>
                <a:cubicBezTo>
                  <a:pt x="15" y="77"/>
                  <a:pt x="42" y="139"/>
                  <a:pt x="72" y="210"/>
                </a:cubicBezTo>
                <a:cubicBezTo>
                  <a:pt x="86" y="280"/>
                  <a:pt x="120" y="373"/>
                  <a:pt x="168" y="426"/>
                </a:cubicBezTo>
                <a:cubicBezTo>
                  <a:pt x="190" y="450"/>
                  <a:pt x="209" y="453"/>
                  <a:pt x="234" y="474"/>
                </a:cubicBezTo>
                <a:cubicBezTo>
                  <a:pt x="327" y="554"/>
                  <a:pt x="250" y="501"/>
                  <a:pt x="300" y="534"/>
                </a:cubicBezTo>
                <a:cubicBezTo>
                  <a:pt x="323" y="568"/>
                  <a:pt x="392" y="576"/>
                  <a:pt x="432" y="582"/>
                </a:cubicBezTo>
                <a:cubicBezTo>
                  <a:pt x="474" y="603"/>
                  <a:pt x="519" y="619"/>
                  <a:pt x="564" y="636"/>
                </a:cubicBezTo>
                <a:cubicBezTo>
                  <a:pt x="585" y="644"/>
                  <a:pt x="630" y="654"/>
                  <a:pt x="630" y="654"/>
                </a:cubicBezTo>
                <a:cubicBezTo>
                  <a:pt x="697" y="699"/>
                  <a:pt x="856" y="705"/>
                  <a:pt x="930" y="714"/>
                </a:cubicBezTo>
                <a:cubicBezTo>
                  <a:pt x="996" y="736"/>
                  <a:pt x="1071" y="738"/>
                  <a:pt x="1140" y="738"/>
                </a:cubicBezTo>
              </a:path>
            </a:pathLst>
          </a:custGeom>
          <a:noFill/>
          <a:ln w="25560">
            <a:solidFill>
              <a:srgbClr val="FF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 name="Text Box 6">
            <a:extLst>
              <a:ext uri="{FF2B5EF4-FFF2-40B4-BE49-F238E27FC236}">
                <a16:creationId xmlns:a16="http://schemas.microsoft.com/office/drawing/2014/main" id="{F3DC274D-11DE-5543-992D-A75AA13CA821}"/>
              </a:ext>
            </a:extLst>
          </p:cNvPr>
          <p:cNvSpPr txBox="1">
            <a:spLocks noChangeArrowheads="1"/>
          </p:cNvSpPr>
          <p:nvPr/>
        </p:nvSpPr>
        <p:spPr bwMode="auto">
          <a:xfrm>
            <a:off x="6669088" y="3573463"/>
            <a:ext cx="1485000" cy="3099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eaLnBrk="1" hangingPunct="1">
              <a:buClrTx/>
              <a:buFontTx/>
              <a:buNone/>
            </a:pPr>
            <a:r>
              <a:rPr lang="en-US" altLang="en-US" sz="1400">
                <a:solidFill>
                  <a:srgbClr val="000000"/>
                </a:solidFill>
              </a:rPr>
              <a:t>Modify message</a:t>
            </a:r>
          </a:p>
        </p:txBody>
      </p:sp>
    </p:spTree>
    <p:extLst>
      <p:ext uri="{BB962C8B-B14F-4D97-AF65-F5344CB8AC3E}">
        <p14:creationId xmlns:p14="http://schemas.microsoft.com/office/powerpoint/2010/main" val="35354794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6DA8-CF4C-3040-9E5B-DCA7068549EA}"/>
              </a:ext>
            </a:extLst>
          </p:cNvPr>
          <p:cNvSpPr>
            <a:spLocks noGrp="1"/>
          </p:cNvSpPr>
          <p:nvPr>
            <p:ph type="title"/>
          </p:nvPr>
        </p:nvSpPr>
        <p:spPr>
          <a:xfrm>
            <a:off x="1757921" y="274638"/>
            <a:ext cx="8580474" cy="1143000"/>
          </a:xfrm>
        </p:spPr>
        <p:txBody>
          <a:bodyPr/>
          <a:lstStyle/>
          <a:p>
            <a:r>
              <a:rPr lang="en-US" dirty="0"/>
              <a:t>TCP/IP Communication (Recall)</a:t>
            </a:r>
            <a:endParaRPr lang="en-US" sz="2400" i="1" dirty="0"/>
          </a:p>
        </p:txBody>
      </p:sp>
      <p:sp>
        <p:nvSpPr>
          <p:cNvPr id="4" name="Slide Number Placeholder 5">
            <a:extLst>
              <a:ext uri="{FF2B5EF4-FFF2-40B4-BE49-F238E27FC236}">
                <a16:creationId xmlns:a16="http://schemas.microsoft.com/office/drawing/2014/main" id="{0F9E7E29-E6F9-2E42-9709-C6AFF719547C}"/>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35</a:t>
            </a:fld>
            <a:endParaRPr lang="en-US" dirty="0"/>
          </a:p>
        </p:txBody>
      </p:sp>
      <p:pic>
        <p:nvPicPr>
          <p:cNvPr id="3" name="Picture 2">
            <a:extLst>
              <a:ext uri="{FF2B5EF4-FFF2-40B4-BE49-F238E27FC236}">
                <a16:creationId xmlns:a16="http://schemas.microsoft.com/office/drawing/2014/main" id="{6D8FA035-A641-A34C-A4F9-B31CF37773FD}"/>
              </a:ext>
            </a:extLst>
          </p:cNvPr>
          <p:cNvPicPr>
            <a:picLocks noChangeAspect="1"/>
          </p:cNvPicPr>
          <p:nvPr/>
        </p:nvPicPr>
        <p:blipFill>
          <a:blip r:embed="rId2"/>
          <a:stretch>
            <a:fillRect/>
          </a:stretch>
        </p:blipFill>
        <p:spPr>
          <a:xfrm>
            <a:off x="2757378" y="1615104"/>
            <a:ext cx="7453423" cy="4637025"/>
          </a:xfrm>
          <a:prstGeom prst="rect">
            <a:avLst/>
          </a:prstGeom>
        </p:spPr>
      </p:pic>
    </p:spTree>
    <p:extLst>
      <p:ext uri="{BB962C8B-B14F-4D97-AF65-F5344CB8AC3E}">
        <p14:creationId xmlns:p14="http://schemas.microsoft.com/office/powerpoint/2010/main" val="27730924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6DA8-CF4C-3040-9E5B-DCA7068549EA}"/>
              </a:ext>
            </a:extLst>
          </p:cNvPr>
          <p:cNvSpPr>
            <a:spLocks noGrp="1"/>
          </p:cNvSpPr>
          <p:nvPr>
            <p:ph type="title"/>
          </p:nvPr>
        </p:nvSpPr>
        <p:spPr/>
        <p:txBody>
          <a:bodyPr/>
          <a:lstStyle/>
          <a:p>
            <a:r>
              <a:rPr lang="en-US" dirty="0"/>
              <a:t>Socket Programming – Sending packets</a:t>
            </a:r>
            <a:endParaRPr lang="en-US" sz="2400" i="1" dirty="0"/>
          </a:p>
        </p:txBody>
      </p:sp>
      <p:sp>
        <p:nvSpPr>
          <p:cNvPr id="4" name="Slide Number Placeholder 5">
            <a:extLst>
              <a:ext uri="{FF2B5EF4-FFF2-40B4-BE49-F238E27FC236}">
                <a16:creationId xmlns:a16="http://schemas.microsoft.com/office/drawing/2014/main" id="{0F9E7E29-E6F9-2E42-9709-C6AFF719547C}"/>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36</a:t>
            </a:fld>
            <a:endParaRPr lang="en-US" dirty="0"/>
          </a:p>
        </p:txBody>
      </p:sp>
      <p:sp>
        <p:nvSpPr>
          <p:cNvPr id="6" name="Content Placeholder 2">
            <a:extLst>
              <a:ext uri="{FF2B5EF4-FFF2-40B4-BE49-F238E27FC236}">
                <a16:creationId xmlns:a16="http://schemas.microsoft.com/office/drawing/2014/main" id="{2C3AE065-919E-B547-A2C0-147036D56667}"/>
              </a:ext>
            </a:extLst>
          </p:cNvPr>
          <p:cNvSpPr>
            <a:spLocks noGrp="1"/>
          </p:cNvSpPr>
          <p:nvPr>
            <p:ph idx="1"/>
          </p:nvPr>
        </p:nvSpPr>
        <p:spPr>
          <a:xfrm>
            <a:off x="1981200" y="1417638"/>
            <a:ext cx="8229600" cy="4823674"/>
          </a:xfrm>
        </p:spPr>
        <p:txBody>
          <a:bodyPr>
            <a:normAutofit/>
          </a:bodyPr>
          <a:lstStyle/>
          <a:p>
            <a:r>
              <a:rPr lang="en-US" sz="2000" b="1" dirty="0"/>
              <a:t>TCP </a:t>
            </a:r>
            <a:r>
              <a:rPr lang="en-US" sz="2000" dirty="0"/>
              <a:t>– connection-oriented transport protocol (error-free)</a:t>
            </a:r>
          </a:p>
          <a:p>
            <a:r>
              <a:rPr lang="en-US" sz="2000" b="1" dirty="0"/>
              <a:t>UDP </a:t>
            </a:r>
            <a:r>
              <a:rPr lang="en-US" sz="2000" dirty="0"/>
              <a:t>– connectionless transport protocol (for time-sensitive communication)</a:t>
            </a:r>
          </a:p>
          <a:p>
            <a:r>
              <a:rPr lang="en-US" sz="2000" b="1" dirty="0"/>
              <a:t>Port Number </a:t>
            </a:r>
            <a:r>
              <a:rPr lang="en-US" sz="2000" dirty="0"/>
              <a:t>– Route information to particular application process (some numbers are reserved e.g., port 80 for web servers)</a:t>
            </a:r>
            <a:endParaRPr lang="en-US" sz="2000" b="1" dirty="0"/>
          </a:p>
          <a:p>
            <a:r>
              <a:rPr lang="en-US" sz="2000" b="1" dirty="0"/>
              <a:t>UDP Client Example </a:t>
            </a:r>
            <a:r>
              <a:rPr lang="en-US" sz="2000" dirty="0"/>
              <a:t>– sending packets using Python; and use </a:t>
            </a:r>
            <a:r>
              <a:rPr lang="en-US" sz="2000" dirty="0" err="1">
                <a:latin typeface="Courier New" panose="02070309020205020404" pitchFamily="49" charset="0"/>
                <a:cs typeface="Courier New" panose="02070309020205020404" pitchFamily="49" charset="0"/>
              </a:rPr>
              <a:t>Netcat</a:t>
            </a:r>
            <a:r>
              <a:rPr lang="en-US" sz="2000" dirty="0"/>
              <a:t> program to test the server</a:t>
            </a:r>
          </a:p>
          <a:p>
            <a:endParaRPr lang="en-US" sz="2000" dirty="0"/>
          </a:p>
          <a:p>
            <a:endParaRPr lang="en-US" sz="2000" dirty="0"/>
          </a:p>
          <a:p>
            <a:endParaRPr lang="en-US" sz="2000" dirty="0"/>
          </a:p>
          <a:p>
            <a:pPr>
              <a:buFont typeface="+mj-lt"/>
              <a:buAutoNum type="arabicPeriod" startAt="6"/>
            </a:pPr>
            <a:endParaRPr lang="en-US" sz="1800" dirty="0"/>
          </a:p>
          <a:p>
            <a:pPr marL="0" indent="0">
              <a:buNone/>
            </a:pPr>
            <a:endParaRPr lang="en-US" sz="1800" dirty="0">
              <a:latin typeface="Arial" panose="020B0604020202020204" pitchFamily="34" charset="0"/>
              <a:cs typeface="Arial" panose="020B0604020202020204" pitchFamily="34" charset="0"/>
            </a:endParaRPr>
          </a:p>
          <a:p>
            <a:pPr>
              <a:buFont typeface="+mj-lt"/>
              <a:buAutoNum type="arabicPeriod" startAt="9"/>
            </a:pPr>
            <a:endParaRPr lang="en-US" sz="1800" dirty="0">
              <a:latin typeface="Arial" panose="020B0604020202020204" pitchFamily="34" charset="0"/>
              <a:cs typeface="Arial" panose="020B0604020202020204" pitchFamily="34" charset="0"/>
            </a:endParaRPr>
          </a:p>
          <a:p>
            <a:pPr marL="0" indent="0">
              <a:buNone/>
            </a:pPr>
            <a:endParaRPr lang="en-US" sz="1800" dirty="0"/>
          </a:p>
          <a:p>
            <a:pPr>
              <a:buFont typeface="+mj-lt"/>
              <a:buAutoNum type="arabicPeriod"/>
            </a:pPr>
            <a:endParaRPr lang="en-US" sz="1800" dirty="0"/>
          </a:p>
          <a:p>
            <a:endParaRPr lang="en-US" dirty="0"/>
          </a:p>
          <a:p>
            <a:endParaRPr lang="en-US" dirty="0"/>
          </a:p>
        </p:txBody>
      </p:sp>
      <p:pic>
        <p:nvPicPr>
          <p:cNvPr id="3" name="Picture 2">
            <a:extLst>
              <a:ext uri="{FF2B5EF4-FFF2-40B4-BE49-F238E27FC236}">
                <a16:creationId xmlns:a16="http://schemas.microsoft.com/office/drawing/2014/main" id="{0BE46DA5-29DD-C84E-8813-E00B0607994D}"/>
              </a:ext>
            </a:extLst>
          </p:cNvPr>
          <p:cNvPicPr>
            <a:picLocks noChangeAspect="1"/>
          </p:cNvPicPr>
          <p:nvPr/>
        </p:nvPicPr>
        <p:blipFill>
          <a:blip r:embed="rId2"/>
          <a:stretch>
            <a:fillRect/>
          </a:stretch>
        </p:blipFill>
        <p:spPr>
          <a:xfrm>
            <a:off x="4245428" y="3758719"/>
            <a:ext cx="4415291" cy="2893859"/>
          </a:xfrm>
          <a:prstGeom prst="rect">
            <a:avLst/>
          </a:prstGeom>
        </p:spPr>
      </p:pic>
    </p:spTree>
    <p:extLst>
      <p:ext uri="{BB962C8B-B14F-4D97-AF65-F5344CB8AC3E}">
        <p14:creationId xmlns:p14="http://schemas.microsoft.com/office/powerpoint/2010/main" val="9319835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lstStyle/>
          <a:p>
            <a:r>
              <a:rPr lang="en-US" dirty="0"/>
              <a:t>How packets are received?</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37</a:t>
            </a:fld>
            <a:endParaRPr lang="en-US" dirty="0"/>
          </a:p>
        </p:txBody>
      </p:sp>
      <p:sp>
        <p:nvSpPr>
          <p:cNvPr id="5" name="Content Placeholder 2">
            <a:extLst>
              <a:ext uri="{FF2B5EF4-FFF2-40B4-BE49-F238E27FC236}">
                <a16:creationId xmlns:a16="http://schemas.microsoft.com/office/drawing/2014/main" id="{09B85425-53C2-4147-B20A-1A81AE597A27}"/>
              </a:ext>
            </a:extLst>
          </p:cNvPr>
          <p:cNvSpPr>
            <a:spLocks noGrp="1"/>
          </p:cNvSpPr>
          <p:nvPr>
            <p:ph idx="1"/>
          </p:nvPr>
        </p:nvSpPr>
        <p:spPr>
          <a:xfrm>
            <a:off x="1752600" y="1417638"/>
            <a:ext cx="4408714" cy="4823674"/>
          </a:xfrm>
        </p:spPr>
        <p:txBody>
          <a:bodyPr>
            <a:normAutofit/>
          </a:bodyPr>
          <a:lstStyle/>
          <a:p>
            <a:r>
              <a:rPr lang="en-US" sz="2000" dirty="0"/>
              <a:t>NIC (Network Interface Card) is a physical or logical link between a machine and a network</a:t>
            </a:r>
          </a:p>
          <a:p>
            <a:endParaRPr lang="en-US" sz="2000" dirty="0"/>
          </a:p>
          <a:p>
            <a:r>
              <a:rPr lang="en-US" sz="2000" dirty="0"/>
              <a:t>Each NIC has a MAC address</a:t>
            </a:r>
          </a:p>
          <a:p>
            <a:endParaRPr lang="en-US" sz="2000" dirty="0"/>
          </a:p>
          <a:p>
            <a:r>
              <a:rPr lang="en-US" sz="2000" dirty="0"/>
              <a:t>Every NIC on the network will hear all the frames on the wire</a:t>
            </a:r>
          </a:p>
          <a:p>
            <a:endParaRPr lang="en-US" sz="2000" dirty="0"/>
          </a:p>
          <a:p>
            <a:r>
              <a:rPr lang="en-US" sz="2000" dirty="0"/>
              <a:t>NIC checks the destination address for every packet, if the address matches the card’s MAC address, it is further copied into a buffer in the kernel</a:t>
            </a:r>
          </a:p>
          <a:p>
            <a:pPr>
              <a:buFont typeface="+mj-lt"/>
              <a:buAutoNum type="arabicPeriod" startAt="6"/>
            </a:pPr>
            <a:endParaRPr lang="en-US" sz="1800" dirty="0"/>
          </a:p>
          <a:p>
            <a:pPr marL="0" indent="0">
              <a:buNone/>
            </a:pPr>
            <a:endParaRPr lang="en-US" sz="1800" dirty="0">
              <a:latin typeface="Arial" panose="020B0604020202020204" pitchFamily="34" charset="0"/>
              <a:cs typeface="Arial" panose="020B0604020202020204" pitchFamily="34" charset="0"/>
            </a:endParaRPr>
          </a:p>
          <a:p>
            <a:pPr>
              <a:buFont typeface="+mj-lt"/>
              <a:buAutoNum type="arabicPeriod" startAt="9"/>
            </a:pPr>
            <a:endParaRPr lang="en-US" sz="1800" dirty="0">
              <a:latin typeface="Arial" panose="020B0604020202020204" pitchFamily="34" charset="0"/>
              <a:cs typeface="Arial" panose="020B0604020202020204" pitchFamily="34" charset="0"/>
            </a:endParaRPr>
          </a:p>
          <a:p>
            <a:pPr marL="0" indent="0">
              <a:buNone/>
            </a:pPr>
            <a:endParaRPr lang="en-US" sz="1800" dirty="0"/>
          </a:p>
          <a:p>
            <a:pPr>
              <a:buFont typeface="+mj-lt"/>
              <a:buAutoNum type="arabicPeriod"/>
            </a:pPr>
            <a:endParaRPr lang="en-US" sz="1800" dirty="0"/>
          </a:p>
          <a:p>
            <a:endParaRPr lang="en-US" dirty="0"/>
          </a:p>
          <a:p>
            <a:endParaRPr lang="en-US" dirty="0"/>
          </a:p>
        </p:txBody>
      </p:sp>
      <p:pic>
        <p:nvPicPr>
          <p:cNvPr id="7" name="Picture 6">
            <a:extLst>
              <a:ext uri="{FF2B5EF4-FFF2-40B4-BE49-F238E27FC236}">
                <a16:creationId xmlns:a16="http://schemas.microsoft.com/office/drawing/2014/main" id="{52A2169B-8CA3-1048-9EF5-E59AF62E9142}"/>
              </a:ext>
            </a:extLst>
          </p:cNvPr>
          <p:cNvPicPr>
            <a:picLocks noChangeAspect="1"/>
          </p:cNvPicPr>
          <p:nvPr/>
        </p:nvPicPr>
        <p:blipFill rotWithShape="1">
          <a:blip r:embed="rId3"/>
          <a:srcRect l="4166" t="28667" r="50120" b="14571"/>
          <a:stretch/>
        </p:blipFill>
        <p:spPr>
          <a:xfrm>
            <a:off x="6259286" y="2318658"/>
            <a:ext cx="4180114" cy="3243943"/>
          </a:xfrm>
          <a:prstGeom prst="rect">
            <a:avLst/>
          </a:prstGeom>
        </p:spPr>
      </p:pic>
      <p:sp>
        <p:nvSpPr>
          <p:cNvPr id="3" name="TextBox 2">
            <a:extLst>
              <a:ext uri="{FF2B5EF4-FFF2-40B4-BE49-F238E27FC236}">
                <a16:creationId xmlns:a16="http://schemas.microsoft.com/office/drawing/2014/main" id="{9BD94473-0561-7146-A53B-686FE7D33A12}"/>
              </a:ext>
            </a:extLst>
          </p:cNvPr>
          <p:cNvSpPr txBox="1"/>
          <p:nvPr/>
        </p:nvSpPr>
        <p:spPr>
          <a:xfrm>
            <a:off x="7794171" y="2122714"/>
            <a:ext cx="1393372" cy="369332"/>
          </a:xfrm>
          <a:prstGeom prst="rect">
            <a:avLst/>
          </a:prstGeom>
          <a:noFill/>
        </p:spPr>
        <p:txBody>
          <a:bodyPr wrap="square" rtlCol="0">
            <a:spAutoFit/>
          </a:bodyPr>
          <a:lstStyle/>
          <a:p>
            <a:r>
              <a:rPr lang="en-US" b="1" dirty="0">
                <a:solidFill>
                  <a:srgbClr val="C00000"/>
                </a:solidFill>
              </a:rPr>
              <a:t>Application</a:t>
            </a:r>
          </a:p>
        </p:txBody>
      </p:sp>
      <p:sp>
        <p:nvSpPr>
          <p:cNvPr id="8" name="TextBox 7">
            <a:extLst>
              <a:ext uri="{FF2B5EF4-FFF2-40B4-BE49-F238E27FC236}">
                <a16:creationId xmlns:a16="http://schemas.microsoft.com/office/drawing/2014/main" id="{A5105CF0-DAE3-6544-9D90-F85703996051}"/>
              </a:ext>
            </a:extLst>
          </p:cNvPr>
          <p:cNvSpPr txBox="1"/>
          <p:nvPr/>
        </p:nvSpPr>
        <p:spPr>
          <a:xfrm>
            <a:off x="7396843" y="5711189"/>
            <a:ext cx="1578429" cy="369332"/>
          </a:xfrm>
          <a:prstGeom prst="rect">
            <a:avLst/>
          </a:prstGeom>
          <a:noFill/>
        </p:spPr>
        <p:txBody>
          <a:bodyPr wrap="square" rtlCol="0">
            <a:spAutoFit/>
          </a:bodyPr>
          <a:lstStyle/>
          <a:p>
            <a:r>
              <a:rPr lang="en-US" b="1" dirty="0">
                <a:solidFill>
                  <a:srgbClr val="C00000"/>
                </a:solidFill>
              </a:rPr>
              <a:t>LAN (Layer 2)</a:t>
            </a:r>
          </a:p>
        </p:txBody>
      </p:sp>
      <p:sp>
        <p:nvSpPr>
          <p:cNvPr id="9" name="TextBox 8">
            <a:extLst>
              <a:ext uri="{FF2B5EF4-FFF2-40B4-BE49-F238E27FC236}">
                <a16:creationId xmlns:a16="http://schemas.microsoft.com/office/drawing/2014/main" id="{02033D96-D9DA-9A4F-8D86-93043D42C58A}"/>
              </a:ext>
            </a:extLst>
          </p:cNvPr>
          <p:cNvSpPr txBox="1"/>
          <p:nvPr/>
        </p:nvSpPr>
        <p:spPr>
          <a:xfrm>
            <a:off x="8349344" y="3830257"/>
            <a:ext cx="2090057" cy="369332"/>
          </a:xfrm>
          <a:prstGeom prst="rect">
            <a:avLst/>
          </a:prstGeom>
          <a:noFill/>
        </p:spPr>
        <p:txBody>
          <a:bodyPr wrap="square" rtlCol="0">
            <a:spAutoFit/>
          </a:bodyPr>
          <a:lstStyle/>
          <a:p>
            <a:r>
              <a:rPr lang="en-US" b="1" dirty="0">
                <a:solidFill>
                  <a:srgbClr val="0432FF"/>
                </a:solidFill>
              </a:rPr>
              <a:t>Socket System Calls</a:t>
            </a:r>
          </a:p>
        </p:txBody>
      </p:sp>
      <p:sp>
        <p:nvSpPr>
          <p:cNvPr id="10" name="TextBox 9">
            <a:extLst>
              <a:ext uri="{FF2B5EF4-FFF2-40B4-BE49-F238E27FC236}">
                <a16:creationId xmlns:a16="http://schemas.microsoft.com/office/drawing/2014/main" id="{641C97C6-0E34-0E4F-9C91-C12A5DA6B50D}"/>
              </a:ext>
            </a:extLst>
          </p:cNvPr>
          <p:cNvSpPr txBox="1"/>
          <p:nvPr/>
        </p:nvSpPr>
        <p:spPr>
          <a:xfrm>
            <a:off x="7228115" y="5377934"/>
            <a:ext cx="576943" cy="369332"/>
          </a:xfrm>
          <a:prstGeom prst="rect">
            <a:avLst/>
          </a:prstGeom>
          <a:noFill/>
        </p:spPr>
        <p:txBody>
          <a:bodyPr wrap="square" rtlCol="0">
            <a:spAutoFit/>
          </a:bodyPr>
          <a:lstStyle/>
          <a:p>
            <a:r>
              <a:rPr lang="en-US" b="1" dirty="0">
                <a:solidFill>
                  <a:srgbClr val="0432FF"/>
                </a:solidFill>
              </a:rPr>
              <a:t>NIC</a:t>
            </a:r>
          </a:p>
        </p:txBody>
      </p:sp>
      <p:sp>
        <p:nvSpPr>
          <p:cNvPr id="11" name="TextBox 10">
            <a:extLst>
              <a:ext uri="{FF2B5EF4-FFF2-40B4-BE49-F238E27FC236}">
                <a16:creationId xmlns:a16="http://schemas.microsoft.com/office/drawing/2014/main" id="{480AE977-6417-CA40-99AC-192B3D4B32AE}"/>
              </a:ext>
            </a:extLst>
          </p:cNvPr>
          <p:cNvSpPr txBox="1"/>
          <p:nvPr/>
        </p:nvSpPr>
        <p:spPr>
          <a:xfrm>
            <a:off x="5932715" y="2734335"/>
            <a:ext cx="2427514" cy="646331"/>
          </a:xfrm>
          <a:prstGeom prst="rect">
            <a:avLst/>
          </a:prstGeom>
          <a:noFill/>
        </p:spPr>
        <p:txBody>
          <a:bodyPr wrap="square" rtlCol="0">
            <a:spAutoFit/>
          </a:bodyPr>
          <a:lstStyle/>
          <a:p>
            <a:r>
              <a:rPr lang="en-US" b="1" dirty="0">
                <a:solidFill>
                  <a:srgbClr val="0432FF"/>
                </a:solidFill>
              </a:rPr>
              <a:t>Upper layer processing starting with IP</a:t>
            </a:r>
          </a:p>
        </p:txBody>
      </p:sp>
      <p:sp>
        <p:nvSpPr>
          <p:cNvPr id="12" name="TextBox 11">
            <a:extLst>
              <a:ext uri="{FF2B5EF4-FFF2-40B4-BE49-F238E27FC236}">
                <a16:creationId xmlns:a16="http://schemas.microsoft.com/office/drawing/2014/main" id="{89C41064-004C-4040-AC96-94C7A7A66F9D}"/>
              </a:ext>
            </a:extLst>
          </p:cNvPr>
          <p:cNvSpPr txBox="1"/>
          <p:nvPr/>
        </p:nvSpPr>
        <p:spPr>
          <a:xfrm>
            <a:off x="8120744" y="4731276"/>
            <a:ext cx="2090057" cy="369332"/>
          </a:xfrm>
          <a:prstGeom prst="rect">
            <a:avLst/>
          </a:prstGeom>
          <a:noFill/>
        </p:spPr>
        <p:txBody>
          <a:bodyPr wrap="square" rtlCol="0">
            <a:spAutoFit/>
          </a:bodyPr>
          <a:lstStyle/>
          <a:p>
            <a:r>
              <a:rPr lang="en-US" b="1" dirty="0">
                <a:solidFill>
                  <a:srgbClr val="0432FF"/>
                </a:solidFill>
              </a:rPr>
              <a:t>OS control starts</a:t>
            </a:r>
          </a:p>
        </p:txBody>
      </p:sp>
    </p:spTree>
    <p:extLst>
      <p:ext uri="{BB962C8B-B14F-4D97-AF65-F5344CB8AC3E}">
        <p14:creationId xmlns:p14="http://schemas.microsoft.com/office/powerpoint/2010/main" val="29739744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lstStyle/>
          <a:p>
            <a:r>
              <a:rPr lang="en-US" dirty="0"/>
              <a:t>Attack Surfaces</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38</a:t>
            </a:fld>
            <a:endParaRPr lang="en-US" dirty="0"/>
          </a:p>
        </p:txBody>
      </p:sp>
      <p:graphicFrame>
        <p:nvGraphicFramePr>
          <p:cNvPr id="7" name="Content Placeholder 3">
            <a:extLst>
              <a:ext uri="{FF2B5EF4-FFF2-40B4-BE49-F238E27FC236}">
                <a16:creationId xmlns:a16="http://schemas.microsoft.com/office/drawing/2014/main" id="{0053A8D6-E105-5944-86B0-D1C6E1C6EF13}"/>
              </a:ext>
            </a:extLst>
          </p:cNvPr>
          <p:cNvGraphicFramePr>
            <a:graphicFrameLocks noGrp="1"/>
          </p:cNvGraphicFramePr>
          <p:nvPr>
            <p:ph idx="1"/>
          </p:nvPr>
        </p:nvGraphicFramePr>
        <p:xfrm>
          <a:off x="1981200" y="1700808"/>
          <a:ext cx="8229600" cy="49685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47271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lstStyle/>
          <a:p>
            <a:r>
              <a:rPr lang="en-US" dirty="0"/>
              <a:t>Attack Surface Categories</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39</a:t>
            </a:fld>
            <a:endParaRPr lang="en-US" dirty="0"/>
          </a:p>
        </p:txBody>
      </p:sp>
      <p:graphicFrame>
        <p:nvGraphicFramePr>
          <p:cNvPr id="8" name="Content Placeholder 9">
            <a:extLst>
              <a:ext uri="{FF2B5EF4-FFF2-40B4-BE49-F238E27FC236}">
                <a16:creationId xmlns:a16="http://schemas.microsoft.com/office/drawing/2014/main" id="{9EFE4A3A-E0CA-4543-AADE-4FB162B6412D}"/>
              </a:ext>
            </a:extLst>
          </p:cNvPr>
          <p:cNvGraphicFramePr>
            <a:graphicFrameLocks noGrp="1"/>
          </p:cNvGraphicFramePr>
          <p:nvPr>
            <p:ph idx="1"/>
          </p:nvPr>
        </p:nvGraphicFramePr>
        <p:xfrm>
          <a:off x="1981200" y="2057401"/>
          <a:ext cx="8229600" cy="42519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59204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6DA8-CF4C-3040-9E5B-DCA7068549EA}"/>
              </a:ext>
            </a:extLst>
          </p:cNvPr>
          <p:cNvSpPr>
            <a:spLocks noGrp="1"/>
          </p:cNvSpPr>
          <p:nvPr>
            <p:ph type="title"/>
          </p:nvPr>
        </p:nvSpPr>
        <p:spPr>
          <a:xfrm>
            <a:off x="1757921" y="274638"/>
            <a:ext cx="8580474" cy="1143000"/>
          </a:xfrm>
        </p:spPr>
        <p:txBody>
          <a:bodyPr/>
          <a:lstStyle/>
          <a:p>
            <a:r>
              <a:rPr lang="en-US" dirty="0"/>
              <a:t>TCP/IP Communication</a:t>
            </a:r>
            <a:endParaRPr lang="en-US" sz="2400" i="1" dirty="0"/>
          </a:p>
        </p:txBody>
      </p:sp>
      <p:sp>
        <p:nvSpPr>
          <p:cNvPr id="4" name="Slide Number Placeholder 5">
            <a:extLst>
              <a:ext uri="{FF2B5EF4-FFF2-40B4-BE49-F238E27FC236}">
                <a16:creationId xmlns:a16="http://schemas.microsoft.com/office/drawing/2014/main" id="{0F9E7E29-E6F9-2E42-9709-C6AFF719547C}"/>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4</a:t>
            </a:fld>
            <a:endParaRPr lang="en-US" dirty="0"/>
          </a:p>
        </p:txBody>
      </p:sp>
      <p:pic>
        <p:nvPicPr>
          <p:cNvPr id="3" name="Picture 2">
            <a:extLst>
              <a:ext uri="{FF2B5EF4-FFF2-40B4-BE49-F238E27FC236}">
                <a16:creationId xmlns:a16="http://schemas.microsoft.com/office/drawing/2014/main" id="{6D8FA035-A641-A34C-A4F9-B31CF37773FD}"/>
              </a:ext>
            </a:extLst>
          </p:cNvPr>
          <p:cNvPicPr>
            <a:picLocks noChangeAspect="1"/>
          </p:cNvPicPr>
          <p:nvPr/>
        </p:nvPicPr>
        <p:blipFill>
          <a:blip r:embed="rId2"/>
          <a:stretch>
            <a:fillRect/>
          </a:stretch>
        </p:blipFill>
        <p:spPr>
          <a:xfrm>
            <a:off x="2757378" y="1615104"/>
            <a:ext cx="7453423" cy="4637025"/>
          </a:xfrm>
          <a:prstGeom prst="rect">
            <a:avLst/>
          </a:prstGeom>
        </p:spPr>
      </p:pic>
    </p:spTree>
    <p:extLst>
      <p:ext uri="{BB962C8B-B14F-4D97-AF65-F5344CB8AC3E}">
        <p14:creationId xmlns:p14="http://schemas.microsoft.com/office/powerpoint/2010/main" val="20884311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lstStyle/>
          <a:p>
            <a:r>
              <a:rPr lang="en-US" dirty="0"/>
              <a:t>Attack Surface Analysis</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40</a:t>
            </a:fld>
            <a:endParaRPr lang="en-US" dirty="0"/>
          </a:p>
        </p:txBody>
      </p:sp>
      <p:sp>
        <p:nvSpPr>
          <p:cNvPr id="5" name="Content Placeholder 2">
            <a:extLst>
              <a:ext uri="{FF2B5EF4-FFF2-40B4-BE49-F238E27FC236}">
                <a16:creationId xmlns:a16="http://schemas.microsoft.com/office/drawing/2014/main" id="{09B85425-53C2-4147-B20A-1A81AE597A27}"/>
              </a:ext>
            </a:extLst>
          </p:cNvPr>
          <p:cNvSpPr>
            <a:spLocks noGrp="1"/>
          </p:cNvSpPr>
          <p:nvPr>
            <p:ph idx="1"/>
          </p:nvPr>
        </p:nvSpPr>
        <p:spPr>
          <a:xfrm>
            <a:off x="1981200" y="1417638"/>
            <a:ext cx="8229600" cy="5165724"/>
          </a:xfrm>
        </p:spPr>
        <p:txBody>
          <a:bodyPr>
            <a:normAutofit fontScale="92500" lnSpcReduction="20000"/>
          </a:bodyPr>
          <a:lstStyle/>
          <a:p>
            <a:r>
              <a:rPr lang="en-US" sz="2000" dirty="0"/>
              <a:t>An attack surface analysis is a useful technique for assessing the scale and severity of threats to a system</a:t>
            </a:r>
          </a:p>
          <a:p>
            <a:endParaRPr lang="en-US" sz="2000" dirty="0"/>
          </a:p>
          <a:p>
            <a:r>
              <a:rPr lang="en-US" sz="2000" dirty="0"/>
              <a:t>A systematic analysis of points of vulnerability makes developers and security analysts aware of where security mechanisms are required</a:t>
            </a:r>
          </a:p>
          <a:p>
            <a:pPr lvl="1"/>
            <a:r>
              <a:rPr lang="en-US" sz="1800" dirty="0"/>
              <a:t>Use </a:t>
            </a:r>
            <a:r>
              <a:rPr lang="en-US" sz="1800" i="1" dirty="0"/>
              <a:t>Decomposition</a:t>
            </a:r>
            <a:r>
              <a:rPr lang="en-US" sz="1800" dirty="0"/>
              <a:t> to document components, applications and their infrastructure </a:t>
            </a:r>
            <a:r>
              <a:rPr lang="en-US" sz="1800" dirty="0">
                <a:sym typeface="Wingdings" pitchFamily="2" charset="2"/>
              </a:rPr>
              <a:t> develop data flow diagrams along with privilege boundaries  ensure proper controls are in place for any data crossing boundaries</a:t>
            </a:r>
            <a:r>
              <a:rPr lang="en-US" sz="1800" dirty="0"/>
              <a:t> </a:t>
            </a:r>
          </a:p>
          <a:p>
            <a:endParaRPr lang="en-US" sz="2000" dirty="0"/>
          </a:p>
          <a:p>
            <a:r>
              <a:rPr lang="en-US" sz="2000" dirty="0"/>
              <a:t>Once an attack surface is defined, designers may be able to </a:t>
            </a:r>
            <a:r>
              <a:rPr lang="en-US" sz="2000" dirty="0">
                <a:solidFill>
                  <a:srgbClr val="C00000"/>
                </a:solidFill>
              </a:rPr>
              <a:t>find ways to make the surface smaller</a:t>
            </a:r>
            <a:r>
              <a:rPr lang="en-US" sz="2000" dirty="0"/>
              <a:t>, thus making the task of the adversary more difficult</a:t>
            </a:r>
          </a:p>
          <a:p>
            <a:pPr lvl="1"/>
            <a:r>
              <a:rPr lang="en-US" sz="1800" dirty="0"/>
              <a:t>Ignore “high-risk, low-reward” cases</a:t>
            </a:r>
          </a:p>
          <a:p>
            <a:endParaRPr lang="en-US" sz="2000" dirty="0"/>
          </a:p>
          <a:p>
            <a:r>
              <a:rPr lang="en-US" sz="2000" dirty="0"/>
              <a:t>The attack surface also provides guidance on setting priorities for testing, strengthening security measures, or modifying the service or application</a:t>
            </a:r>
          </a:p>
          <a:p>
            <a:pPr lvl="1"/>
            <a:r>
              <a:rPr lang="en-US" sz="1800" dirty="0">
                <a:solidFill>
                  <a:srgbClr val="C00000"/>
                </a:solidFill>
              </a:rPr>
              <a:t>Determine the layers of security</a:t>
            </a:r>
            <a:r>
              <a:rPr lang="en-US" sz="1800" dirty="0"/>
              <a:t> you need based on the threat, don’t forget they impact performance</a:t>
            </a:r>
          </a:p>
          <a:p>
            <a:endParaRPr lang="en-US" sz="1800" dirty="0"/>
          </a:p>
          <a:p>
            <a:pPr marL="0" indent="0">
              <a:buNone/>
            </a:pPr>
            <a:endParaRPr lang="en-US" sz="1800" dirty="0">
              <a:latin typeface="Arial" panose="020B0604020202020204" pitchFamily="34" charset="0"/>
              <a:cs typeface="Arial" panose="020B0604020202020204" pitchFamily="34" charset="0"/>
            </a:endParaRPr>
          </a:p>
          <a:p>
            <a:pPr>
              <a:buFont typeface="+mj-lt"/>
              <a:buAutoNum type="arabicPeriod" startAt="9"/>
            </a:pPr>
            <a:endParaRPr lang="en-US" sz="1800" dirty="0">
              <a:latin typeface="Arial" panose="020B0604020202020204" pitchFamily="34" charset="0"/>
              <a:cs typeface="Arial" panose="020B0604020202020204" pitchFamily="34" charset="0"/>
            </a:endParaRPr>
          </a:p>
          <a:p>
            <a:pPr marL="0" indent="0">
              <a:buNone/>
            </a:pPr>
            <a:endParaRPr lang="en-US" sz="1800" dirty="0"/>
          </a:p>
          <a:p>
            <a:pPr>
              <a:buFont typeface="+mj-lt"/>
              <a:buAutoNum type="arabicPeriod"/>
            </a:pPr>
            <a:endParaRPr lang="en-US" sz="1800" dirty="0"/>
          </a:p>
          <a:p>
            <a:endParaRPr lang="en-US" dirty="0"/>
          </a:p>
          <a:p>
            <a:endParaRPr lang="en-US" dirty="0"/>
          </a:p>
        </p:txBody>
      </p:sp>
    </p:spTree>
    <p:extLst>
      <p:ext uri="{BB962C8B-B14F-4D97-AF65-F5344CB8AC3E}">
        <p14:creationId xmlns:p14="http://schemas.microsoft.com/office/powerpoint/2010/main" val="663082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normAutofit/>
          </a:bodyPr>
          <a:lstStyle/>
          <a:p>
            <a:r>
              <a:rPr lang="en-US" dirty="0"/>
              <a:t>Threat Modeling</a:t>
            </a:r>
            <a:endParaRPr lang="en-US" sz="2000" i="1" dirty="0"/>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41</a:t>
            </a:fld>
            <a:endParaRPr lang="en-US" dirty="0">
              <a:solidFill>
                <a:prstClr val="black">
                  <a:tint val="75000"/>
                </a:prstClr>
              </a:solidFill>
            </a:endParaRPr>
          </a:p>
        </p:txBody>
      </p:sp>
      <p:sp>
        <p:nvSpPr>
          <p:cNvPr id="4" name="Content Placeholder 3">
            <a:extLst>
              <a:ext uri="{FF2B5EF4-FFF2-40B4-BE49-F238E27FC236}">
                <a16:creationId xmlns:a16="http://schemas.microsoft.com/office/drawing/2014/main" id="{3D64693F-01BB-2643-9563-7B0882B8F275}"/>
              </a:ext>
            </a:extLst>
          </p:cNvPr>
          <p:cNvSpPr>
            <a:spLocks noGrp="1"/>
          </p:cNvSpPr>
          <p:nvPr>
            <p:ph idx="1"/>
          </p:nvPr>
        </p:nvSpPr>
        <p:spPr>
          <a:xfrm>
            <a:off x="1981200" y="1183640"/>
            <a:ext cx="8229600" cy="4983162"/>
          </a:xfrm>
        </p:spPr>
        <p:txBody>
          <a:bodyPr>
            <a:normAutofit/>
          </a:bodyPr>
          <a:lstStyle/>
          <a:p>
            <a:r>
              <a:rPr lang="en-US" sz="2400" b="1" dirty="0"/>
              <a:t>Threat model </a:t>
            </a:r>
            <a:r>
              <a:rPr lang="en-US" sz="2400" dirty="0"/>
              <a:t>- a framework which details internal and external vulnerabilities, as well as objectives and countermeasures</a:t>
            </a:r>
          </a:p>
          <a:p>
            <a:endParaRPr lang="en-US" sz="2400" dirty="0"/>
          </a:p>
          <a:p>
            <a:r>
              <a:rPr lang="en-US" sz="2400" dirty="0"/>
              <a:t>Five major threat modeling steps:</a:t>
            </a:r>
          </a:p>
          <a:p>
            <a:pPr marL="857250" lvl="1" indent="-457200">
              <a:buFont typeface="+mj-lt"/>
              <a:buAutoNum type="arabicPeriod"/>
            </a:pPr>
            <a:r>
              <a:rPr lang="en-US" dirty="0"/>
              <a:t> Defining security requirements</a:t>
            </a:r>
          </a:p>
          <a:p>
            <a:pPr marL="857250" lvl="1" indent="-457200">
              <a:buFont typeface="+mj-lt"/>
              <a:buAutoNum type="arabicPeriod"/>
            </a:pPr>
            <a:r>
              <a:rPr lang="en-US" dirty="0"/>
              <a:t> Creating an application diagram </a:t>
            </a:r>
          </a:p>
          <a:p>
            <a:pPr marL="857250" lvl="1" indent="-457200">
              <a:buFont typeface="+mj-lt"/>
              <a:buAutoNum type="arabicPeriod"/>
            </a:pPr>
            <a:r>
              <a:rPr lang="en-US" dirty="0"/>
              <a:t> Identifying threats </a:t>
            </a:r>
          </a:p>
          <a:p>
            <a:pPr marL="857250" lvl="1" indent="-457200">
              <a:buFont typeface="+mj-lt"/>
              <a:buAutoNum type="arabicPeriod"/>
            </a:pPr>
            <a:r>
              <a:rPr lang="en-US" dirty="0"/>
              <a:t> Mitigating threats</a:t>
            </a:r>
          </a:p>
          <a:p>
            <a:pPr marL="857250" lvl="1" indent="-457200">
              <a:buFont typeface="+mj-lt"/>
              <a:buAutoNum type="arabicPeriod"/>
            </a:pPr>
            <a:r>
              <a:rPr lang="en-US" dirty="0"/>
              <a:t> Validating that threats have been mitigated </a:t>
            </a:r>
          </a:p>
          <a:p>
            <a:pPr lvl="1"/>
            <a:endParaRPr lang="en-US" sz="1800" dirty="0"/>
          </a:p>
          <a:p>
            <a:endParaRPr lang="en-US" dirty="0"/>
          </a:p>
        </p:txBody>
      </p:sp>
      <p:pic>
        <p:nvPicPr>
          <p:cNvPr id="7" name="Picture 6">
            <a:extLst>
              <a:ext uri="{FF2B5EF4-FFF2-40B4-BE49-F238E27FC236}">
                <a16:creationId xmlns:a16="http://schemas.microsoft.com/office/drawing/2014/main" id="{8AE7468C-1342-064D-AB9D-59DDADA9CE8C}"/>
              </a:ext>
            </a:extLst>
          </p:cNvPr>
          <p:cNvPicPr>
            <a:picLocks noChangeAspect="1"/>
          </p:cNvPicPr>
          <p:nvPr/>
        </p:nvPicPr>
        <p:blipFill>
          <a:blip r:embed="rId3"/>
          <a:stretch>
            <a:fillRect/>
          </a:stretch>
        </p:blipFill>
        <p:spPr>
          <a:xfrm>
            <a:off x="6935973" y="2664464"/>
            <a:ext cx="3593805" cy="2021515"/>
          </a:xfrm>
          <a:prstGeom prst="rect">
            <a:avLst/>
          </a:prstGeom>
        </p:spPr>
      </p:pic>
    </p:spTree>
    <p:extLst>
      <p:ext uri="{BB962C8B-B14F-4D97-AF65-F5344CB8AC3E}">
        <p14:creationId xmlns:p14="http://schemas.microsoft.com/office/powerpoint/2010/main" val="20721395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normAutofit/>
          </a:bodyPr>
          <a:lstStyle/>
          <a:p>
            <a:r>
              <a:rPr lang="en-US" dirty="0"/>
              <a:t>Threat Models</a:t>
            </a:r>
            <a:endParaRPr lang="en-US" sz="2000" i="1" dirty="0"/>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42</a:t>
            </a:fld>
            <a:endParaRPr lang="en-US" dirty="0">
              <a:solidFill>
                <a:prstClr val="black">
                  <a:tint val="75000"/>
                </a:prstClr>
              </a:solidFill>
            </a:endParaRPr>
          </a:p>
        </p:txBody>
      </p:sp>
      <p:sp>
        <p:nvSpPr>
          <p:cNvPr id="4" name="Content Placeholder 3">
            <a:extLst>
              <a:ext uri="{FF2B5EF4-FFF2-40B4-BE49-F238E27FC236}">
                <a16:creationId xmlns:a16="http://schemas.microsoft.com/office/drawing/2014/main" id="{3D64693F-01BB-2643-9563-7B0882B8F275}"/>
              </a:ext>
            </a:extLst>
          </p:cNvPr>
          <p:cNvSpPr>
            <a:spLocks noGrp="1"/>
          </p:cNvSpPr>
          <p:nvPr>
            <p:ph idx="1"/>
          </p:nvPr>
        </p:nvSpPr>
        <p:spPr>
          <a:xfrm>
            <a:off x="1981200" y="1183640"/>
            <a:ext cx="8229600" cy="4983162"/>
          </a:xfrm>
        </p:spPr>
        <p:txBody>
          <a:bodyPr>
            <a:normAutofit/>
          </a:bodyPr>
          <a:lstStyle/>
          <a:p>
            <a:r>
              <a:rPr lang="en-US" sz="2000" b="1" dirty="0"/>
              <a:t>Microsoft STRIDE</a:t>
            </a:r>
          </a:p>
          <a:p>
            <a:pPr lvl="1"/>
            <a:r>
              <a:rPr lang="en-US" sz="1800" dirty="0">
                <a:hlinkClick r:id="rId3"/>
              </a:rPr>
              <a:t>https://www.microsoft.com/en-us/securityengineering/sdl/threatmodeling</a:t>
            </a:r>
            <a:endParaRPr lang="en-US" sz="1800" dirty="0"/>
          </a:p>
          <a:p>
            <a:pPr marL="0" indent="0">
              <a:buNone/>
            </a:pPr>
            <a:endParaRPr lang="en-US" dirty="0"/>
          </a:p>
          <a:p>
            <a:endParaRPr lang="en-US" dirty="0"/>
          </a:p>
        </p:txBody>
      </p:sp>
      <p:pic>
        <p:nvPicPr>
          <p:cNvPr id="5" name="Picture 4">
            <a:extLst>
              <a:ext uri="{FF2B5EF4-FFF2-40B4-BE49-F238E27FC236}">
                <a16:creationId xmlns:a16="http://schemas.microsoft.com/office/drawing/2014/main" id="{0EC20E4B-2500-4943-AC54-E7DFBD257D82}"/>
              </a:ext>
            </a:extLst>
          </p:cNvPr>
          <p:cNvPicPr>
            <a:picLocks noChangeAspect="1"/>
          </p:cNvPicPr>
          <p:nvPr/>
        </p:nvPicPr>
        <p:blipFill>
          <a:blip r:embed="rId4"/>
          <a:stretch>
            <a:fillRect/>
          </a:stretch>
        </p:blipFill>
        <p:spPr>
          <a:xfrm>
            <a:off x="3149600" y="1890619"/>
            <a:ext cx="6248710" cy="4938615"/>
          </a:xfrm>
          <a:prstGeom prst="rect">
            <a:avLst/>
          </a:prstGeom>
        </p:spPr>
      </p:pic>
    </p:spTree>
    <p:extLst>
      <p:ext uri="{BB962C8B-B14F-4D97-AF65-F5344CB8AC3E}">
        <p14:creationId xmlns:p14="http://schemas.microsoft.com/office/powerpoint/2010/main" val="11645097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lstStyle/>
          <a:p>
            <a:r>
              <a:rPr lang="en-US" dirty="0"/>
              <a:t>Fundamental Security Design Principles</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43</a:t>
            </a:fld>
            <a:endParaRPr lang="en-US" dirty="0"/>
          </a:p>
        </p:txBody>
      </p:sp>
      <p:graphicFrame>
        <p:nvGraphicFramePr>
          <p:cNvPr id="7" name="Content Placeholder 9">
            <a:extLst>
              <a:ext uri="{FF2B5EF4-FFF2-40B4-BE49-F238E27FC236}">
                <a16:creationId xmlns:a16="http://schemas.microsoft.com/office/drawing/2014/main" id="{E5F22BB2-6394-8E4D-B742-4CED5416B7EB}"/>
              </a:ext>
            </a:extLst>
          </p:cNvPr>
          <p:cNvGraphicFramePr>
            <a:graphicFrameLocks/>
          </p:cNvGraphicFramePr>
          <p:nvPr/>
        </p:nvGraphicFramePr>
        <p:xfrm>
          <a:off x="1703512" y="1417638"/>
          <a:ext cx="8784976" cy="4824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CE4101CF-5370-9740-B1FF-A0789EC24155}"/>
              </a:ext>
            </a:extLst>
          </p:cNvPr>
          <p:cNvSpPr/>
          <p:nvPr/>
        </p:nvSpPr>
        <p:spPr>
          <a:xfrm>
            <a:off x="4072759" y="5042118"/>
            <a:ext cx="6384199" cy="1815882"/>
          </a:xfrm>
          <a:prstGeom prst="rect">
            <a:avLst/>
          </a:prstGeom>
        </p:spPr>
        <p:txBody>
          <a:bodyPr wrap="square">
            <a:spAutoFit/>
          </a:bodyPr>
          <a:lstStyle/>
          <a:p>
            <a:pPr marL="285750" indent="-285750">
              <a:buFont typeface="Arial" panose="020B0604020202020204" pitchFamily="34" charset="0"/>
              <a:buChar char="•"/>
            </a:pPr>
            <a:r>
              <a:rPr lang="en-US" sz="1600" dirty="0">
                <a:latin typeface="Arial" pitchFamily="-107" charset="0"/>
              </a:rPr>
              <a:t>Despite years of research and development, it has not been possible to develop security design and implementation techniques that systematically exclude security flaws and prevent all unauthorized actions</a:t>
            </a:r>
          </a:p>
          <a:p>
            <a:pPr marL="285750" indent="-285750">
              <a:buFont typeface="Arial" panose="020B0604020202020204" pitchFamily="34" charset="0"/>
              <a:buChar char="•"/>
            </a:pPr>
            <a:r>
              <a:rPr lang="en-US" sz="1600" dirty="0">
                <a:latin typeface="Arial" pitchFamily="-107" charset="0"/>
              </a:rPr>
              <a:t>In the absence of such foolproof techniques, it is useful to have a set of widely agreed design principles that can guide the development of protection mechanisms </a:t>
            </a:r>
            <a:r>
              <a:rPr lang="en-US" sz="1600" i="1" dirty="0">
                <a:solidFill>
                  <a:schemeClr val="bg1">
                    <a:lumMod val="50000"/>
                  </a:schemeClr>
                </a:solidFill>
                <a:latin typeface="Arial" pitchFamily="-107" charset="0"/>
              </a:rPr>
              <a:t>[NSA/DHS Proposed]</a:t>
            </a:r>
            <a:endParaRPr lang="en-US" sz="1600" i="1" dirty="0">
              <a:solidFill>
                <a:schemeClr val="bg1">
                  <a:lumMod val="50000"/>
                </a:schemeClr>
              </a:solidFill>
            </a:endParaRPr>
          </a:p>
        </p:txBody>
      </p:sp>
    </p:spTree>
    <p:extLst>
      <p:ext uri="{BB962C8B-B14F-4D97-AF65-F5344CB8AC3E}">
        <p14:creationId xmlns:p14="http://schemas.microsoft.com/office/powerpoint/2010/main" val="3380449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Design Principles</a:t>
            </a:r>
          </a:p>
        </p:txBody>
      </p:sp>
      <p:sp>
        <p:nvSpPr>
          <p:cNvPr id="3" name="Content Placeholder 2"/>
          <p:cNvSpPr>
            <a:spLocks noGrp="1"/>
          </p:cNvSpPr>
          <p:nvPr>
            <p:ph idx="1"/>
          </p:nvPr>
        </p:nvSpPr>
        <p:spPr>
          <a:xfrm>
            <a:off x="1778000" y="1417638"/>
            <a:ext cx="8636000" cy="5165724"/>
          </a:xfrm>
        </p:spPr>
        <p:txBody>
          <a:bodyPr>
            <a:normAutofit fontScale="92500" lnSpcReduction="10000"/>
          </a:bodyPr>
          <a:lstStyle/>
          <a:p>
            <a:pPr lvl="0"/>
            <a:r>
              <a:rPr lang="en-US" b="1" dirty="0">
                <a:latin typeface="Arial" panose="020B0604020202020204" pitchFamily="34" charset="0"/>
                <a:cs typeface="Arial" panose="020B0604020202020204" pitchFamily="34" charset="0"/>
              </a:rPr>
              <a:t>Economy of mechanism</a:t>
            </a:r>
          </a:p>
          <a:p>
            <a:pPr lvl="1"/>
            <a:r>
              <a:rPr lang="en-US" dirty="0"/>
              <a:t>Design of security measures embodied in both hardware and software should be as simple and small as possible</a:t>
            </a:r>
          </a:p>
          <a:p>
            <a:pPr lvl="1"/>
            <a:r>
              <a:rPr lang="en-US" dirty="0"/>
              <a:t>The motivation for this principle is that - small design is easier to test and verify thoroughly; complexity complicates management</a:t>
            </a:r>
          </a:p>
          <a:p>
            <a:pPr lvl="0"/>
            <a:r>
              <a:rPr lang="en-US" b="1" dirty="0">
                <a:latin typeface="Arial" panose="020B0604020202020204" pitchFamily="34" charset="0"/>
                <a:cs typeface="Arial" panose="020B0604020202020204" pitchFamily="34" charset="0"/>
              </a:rPr>
              <a:t>Fail-safe defaults</a:t>
            </a:r>
          </a:p>
          <a:p>
            <a:pPr lvl="1"/>
            <a:r>
              <a:rPr lang="en-US" dirty="0"/>
              <a:t>Access decisions should be based on permission rather than exclusion</a:t>
            </a:r>
          </a:p>
          <a:p>
            <a:pPr lvl="1"/>
            <a:r>
              <a:rPr lang="en-US" dirty="0"/>
              <a:t>Default situation is lack of access, and the protection scheme identifies conditions under which access is permitted</a:t>
            </a:r>
          </a:p>
          <a:p>
            <a:pPr lvl="0"/>
            <a:r>
              <a:rPr lang="en-US" b="1" dirty="0">
                <a:latin typeface="Arial" panose="020B0604020202020204" pitchFamily="34" charset="0"/>
                <a:cs typeface="Arial" panose="020B0604020202020204" pitchFamily="34" charset="0"/>
              </a:rPr>
              <a:t>Complete mediation</a:t>
            </a:r>
          </a:p>
          <a:p>
            <a:pPr lvl="1"/>
            <a:r>
              <a:rPr lang="en-US" dirty="0"/>
              <a:t>Every access must be checked against the access control mechanism</a:t>
            </a:r>
          </a:p>
          <a:p>
            <a:pPr lvl="1"/>
            <a:r>
              <a:rPr lang="en-US" dirty="0"/>
              <a:t>Systems should not rely on access decisions retrieved from a cache</a:t>
            </a:r>
          </a:p>
          <a:p>
            <a:r>
              <a:rPr lang="en-US" b="1" dirty="0">
                <a:latin typeface="Arial" panose="020B0604020202020204" pitchFamily="34" charset="0"/>
                <a:cs typeface="Arial" panose="020B0604020202020204" pitchFamily="34" charset="0"/>
              </a:rPr>
              <a:t>Open design</a:t>
            </a:r>
          </a:p>
          <a:p>
            <a:pPr lvl="1"/>
            <a:r>
              <a:rPr lang="en-US" dirty="0">
                <a:latin typeface="Arial" panose="020B0604020202020204" pitchFamily="34" charset="0"/>
                <a:cs typeface="Arial" panose="020B0604020202020204" pitchFamily="34" charset="0"/>
              </a:rPr>
              <a:t>Design of a security mechanism should be open rather than secret</a:t>
            </a:r>
          </a:p>
          <a:p>
            <a:pPr lvl="1"/>
            <a:r>
              <a:rPr lang="en-US" dirty="0">
                <a:latin typeface="Arial" panose="020B0604020202020204" pitchFamily="34" charset="0"/>
                <a:cs typeface="Arial" panose="020B0604020202020204" pitchFamily="34" charset="0"/>
              </a:rPr>
              <a:t>For example, although encryption keys must be secret, encryption algorithms should be open to public scrutiny</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p>
          <a:p>
            <a:endParaRPr lang="en-US" dirty="0"/>
          </a:p>
        </p:txBody>
      </p:sp>
      <p:sp>
        <p:nvSpPr>
          <p:cNvPr id="4"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44</a:t>
            </a:fld>
            <a:endParaRPr lang="en-US" dirty="0"/>
          </a:p>
        </p:txBody>
      </p:sp>
    </p:spTree>
    <p:extLst>
      <p:ext uri="{BB962C8B-B14F-4D97-AF65-F5344CB8AC3E}">
        <p14:creationId xmlns:p14="http://schemas.microsoft.com/office/powerpoint/2010/main" val="26275249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Design Principles (2)</a:t>
            </a:r>
          </a:p>
        </p:txBody>
      </p:sp>
      <p:sp>
        <p:nvSpPr>
          <p:cNvPr id="3" name="Content Placeholder 2"/>
          <p:cNvSpPr>
            <a:spLocks noGrp="1"/>
          </p:cNvSpPr>
          <p:nvPr>
            <p:ph idx="1"/>
          </p:nvPr>
        </p:nvSpPr>
        <p:spPr>
          <a:xfrm>
            <a:off x="1778000" y="1417638"/>
            <a:ext cx="8636000" cy="5303837"/>
          </a:xfrm>
        </p:spPr>
        <p:txBody>
          <a:bodyPr>
            <a:normAutofit fontScale="85000" lnSpcReduction="10000"/>
          </a:bodyPr>
          <a:lstStyle/>
          <a:p>
            <a:r>
              <a:rPr lang="en-US" b="1" dirty="0">
                <a:latin typeface="Arial" panose="020B0604020202020204" pitchFamily="34" charset="0"/>
                <a:cs typeface="Arial" panose="020B0604020202020204" pitchFamily="34" charset="0"/>
              </a:rPr>
              <a:t>Separation of privilege</a:t>
            </a:r>
          </a:p>
          <a:p>
            <a:pPr lvl="1"/>
            <a:r>
              <a:rPr lang="en-US" dirty="0">
                <a:latin typeface="Arial" panose="020B0604020202020204" pitchFamily="34" charset="0"/>
                <a:cs typeface="Arial" panose="020B0604020202020204" pitchFamily="34" charset="0"/>
              </a:rPr>
              <a:t>A practice in which multiple privilege attributes are required to achieve access to a restricted resource</a:t>
            </a:r>
          </a:p>
          <a:p>
            <a:pPr lvl="1"/>
            <a:r>
              <a:rPr lang="en-US" dirty="0">
                <a:latin typeface="Arial" panose="020B0604020202020204" pitchFamily="34" charset="0"/>
                <a:cs typeface="Arial" panose="020B0604020202020204" pitchFamily="34" charset="0"/>
              </a:rPr>
              <a:t>E.g., multifactor user authentication, which requires a password and a smart device, to authorize a user</a:t>
            </a:r>
          </a:p>
          <a:p>
            <a:r>
              <a:rPr lang="en-US" b="1" dirty="0">
                <a:latin typeface="Arial" panose="020B0604020202020204" pitchFamily="34" charset="0"/>
                <a:cs typeface="Arial" panose="020B0604020202020204" pitchFamily="34" charset="0"/>
              </a:rPr>
              <a:t>Least privilege</a:t>
            </a:r>
          </a:p>
          <a:p>
            <a:pPr lvl="1"/>
            <a:r>
              <a:rPr lang="en-US" dirty="0">
                <a:latin typeface="Arial" panose="020B0604020202020204" pitchFamily="34" charset="0"/>
                <a:cs typeface="Arial" panose="020B0604020202020204" pitchFamily="34" charset="0"/>
              </a:rPr>
              <a:t>Every process and every user of the system should operate using the least set of privileges necessary to perform the task</a:t>
            </a:r>
          </a:p>
          <a:p>
            <a:pPr lvl="1"/>
            <a:r>
              <a:rPr lang="en-US" dirty="0">
                <a:latin typeface="Arial" panose="020B0604020202020204" pitchFamily="34" charset="0"/>
                <a:cs typeface="Arial" panose="020B0604020202020204" pitchFamily="34" charset="0"/>
              </a:rPr>
              <a:t>E.g., use of this principle can be seen in role-based access control</a:t>
            </a:r>
          </a:p>
          <a:p>
            <a:r>
              <a:rPr lang="en-US" b="1" dirty="0">
                <a:latin typeface="Arial" panose="020B0604020202020204" pitchFamily="34" charset="0"/>
                <a:cs typeface="Arial" panose="020B0604020202020204" pitchFamily="34" charset="0"/>
              </a:rPr>
              <a:t>Least common mechanism</a:t>
            </a:r>
          </a:p>
          <a:p>
            <a:pPr lvl="1"/>
            <a:r>
              <a:rPr lang="en-US" dirty="0">
                <a:latin typeface="Arial" panose="020B0604020202020204" pitchFamily="34" charset="0"/>
                <a:cs typeface="Arial" panose="020B0604020202020204" pitchFamily="34" charset="0"/>
              </a:rPr>
              <a:t>Design should minimize the functions shared by different users, providing mutual security</a:t>
            </a:r>
          </a:p>
          <a:p>
            <a:pPr lvl="1"/>
            <a:r>
              <a:rPr lang="en-US" dirty="0">
                <a:latin typeface="Arial" panose="020B0604020202020204" pitchFamily="34" charset="0"/>
                <a:cs typeface="Arial" panose="020B0604020202020204" pitchFamily="34" charset="0"/>
              </a:rPr>
              <a:t>This principle helps reduce the number of unintended communication paths</a:t>
            </a:r>
          </a:p>
          <a:p>
            <a:r>
              <a:rPr lang="en-US" b="1" dirty="0">
                <a:latin typeface="Arial" panose="020B0604020202020204" pitchFamily="34" charset="0"/>
                <a:cs typeface="Arial" panose="020B0604020202020204" pitchFamily="34" charset="0"/>
              </a:rPr>
              <a:t>Psychological acceptability</a:t>
            </a:r>
          </a:p>
          <a:p>
            <a:pPr lvl="1"/>
            <a:r>
              <a:rPr lang="en-US" dirty="0">
                <a:latin typeface="Arial" panose="020B0604020202020204" pitchFamily="34" charset="0"/>
                <a:cs typeface="Arial" panose="020B0604020202020204" pitchFamily="34" charset="0"/>
              </a:rPr>
              <a:t>Security mechanisms should not interfere unduly with the work of users, while at the same time meeting the needs of those who authorize access</a:t>
            </a:r>
          </a:p>
          <a:p>
            <a:pPr lvl="1"/>
            <a:r>
              <a:rPr lang="en-US" dirty="0">
                <a:latin typeface="Arial" panose="020B0604020202020204" pitchFamily="34" charset="0"/>
                <a:cs typeface="Arial" panose="020B0604020202020204" pitchFamily="34" charset="0"/>
              </a:rPr>
              <a:t>If security mechanisms hinder the usability or accessibility of resources, users may opt to turn off those mechanisms</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p>
          <a:p>
            <a:endParaRPr lang="en-US" dirty="0"/>
          </a:p>
        </p:txBody>
      </p:sp>
      <p:sp>
        <p:nvSpPr>
          <p:cNvPr id="4"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45</a:t>
            </a:fld>
            <a:endParaRPr lang="en-US" dirty="0"/>
          </a:p>
        </p:txBody>
      </p:sp>
    </p:spTree>
    <p:extLst>
      <p:ext uri="{BB962C8B-B14F-4D97-AF65-F5344CB8AC3E}">
        <p14:creationId xmlns:p14="http://schemas.microsoft.com/office/powerpoint/2010/main" val="41005609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Design Principles (3)</a:t>
            </a:r>
          </a:p>
        </p:txBody>
      </p:sp>
      <p:sp>
        <p:nvSpPr>
          <p:cNvPr id="3" name="Content Placeholder 2"/>
          <p:cNvSpPr>
            <a:spLocks noGrp="1"/>
          </p:cNvSpPr>
          <p:nvPr>
            <p:ph idx="1"/>
          </p:nvPr>
        </p:nvSpPr>
        <p:spPr>
          <a:xfrm>
            <a:off x="1778000" y="1417638"/>
            <a:ext cx="8636000" cy="5165724"/>
          </a:xfrm>
        </p:spPr>
        <p:txBody>
          <a:bodyPr>
            <a:normAutofit fontScale="85000" lnSpcReduction="20000"/>
          </a:bodyPr>
          <a:lstStyle/>
          <a:p>
            <a:pPr lvl="0"/>
            <a:r>
              <a:rPr lang="en-US" b="1" dirty="0">
                <a:latin typeface="Arial" panose="020B0604020202020204" pitchFamily="34" charset="0"/>
                <a:cs typeface="Arial" panose="020B0604020202020204" pitchFamily="34" charset="0"/>
              </a:rPr>
              <a:t>Isolation</a:t>
            </a:r>
            <a:endParaRPr lang="en-US" b="1" dirty="0"/>
          </a:p>
          <a:p>
            <a:pPr lvl="1"/>
            <a:r>
              <a:rPr lang="en-US" dirty="0"/>
              <a:t>Public access systems should be isolated from critical resources (data, processes, etc.) to prevent disclosure or tampering</a:t>
            </a:r>
          </a:p>
          <a:p>
            <a:pPr lvl="1"/>
            <a:r>
              <a:rPr lang="en-US" dirty="0"/>
              <a:t>In cases where the sensitivity or criticality of the information is high, limit the number of systems on which that data are stored </a:t>
            </a:r>
          </a:p>
          <a:p>
            <a:pPr lvl="0"/>
            <a:r>
              <a:rPr lang="en-US" b="1" dirty="0">
                <a:latin typeface="Arial" panose="020B0604020202020204" pitchFamily="34" charset="0"/>
                <a:cs typeface="Arial" panose="020B0604020202020204" pitchFamily="34" charset="0"/>
              </a:rPr>
              <a:t>Encapsulation</a:t>
            </a:r>
            <a:endParaRPr lang="en-US" b="1" dirty="0"/>
          </a:p>
          <a:p>
            <a:pPr lvl="1"/>
            <a:r>
              <a:rPr lang="en-US" dirty="0"/>
              <a:t>A specific form of isolation based on object-oriented functionality</a:t>
            </a:r>
          </a:p>
          <a:p>
            <a:pPr lvl="1"/>
            <a:r>
              <a:rPr lang="en-US" dirty="0"/>
              <a:t>Protection by encapsulating a collection of procedures and data objects so that they may be called only at designated domain entry points </a:t>
            </a:r>
          </a:p>
          <a:p>
            <a:pPr lvl="0"/>
            <a:r>
              <a:rPr lang="en-US" b="1" dirty="0">
                <a:latin typeface="Arial" panose="020B0604020202020204" pitchFamily="34" charset="0"/>
                <a:cs typeface="Arial" panose="020B0604020202020204" pitchFamily="34" charset="0"/>
              </a:rPr>
              <a:t>Modularity</a:t>
            </a:r>
            <a:endParaRPr lang="en-US" b="1" dirty="0"/>
          </a:p>
          <a:p>
            <a:pPr lvl="1"/>
            <a:r>
              <a:rPr lang="en-US" dirty="0"/>
              <a:t>Development of security functions as separate, protected modules and use of a modular architecture for mechanism design and practice</a:t>
            </a:r>
          </a:p>
          <a:p>
            <a:pPr lvl="0"/>
            <a:r>
              <a:rPr lang="en-US" b="1" dirty="0">
                <a:latin typeface="Arial" panose="020B0604020202020204" pitchFamily="34" charset="0"/>
                <a:cs typeface="Arial" panose="020B0604020202020204" pitchFamily="34" charset="0"/>
              </a:rPr>
              <a:t>Layering</a:t>
            </a:r>
          </a:p>
          <a:p>
            <a:pPr lvl="1"/>
            <a:r>
              <a:rPr lang="en-US" dirty="0"/>
              <a:t>Use of multiple, overlapping protection approaches addressing the people, technology, and operational aspects of information systems</a:t>
            </a:r>
          </a:p>
          <a:p>
            <a:pPr lvl="0"/>
            <a:r>
              <a:rPr lang="en-US" b="1" dirty="0">
                <a:latin typeface="Arial" panose="020B0604020202020204" pitchFamily="34" charset="0"/>
                <a:cs typeface="Arial" panose="020B0604020202020204" pitchFamily="34" charset="0"/>
              </a:rPr>
              <a:t>Least astonishment</a:t>
            </a:r>
          </a:p>
          <a:p>
            <a:pPr lvl="1"/>
            <a:r>
              <a:rPr lang="en-US" dirty="0"/>
              <a:t>A program or user interface should always respond in the way that is least likely to astonish the user</a:t>
            </a:r>
          </a:p>
          <a:p>
            <a:pPr lvl="1"/>
            <a:r>
              <a:rPr lang="en-US" dirty="0"/>
              <a:t>For example, the mechanism for authorization should be transparent enough to a user that the user has a good intuitive understanding of the security goals</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p>
          <a:p>
            <a:endParaRPr lang="en-US" dirty="0"/>
          </a:p>
        </p:txBody>
      </p:sp>
      <p:sp>
        <p:nvSpPr>
          <p:cNvPr id="4"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46</a:t>
            </a:fld>
            <a:endParaRPr lang="en-US" dirty="0"/>
          </a:p>
        </p:txBody>
      </p:sp>
    </p:spTree>
    <p:extLst>
      <p:ext uri="{BB962C8B-B14F-4D97-AF65-F5344CB8AC3E}">
        <p14:creationId xmlns:p14="http://schemas.microsoft.com/office/powerpoint/2010/main" val="21268964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155FF-C31E-4AC6-BFFA-E46AF52F5684}"/>
              </a:ext>
            </a:extLst>
          </p:cNvPr>
          <p:cNvSpPr>
            <a:spLocks noGrp="1"/>
          </p:cNvSpPr>
          <p:nvPr>
            <p:ph type="sldNum" sz="quarter" idx="12"/>
          </p:nvPr>
        </p:nvSpPr>
        <p:spPr>
          <a:prstGeom prst="rect">
            <a:avLst/>
          </a:prstGeom>
        </p:spPr>
        <p:txBody>
          <a:bodyPr/>
          <a:lstStyle/>
          <a:p>
            <a:fld id="{19A1A663-AB5A-1C46-BB3F-DC91B87E1671}" type="slidenum">
              <a:rPr lang="en-US" smtClean="0"/>
              <a:pPr/>
              <a:t>47</a:t>
            </a:fld>
            <a:endParaRPr lang="en-US" dirty="0"/>
          </a:p>
        </p:txBody>
      </p:sp>
      <p:sp>
        <p:nvSpPr>
          <p:cNvPr id="7" name="Text Placeholder 6">
            <a:extLst>
              <a:ext uri="{FF2B5EF4-FFF2-40B4-BE49-F238E27FC236}">
                <a16:creationId xmlns:a16="http://schemas.microsoft.com/office/drawing/2014/main" id="{71758D06-223B-4ABB-B038-E5907DC0A6EF}"/>
              </a:ext>
            </a:extLst>
          </p:cNvPr>
          <p:cNvSpPr>
            <a:spLocks noGrp="1"/>
          </p:cNvSpPr>
          <p:nvPr>
            <p:ph type="body" sz="quarter" idx="10"/>
          </p:nvPr>
        </p:nvSpPr>
        <p:spPr/>
        <p:txBody>
          <a:bodyPr/>
          <a:lstStyle/>
          <a:p>
            <a:r>
              <a:rPr lang="en-US" dirty="0"/>
              <a:t>Module 1</a:t>
            </a:r>
          </a:p>
        </p:txBody>
      </p:sp>
      <p:sp>
        <p:nvSpPr>
          <p:cNvPr id="5" name="Rectangle 4">
            <a:extLst>
              <a:ext uri="{FF2B5EF4-FFF2-40B4-BE49-F238E27FC236}">
                <a16:creationId xmlns:a16="http://schemas.microsoft.com/office/drawing/2014/main" id="{9DA21398-CE95-4290-A860-E1477BCE3728}"/>
              </a:ext>
            </a:extLst>
          </p:cNvPr>
          <p:cNvSpPr/>
          <p:nvPr/>
        </p:nvSpPr>
        <p:spPr>
          <a:xfrm>
            <a:off x="6623423" y="835662"/>
            <a:ext cx="4853127" cy="4031873"/>
          </a:xfrm>
          <a:prstGeom prst="rect">
            <a:avLst/>
          </a:prstGeom>
        </p:spPr>
        <p:txBody>
          <a:bodyPr wrap="square">
            <a:spAutoFit/>
          </a:bodyPr>
          <a:lstStyle/>
          <a:p>
            <a:pPr marL="285750" indent="-285750">
              <a:buFont typeface="Arial" panose="020B0604020202020204" pitchFamily="34" charset="0"/>
              <a:buChar char="•"/>
            </a:pPr>
            <a:r>
              <a:rPr lang="en-US" sz="3200" dirty="0"/>
              <a:t>Network and application layers – security concepts</a:t>
            </a:r>
          </a:p>
          <a:p>
            <a:pPr marL="285750" indent="-285750">
              <a:buFont typeface="Arial" panose="020B0604020202020204" pitchFamily="34" charset="0"/>
              <a:buChar char="•"/>
            </a:pPr>
            <a:r>
              <a:rPr lang="en-US" sz="3200" dirty="0"/>
              <a:t>Packet sniffing and spoofing</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a:solidFill>
                  <a:srgbClr val="FF0000"/>
                </a:solidFill>
              </a:rPr>
              <a:t>Intrusion detection systems</a:t>
            </a:r>
          </a:p>
          <a:p>
            <a:pPr marL="285750" indent="-285750">
              <a:buFont typeface="Arial" panose="020B0604020202020204" pitchFamily="34" charset="0"/>
              <a:buChar char="•"/>
            </a:pPr>
            <a:r>
              <a:rPr lang="en-US" sz="3200" dirty="0"/>
              <a:t>Legal and ethical issues</a:t>
            </a:r>
          </a:p>
        </p:txBody>
      </p:sp>
    </p:spTree>
    <p:extLst>
      <p:ext uri="{BB962C8B-B14F-4D97-AF65-F5344CB8AC3E}">
        <p14:creationId xmlns:p14="http://schemas.microsoft.com/office/powerpoint/2010/main" val="6317221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a:xfrm>
            <a:off x="1859280" y="274638"/>
            <a:ext cx="8351520" cy="1143000"/>
          </a:xfrm>
        </p:spPr>
        <p:txBody>
          <a:bodyPr>
            <a:normAutofit/>
          </a:bodyPr>
          <a:lstStyle/>
          <a:p>
            <a:r>
              <a:rPr lang="en-US" sz="3600" dirty="0"/>
              <a:t>Classes of Intruders – Cyber Criminals</a:t>
            </a:r>
            <a:endParaRPr lang="en-US" dirty="0"/>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48</a:t>
            </a:fld>
            <a:endParaRPr lang="en-US" dirty="0">
              <a:solidFill>
                <a:prstClr val="black">
                  <a:tint val="75000"/>
                </a:prstClr>
              </a:solidFill>
            </a:endParaRPr>
          </a:p>
        </p:txBody>
      </p:sp>
      <p:sp>
        <p:nvSpPr>
          <p:cNvPr id="5" name="Content Placeholder 2">
            <a:extLst>
              <a:ext uri="{FF2B5EF4-FFF2-40B4-BE49-F238E27FC236}">
                <a16:creationId xmlns:a16="http://schemas.microsoft.com/office/drawing/2014/main" id="{09B85425-53C2-4147-B20A-1A81AE597A27}"/>
              </a:ext>
            </a:extLst>
          </p:cNvPr>
          <p:cNvSpPr>
            <a:spLocks noGrp="1"/>
          </p:cNvSpPr>
          <p:nvPr>
            <p:ph idx="1"/>
          </p:nvPr>
        </p:nvSpPr>
        <p:spPr>
          <a:xfrm>
            <a:off x="1981200" y="1417638"/>
            <a:ext cx="8229600" cy="5077755"/>
          </a:xfrm>
        </p:spPr>
        <p:txBody>
          <a:bodyPr>
            <a:normAutofit/>
          </a:bodyPr>
          <a:lstStyle/>
          <a:p>
            <a:pPr marL="347472">
              <a:lnSpc>
                <a:spcPct val="80000"/>
              </a:lnSpc>
              <a:spcBef>
                <a:spcPts val="800"/>
              </a:spcBef>
              <a:buClr>
                <a:schemeClr val="tx1"/>
              </a:buClr>
              <a:buSzPct val="140000"/>
              <a:buFont typeface="Arial" charset="0"/>
              <a:buChar char="•"/>
            </a:pPr>
            <a:r>
              <a:rPr lang="en-US" sz="2000" dirty="0">
                <a:solidFill>
                  <a:srgbClr val="FF0000"/>
                </a:solidFill>
                <a:effectLst>
                  <a:outerShdw blurRad="50800" dist="50800" dir="2700000" algn="tl" rotWithShape="0">
                    <a:schemeClr val="bg1">
                      <a:alpha val="30000"/>
                    </a:schemeClr>
                  </a:outerShdw>
                </a:effectLst>
              </a:rPr>
              <a:t>Hackers/Crackers</a:t>
            </a:r>
            <a:r>
              <a:rPr lang="en-US" sz="2000" dirty="0">
                <a:effectLst>
                  <a:outerShdw blurRad="50800" dist="50800" dir="2700000" algn="tl" rotWithShape="0">
                    <a:schemeClr val="bg1">
                      <a:alpha val="30000"/>
                    </a:schemeClr>
                  </a:outerShdw>
                </a:effectLst>
              </a:rPr>
              <a:t>: Individuals or members of an organized crime group with a goal of financial reward</a:t>
            </a:r>
          </a:p>
          <a:p>
            <a:pPr lvl="1"/>
            <a:r>
              <a:rPr lang="en-US" sz="1600" dirty="0">
                <a:latin typeface="Arial" pitchFamily="-110" charset="0"/>
              </a:rPr>
              <a:t>Verizon found that 92% of the breaches they investigated were by outsiders, with 14% by insiders, and with some breaches involving both outsiders and insiders</a:t>
            </a:r>
          </a:p>
          <a:p>
            <a:pPr lvl="1"/>
            <a:r>
              <a:rPr lang="en-US" sz="1600" dirty="0">
                <a:effectLst>
                  <a:outerShdw blurRad="50800" dist="50800" dir="2700000" algn="tl" rotWithShape="0">
                    <a:schemeClr val="bg1">
                      <a:alpha val="30000"/>
                    </a:schemeClr>
                  </a:outerShdw>
                </a:effectLst>
              </a:rPr>
              <a:t>Insiders were responsible for a small number of very large dataset compromises</a:t>
            </a:r>
          </a:p>
          <a:p>
            <a:pPr marL="347472">
              <a:lnSpc>
                <a:spcPct val="80000"/>
              </a:lnSpc>
              <a:spcBef>
                <a:spcPts val="800"/>
              </a:spcBef>
              <a:buClr>
                <a:schemeClr val="tx1"/>
              </a:buClr>
              <a:buSzPct val="140000"/>
              <a:buFont typeface="Arial" charset="0"/>
              <a:buChar char="•"/>
            </a:pPr>
            <a:r>
              <a:rPr lang="en-US" sz="2000" dirty="0">
                <a:effectLst>
                  <a:outerShdw blurRad="50800" dist="50800" dir="2700000" algn="tl" rotWithShape="0">
                    <a:schemeClr val="bg1">
                      <a:alpha val="30000"/>
                    </a:schemeClr>
                  </a:outerShdw>
                </a:effectLst>
              </a:rPr>
              <a:t>Their activities may include: </a:t>
            </a:r>
          </a:p>
          <a:p>
            <a:pPr marL="1261872" lvl="2" indent="-342900">
              <a:lnSpc>
                <a:spcPct val="80000"/>
              </a:lnSpc>
              <a:spcBef>
                <a:spcPts val="800"/>
              </a:spcBef>
              <a:buClr>
                <a:schemeClr val="tx1"/>
              </a:buClr>
              <a:buSzPct val="140000"/>
              <a:buFont typeface="Arial" charset="0"/>
              <a:buChar char="•"/>
            </a:pPr>
            <a:r>
              <a:rPr lang="en-US" sz="2000" dirty="0">
                <a:effectLst>
                  <a:outerShdw blurRad="50800" dist="50800" dir="2700000" algn="tl" rotWithShape="0">
                    <a:schemeClr val="bg1">
                      <a:alpha val="30000"/>
                    </a:schemeClr>
                  </a:outerShdw>
                </a:effectLst>
              </a:rPr>
              <a:t>Identity theft</a:t>
            </a:r>
          </a:p>
          <a:p>
            <a:pPr marL="1261872" lvl="2" indent="-342900">
              <a:lnSpc>
                <a:spcPct val="80000"/>
              </a:lnSpc>
              <a:spcBef>
                <a:spcPts val="800"/>
              </a:spcBef>
              <a:buClr>
                <a:schemeClr val="tx1"/>
              </a:buClr>
              <a:buSzPct val="140000"/>
              <a:buFont typeface="Arial" charset="0"/>
              <a:buChar char="•"/>
            </a:pPr>
            <a:r>
              <a:rPr lang="en-US" sz="2000" dirty="0">
                <a:effectLst>
                  <a:outerShdw blurRad="50800" dist="50800" dir="2700000" algn="tl" rotWithShape="0">
                    <a:schemeClr val="bg1">
                      <a:alpha val="30000"/>
                    </a:schemeClr>
                  </a:outerShdw>
                </a:effectLst>
              </a:rPr>
              <a:t>Theft of financial credentials</a:t>
            </a:r>
          </a:p>
          <a:p>
            <a:pPr marL="1261872" lvl="2" indent="-342900">
              <a:lnSpc>
                <a:spcPct val="80000"/>
              </a:lnSpc>
              <a:spcBef>
                <a:spcPts val="800"/>
              </a:spcBef>
              <a:buClr>
                <a:schemeClr val="tx1"/>
              </a:buClr>
              <a:buSzPct val="140000"/>
              <a:buFont typeface="Arial" charset="0"/>
              <a:buChar char="•"/>
            </a:pPr>
            <a:r>
              <a:rPr lang="en-US" sz="2000" dirty="0">
                <a:effectLst>
                  <a:outerShdw blurRad="50800" dist="50800" dir="2700000" algn="tl" rotWithShape="0">
                    <a:schemeClr val="bg1">
                      <a:alpha val="30000"/>
                    </a:schemeClr>
                  </a:outerShdw>
                </a:effectLst>
              </a:rPr>
              <a:t>Corporate espionage</a:t>
            </a:r>
          </a:p>
          <a:p>
            <a:pPr marL="1261872" lvl="2" indent="-342900">
              <a:lnSpc>
                <a:spcPct val="80000"/>
              </a:lnSpc>
              <a:spcBef>
                <a:spcPts val="800"/>
              </a:spcBef>
              <a:buClr>
                <a:schemeClr val="tx1"/>
              </a:buClr>
              <a:buSzPct val="140000"/>
              <a:buFont typeface="Arial" charset="0"/>
              <a:buChar char="•"/>
            </a:pPr>
            <a:r>
              <a:rPr lang="en-US" sz="2000" dirty="0">
                <a:effectLst>
                  <a:outerShdw blurRad="50800" dist="50800" dir="2700000" algn="tl" rotWithShape="0">
                    <a:schemeClr val="bg1">
                      <a:alpha val="30000"/>
                    </a:schemeClr>
                  </a:outerShdw>
                </a:effectLst>
              </a:rPr>
              <a:t>Data theft</a:t>
            </a:r>
          </a:p>
          <a:p>
            <a:pPr marL="1261872" lvl="2" indent="-342900">
              <a:lnSpc>
                <a:spcPct val="80000"/>
              </a:lnSpc>
              <a:spcBef>
                <a:spcPts val="800"/>
              </a:spcBef>
              <a:buClr>
                <a:schemeClr val="tx1"/>
              </a:buClr>
              <a:buSzPct val="140000"/>
              <a:buFont typeface="Arial" charset="0"/>
              <a:buChar char="•"/>
            </a:pPr>
            <a:r>
              <a:rPr lang="en-US" sz="2000" dirty="0">
                <a:effectLst>
                  <a:outerShdw blurRad="50800" dist="50800" dir="2700000" algn="tl" rotWithShape="0">
                    <a:schemeClr val="bg1">
                      <a:alpha val="30000"/>
                    </a:schemeClr>
                  </a:outerShdw>
                </a:effectLst>
              </a:rPr>
              <a:t>Data ransoming</a:t>
            </a:r>
          </a:p>
          <a:p>
            <a:pPr marL="347472">
              <a:lnSpc>
                <a:spcPct val="80000"/>
              </a:lnSpc>
              <a:spcBef>
                <a:spcPts val="800"/>
              </a:spcBef>
              <a:buClr>
                <a:schemeClr val="tx1"/>
              </a:buClr>
              <a:buSzPct val="140000"/>
              <a:buFont typeface="Arial" charset="0"/>
              <a:buChar char="•"/>
            </a:pPr>
            <a:r>
              <a:rPr lang="en-US" sz="2000" dirty="0">
                <a:effectLst>
                  <a:outerShdw blurRad="50800" dist="50800" dir="2700000" algn="tl" rotWithShape="0">
                    <a:schemeClr val="bg1">
                      <a:alpha val="30000"/>
                    </a:schemeClr>
                  </a:outerShdw>
                </a:effectLst>
              </a:rPr>
              <a:t>Typically they are young, often Eastern European, Russian, or southeast Asian hackers, who do business on the Web</a:t>
            </a:r>
          </a:p>
          <a:p>
            <a:r>
              <a:rPr lang="en-US" sz="2000" dirty="0">
                <a:effectLst>
                  <a:outerShdw blurRad="50800" dist="50800" dir="2700000" algn="tl" rotWithShape="0">
                    <a:schemeClr val="bg1">
                      <a:alpha val="30000"/>
                    </a:schemeClr>
                  </a:outerShdw>
                </a:effectLst>
              </a:rPr>
              <a:t>They meet in underground forums (e.g., </a:t>
            </a:r>
            <a:r>
              <a:rPr lang="en-US" sz="2000" dirty="0" err="1">
                <a:latin typeface="Arial" pitchFamily="-110" charset="0"/>
              </a:rPr>
              <a:t>DarkMarket.org</a:t>
            </a:r>
            <a:r>
              <a:rPr lang="en-US" sz="2000" dirty="0">
                <a:latin typeface="Arial" pitchFamily="-110" charset="0"/>
              </a:rPr>
              <a:t> and </a:t>
            </a:r>
            <a:r>
              <a:rPr lang="en-US" sz="2000" dirty="0" err="1">
                <a:latin typeface="Arial" pitchFamily="-110" charset="0"/>
              </a:rPr>
              <a:t>theftservices.com</a:t>
            </a:r>
            <a:r>
              <a:rPr lang="en-US" sz="2000" dirty="0">
                <a:effectLst>
                  <a:outerShdw blurRad="50800" dist="50800" dir="2700000" algn="tl" rotWithShape="0">
                    <a:schemeClr val="bg1">
                      <a:alpha val="30000"/>
                    </a:schemeClr>
                  </a:outerShdw>
                </a:effectLst>
              </a:rPr>
              <a:t>) to trade tips and data and coordinate attacks</a:t>
            </a:r>
            <a:endParaRPr lang="en-US" sz="2000" dirty="0"/>
          </a:p>
          <a:p>
            <a:pPr marL="0" indent="0">
              <a:buNone/>
            </a:pPr>
            <a:endParaRPr lang="en-US" sz="1800" dirty="0">
              <a:latin typeface="Arial" panose="020B0604020202020204" pitchFamily="34" charset="0"/>
              <a:cs typeface="Arial" panose="020B0604020202020204" pitchFamily="34" charset="0"/>
            </a:endParaRPr>
          </a:p>
          <a:p>
            <a:pPr>
              <a:buFont typeface="+mj-lt"/>
              <a:buAutoNum type="arabicPeriod" startAt="9"/>
            </a:pPr>
            <a:endParaRPr lang="en-US" sz="1800" dirty="0">
              <a:latin typeface="Arial" panose="020B0604020202020204" pitchFamily="34" charset="0"/>
              <a:cs typeface="Arial" panose="020B0604020202020204" pitchFamily="34" charset="0"/>
            </a:endParaRPr>
          </a:p>
          <a:p>
            <a:pPr marL="0" indent="0">
              <a:buNone/>
            </a:pPr>
            <a:endParaRPr lang="en-US" sz="1800" dirty="0"/>
          </a:p>
          <a:p>
            <a:pPr>
              <a:buFont typeface="+mj-lt"/>
              <a:buAutoNum type="arabicPeriod"/>
            </a:pPr>
            <a:endParaRPr lang="en-US" sz="1800" dirty="0"/>
          </a:p>
          <a:p>
            <a:endParaRPr lang="en-US" dirty="0"/>
          </a:p>
          <a:p>
            <a:endParaRPr lang="en-US" dirty="0"/>
          </a:p>
        </p:txBody>
      </p:sp>
    </p:spTree>
    <p:extLst>
      <p:ext uri="{BB962C8B-B14F-4D97-AF65-F5344CB8AC3E}">
        <p14:creationId xmlns:p14="http://schemas.microsoft.com/office/powerpoint/2010/main" val="32410957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a:xfrm>
            <a:off x="1859280" y="274638"/>
            <a:ext cx="8351520" cy="1143000"/>
          </a:xfrm>
        </p:spPr>
        <p:txBody>
          <a:bodyPr>
            <a:normAutofit/>
          </a:bodyPr>
          <a:lstStyle/>
          <a:p>
            <a:r>
              <a:rPr lang="en-US" sz="3600" dirty="0"/>
              <a:t>Classes of Intruders – Activists</a:t>
            </a:r>
            <a:endParaRPr lang="en-US" dirty="0"/>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49</a:t>
            </a:fld>
            <a:endParaRPr lang="en-US" dirty="0">
              <a:solidFill>
                <a:prstClr val="black">
                  <a:tint val="75000"/>
                </a:prstClr>
              </a:solidFill>
            </a:endParaRPr>
          </a:p>
        </p:txBody>
      </p:sp>
      <p:sp>
        <p:nvSpPr>
          <p:cNvPr id="5" name="Content Placeholder 2">
            <a:extLst>
              <a:ext uri="{FF2B5EF4-FFF2-40B4-BE49-F238E27FC236}">
                <a16:creationId xmlns:a16="http://schemas.microsoft.com/office/drawing/2014/main" id="{09B85425-53C2-4147-B20A-1A81AE597A27}"/>
              </a:ext>
            </a:extLst>
          </p:cNvPr>
          <p:cNvSpPr>
            <a:spLocks noGrp="1"/>
          </p:cNvSpPr>
          <p:nvPr>
            <p:ph idx="1"/>
          </p:nvPr>
        </p:nvSpPr>
        <p:spPr>
          <a:xfrm>
            <a:off x="1981200" y="1417638"/>
            <a:ext cx="8229600" cy="5077755"/>
          </a:xfrm>
        </p:spPr>
        <p:txBody>
          <a:bodyPr>
            <a:normAutofit/>
          </a:bodyPr>
          <a:lstStyle/>
          <a:p>
            <a:pPr marL="347472">
              <a:lnSpc>
                <a:spcPct val="80000"/>
              </a:lnSpc>
              <a:spcBef>
                <a:spcPts val="800"/>
              </a:spcBef>
              <a:buClr>
                <a:schemeClr val="tx1"/>
              </a:buClr>
              <a:buSzPct val="140000"/>
              <a:buFont typeface="Arial" charset="0"/>
              <a:buChar char="•"/>
            </a:pPr>
            <a:r>
              <a:rPr lang="en-US" sz="2000" dirty="0">
                <a:effectLst>
                  <a:outerShdw blurRad="50800" dist="50800" dir="2700000" algn="tl" rotWithShape="0">
                    <a:schemeClr val="bg1">
                      <a:alpha val="30000"/>
                    </a:schemeClr>
                  </a:outerShdw>
                </a:effectLst>
              </a:rPr>
              <a:t>Are either individuals, usually working as insiders, or members of a larger group of outsider attackers, who are motivated by social or political causes</a:t>
            </a:r>
            <a:endParaRPr lang="en-US" sz="1800" dirty="0">
              <a:effectLst>
                <a:outerShdw blurRad="50800" dist="50800" dir="2700000" algn="tl" rotWithShape="0">
                  <a:schemeClr val="bg1">
                    <a:alpha val="30000"/>
                  </a:schemeClr>
                </a:outerShdw>
              </a:effectLst>
            </a:endParaRPr>
          </a:p>
          <a:p>
            <a:pPr marL="347472">
              <a:lnSpc>
                <a:spcPct val="80000"/>
              </a:lnSpc>
              <a:spcBef>
                <a:spcPts val="800"/>
              </a:spcBef>
              <a:buClr>
                <a:schemeClr val="tx1"/>
              </a:buClr>
              <a:buSzPct val="140000"/>
              <a:buFont typeface="Arial" charset="0"/>
              <a:buChar char="•"/>
            </a:pPr>
            <a:endParaRPr lang="en-US" sz="2000" dirty="0">
              <a:effectLst>
                <a:outerShdw blurRad="50800" dist="50800" dir="2700000" algn="tl" rotWithShape="0">
                  <a:schemeClr val="bg1">
                    <a:alpha val="30000"/>
                  </a:schemeClr>
                </a:outerShdw>
              </a:effectLst>
            </a:endParaRPr>
          </a:p>
          <a:p>
            <a:pPr marL="347472">
              <a:lnSpc>
                <a:spcPct val="80000"/>
              </a:lnSpc>
              <a:spcBef>
                <a:spcPts val="800"/>
              </a:spcBef>
              <a:buClr>
                <a:schemeClr val="tx1"/>
              </a:buClr>
              <a:buSzPct val="140000"/>
              <a:buFont typeface="Arial" charset="0"/>
              <a:buChar char="•"/>
            </a:pPr>
            <a:r>
              <a:rPr lang="en-US" sz="2000" dirty="0">
                <a:effectLst>
                  <a:outerShdw blurRad="50800" dist="50800" dir="2700000" algn="tl" rotWithShape="0">
                    <a:schemeClr val="bg1">
                      <a:alpha val="30000"/>
                    </a:schemeClr>
                  </a:outerShdw>
                </a:effectLst>
              </a:rPr>
              <a:t>Aim of their attacks is often to promote and publicize their cause typically through:</a:t>
            </a:r>
          </a:p>
          <a:p>
            <a:pPr marL="747522" lvl="1">
              <a:lnSpc>
                <a:spcPct val="80000"/>
              </a:lnSpc>
              <a:spcBef>
                <a:spcPts val="800"/>
              </a:spcBef>
              <a:buClr>
                <a:schemeClr val="tx1"/>
              </a:buClr>
              <a:buSzPct val="140000"/>
            </a:pPr>
            <a:r>
              <a:rPr lang="en-US" sz="1800" dirty="0">
                <a:effectLst>
                  <a:outerShdw blurRad="50800" dist="50800" dir="2700000" algn="tl" rotWithShape="0">
                    <a:schemeClr val="bg1">
                      <a:alpha val="30000"/>
                    </a:schemeClr>
                  </a:outerShdw>
                </a:effectLst>
              </a:rPr>
              <a:t>Website defacement</a:t>
            </a:r>
          </a:p>
          <a:p>
            <a:pPr marL="747522" lvl="1">
              <a:lnSpc>
                <a:spcPct val="80000"/>
              </a:lnSpc>
              <a:spcBef>
                <a:spcPts val="800"/>
              </a:spcBef>
              <a:buClr>
                <a:schemeClr val="tx1"/>
              </a:buClr>
              <a:buSzPct val="140000"/>
            </a:pPr>
            <a:r>
              <a:rPr lang="en-US" sz="1800" dirty="0">
                <a:effectLst>
                  <a:outerShdw blurRad="50800" dist="50800" dir="2700000" algn="tl" rotWithShape="0">
                    <a:schemeClr val="bg1">
                      <a:alpha val="30000"/>
                    </a:schemeClr>
                  </a:outerShdw>
                </a:effectLst>
              </a:rPr>
              <a:t>Denial of service attacks </a:t>
            </a:r>
          </a:p>
          <a:p>
            <a:pPr marL="747522" lvl="1">
              <a:lnSpc>
                <a:spcPct val="80000"/>
              </a:lnSpc>
              <a:spcBef>
                <a:spcPts val="800"/>
              </a:spcBef>
              <a:buClr>
                <a:schemeClr val="tx1"/>
              </a:buClr>
              <a:buSzPct val="140000"/>
            </a:pPr>
            <a:r>
              <a:rPr lang="en-US" sz="1800" dirty="0">
                <a:effectLst>
                  <a:outerShdw blurRad="50800" dist="50800" dir="2700000" algn="tl" rotWithShape="0">
                    <a:schemeClr val="bg1">
                      <a:alpha val="30000"/>
                    </a:schemeClr>
                  </a:outerShdw>
                </a:effectLst>
              </a:rPr>
              <a:t>Theft and distribution of data that results in negative publicity or compromise of their targets </a:t>
            </a:r>
            <a:r>
              <a:rPr lang="en-US" sz="1800" dirty="0">
                <a:solidFill>
                  <a:srgbClr val="FF0000"/>
                </a:solidFill>
                <a:effectLst>
                  <a:outerShdw blurRad="50800" dist="50800" dir="2700000" algn="tl" rotWithShape="0">
                    <a:schemeClr val="bg1">
                      <a:alpha val="30000"/>
                    </a:schemeClr>
                  </a:outerShdw>
                </a:effectLst>
              </a:rPr>
              <a:t>(e.g., Edward Snowden, Chelsea Manning)</a:t>
            </a:r>
          </a:p>
          <a:p>
            <a:pPr marL="347472">
              <a:lnSpc>
                <a:spcPct val="80000"/>
              </a:lnSpc>
              <a:spcBef>
                <a:spcPts val="800"/>
              </a:spcBef>
              <a:buClr>
                <a:schemeClr val="tx1"/>
              </a:buClr>
              <a:buSzPct val="140000"/>
              <a:buFont typeface="Arial" charset="0"/>
              <a:buChar char="•"/>
            </a:pPr>
            <a:endParaRPr lang="en-US" sz="2000" dirty="0">
              <a:effectLst>
                <a:outerShdw blurRad="50800" dist="50800" dir="2700000" algn="tl" rotWithShape="0">
                  <a:schemeClr val="bg1">
                    <a:alpha val="30000"/>
                  </a:schemeClr>
                </a:outerShdw>
              </a:effectLst>
            </a:endParaRPr>
          </a:p>
          <a:p>
            <a:pPr marL="347472">
              <a:lnSpc>
                <a:spcPct val="80000"/>
              </a:lnSpc>
              <a:spcBef>
                <a:spcPts val="800"/>
              </a:spcBef>
              <a:buClr>
                <a:schemeClr val="tx1"/>
              </a:buClr>
              <a:buSzPct val="140000"/>
              <a:buFont typeface="Arial" charset="0"/>
              <a:buChar char="•"/>
            </a:pPr>
            <a:r>
              <a:rPr lang="en-US" sz="2000" dirty="0">
                <a:effectLst>
                  <a:outerShdw blurRad="50800" dist="50800" dir="2700000" algn="tl" rotWithShape="0">
                    <a:schemeClr val="bg1">
                      <a:alpha val="30000"/>
                    </a:schemeClr>
                  </a:outerShdw>
                </a:effectLst>
              </a:rPr>
              <a:t>Also know as </a:t>
            </a:r>
            <a:r>
              <a:rPr lang="en-US" sz="2000" dirty="0">
                <a:solidFill>
                  <a:srgbClr val="FF0000"/>
                </a:solidFill>
                <a:effectLst>
                  <a:outerShdw blurRad="50800" dist="50800" dir="2700000" algn="tl" rotWithShape="0">
                    <a:schemeClr val="bg1">
                      <a:alpha val="30000"/>
                    </a:schemeClr>
                  </a:outerShdw>
                </a:effectLst>
              </a:rPr>
              <a:t>Hacktivists</a:t>
            </a:r>
            <a:r>
              <a:rPr lang="en-US" sz="2000" dirty="0">
                <a:effectLst>
                  <a:outerShdw blurRad="50800" dist="50800" dir="2700000" algn="tl" rotWithShape="0">
                    <a:schemeClr val="bg1">
                      <a:alpha val="30000"/>
                    </a:schemeClr>
                  </a:outerShdw>
                </a:effectLst>
              </a:rPr>
              <a:t> - Skill level is often quite low sometimes </a:t>
            </a:r>
            <a:r>
              <a:rPr lang="en-US" sz="2000" dirty="0">
                <a:solidFill>
                  <a:srgbClr val="FF0000"/>
                </a:solidFill>
                <a:effectLst>
                  <a:outerShdw blurRad="50800" dist="50800" dir="2700000" algn="tl" rotWithShape="0">
                    <a:schemeClr val="bg1">
                      <a:alpha val="30000"/>
                    </a:schemeClr>
                  </a:outerShdw>
                </a:effectLst>
              </a:rPr>
              <a:t>(i.e., script-kiddies)</a:t>
            </a:r>
            <a:r>
              <a:rPr lang="en-US" sz="2000" dirty="0">
                <a:effectLst>
                  <a:outerShdw blurRad="50800" dist="50800" dir="2700000" algn="tl" rotWithShape="0">
                    <a:schemeClr val="bg1">
                      <a:alpha val="30000"/>
                    </a:schemeClr>
                  </a:outerShdw>
                </a:effectLst>
              </a:rPr>
              <a:t> but there are large skilled groups </a:t>
            </a:r>
          </a:p>
          <a:p>
            <a:pPr marL="4572" indent="0">
              <a:lnSpc>
                <a:spcPct val="80000"/>
              </a:lnSpc>
              <a:spcBef>
                <a:spcPts val="800"/>
              </a:spcBef>
              <a:buClr>
                <a:schemeClr val="tx1"/>
              </a:buClr>
              <a:buSzPct val="140000"/>
              <a:buNone/>
            </a:pPr>
            <a:r>
              <a:rPr lang="en-US" sz="2000" dirty="0">
                <a:effectLst>
                  <a:outerShdw blurRad="50800" dist="50800" dir="2700000" algn="tl" rotWithShape="0">
                    <a:schemeClr val="bg1">
                      <a:alpha val="30000"/>
                    </a:schemeClr>
                  </a:outerShdw>
                </a:effectLst>
              </a:rPr>
              <a:t>		</a:t>
            </a:r>
            <a:r>
              <a:rPr lang="en-US" sz="1800" dirty="0">
                <a:solidFill>
                  <a:srgbClr val="FF0000"/>
                </a:solidFill>
                <a:effectLst>
                  <a:outerShdw blurRad="50800" dist="50800" dir="2700000" algn="tl" rotWithShape="0">
                    <a:schemeClr val="bg1">
                      <a:alpha val="30000"/>
                    </a:schemeClr>
                  </a:outerShdw>
                </a:effectLst>
              </a:rPr>
              <a:t>(e.g., Anonymous Group, </a:t>
            </a:r>
            <a:r>
              <a:rPr lang="en-US" sz="1800" dirty="0" err="1">
                <a:solidFill>
                  <a:srgbClr val="FF0000"/>
                </a:solidFill>
                <a:effectLst>
                  <a:outerShdw blurRad="50800" dist="50800" dir="2700000" algn="tl" rotWithShape="0">
                    <a:schemeClr val="bg1">
                      <a:alpha val="30000"/>
                    </a:schemeClr>
                  </a:outerShdw>
                </a:effectLst>
              </a:rPr>
              <a:t>LulzSec</a:t>
            </a:r>
            <a:r>
              <a:rPr lang="en-US" sz="1800" dirty="0">
                <a:solidFill>
                  <a:srgbClr val="FF0000"/>
                </a:solidFill>
                <a:effectLst>
                  <a:outerShdw blurRad="50800" dist="50800" dir="2700000" algn="tl" rotWithShape="0">
                    <a:schemeClr val="bg1">
                      <a:alpha val="30000"/>
                    </a:schemeClr>
                  </a:outerShdw>
                </a:effectLst>
              </a:rPr>
              <a:t>)</a:t>
            </a:r>
          </a:p>
          <a:p>
            <a:pPr marL="347472">
              <a:lnSpc>
                <a:spcPct val="80000"/>
              </a:lnSpc>
              <a:spcBef>
                <a:spcPts val="800"/>
              </a:spcBef>
              <a:buClr>
                <a:schemeClr val="tx1"/>
              </a:buClr>
              <a:buSzPct val="140000"/>
              <a:buFont typeface="Arial" charset="0"/>
              <a:buChar char="•"/>
            </a:pPr>
            <a:endParaRPr lang="en-US" sz="2000" dirty="0">
              <a:effectLst>
                <a:outerShdw blurRad="50800" dist="50800" dir="2700000" algn="tl" rotWithShape="0">
                  <a:schemeClr val="bg1">
                    <a:alpha val="30000"/>
                  </a:schemeClr>
                </a:outerShdw>
              </a:effectLst>
            </a:endParaRPr>
          </a:p>
          <a:p>
            <a:pPr marL="0" indent="0">
              <a:buNone/>
            </a:pPr>
            <a:endParaRPr lang="en-US" sz="1800" dirty="0">
              <a:latin typeface="Arial" panose="020B0604020202020204" pitchFamily="34" charset="0"/>
              <a:cs typeface="Arial" panose="020B0604020202020204" pitchFamily="34" charset="0"/>
            </a:endParaRPr>
          </a:p>
          <a:p>
            <a:pPr>
              <a:buFont typeface="+mj-lt"/>
              <a:buAutoNum type="arabicPeriod" startAt="9"/>
            </a:pPr>
            <a:endParaRPr lang="en-US" sz="1800" dirty="0">
              <a:latin typeface="Arial" panose="020B0604020202020204" pitchFamily="34" charset="0"/>
              <a:cs typeface="Arial" panose="020B0604020202020204" pitchFamily="34" charset="0"/>
            </a:endParaRPr>
          </a:p>
          <a:p>
            <a:pPr marL="0" indent="0">
              <a:buNone/>
            </a:pPr>
            <a:endParaRPr lang="en-US" sz="1800" dirty="0"/>
          </a:p>
          <a:p>
            <a:pPr>
              <a:buFont typeface="+mj-lt"/>
              <a:buAutoNum type="arabicPeriod"/>
            </a:pPr>
            <a:endParaRPr lang="en-US" sz="1800" dirty="0"/>
          </a:p>
          <a:p>
            <a:endParaRPr lang="en-US" dirty="0"/>
          </a:p>
          <a:p>
            <a:endParaRPr lang="en-US" dirty="0"/>
          </a:p>
        </p:txBody>
      </p:sp>
      <p:pic>
        <p:nvPicPr>
          <p:cNvPr id="3" name="Picture 2">
            <a:extLst>
              <a:ext uri="{FF2B5EF4-FFF2-40B4-BE49-F238E27FC236}">
                <a16:creationId xmlns:a16="http://schemas.microsoft.com/office/drawing/2014/main" id="{8D0BAD78-E5BA-824E-8497-E2102AEB4C38}"/>
              </a:ext>
            </a:extLst>
          </p:cNvPr>
          <p:cNvPicPr>
            <a:picLocks noChangeAspect="1"/>
          </p:cNvPicPr>
          <p:nvPr/>
        </p:nvPicPr>
        <p:blipFill>
          <a:blip r:embed="rId3"/>
          <a:stretch>
            <a:fillRect/>
          </a:stretch>
        </p:blipFill>
        <p:spPr>
          <a:xfrm>
            <a:off x="1859280" y="5352393"/>
            <a:ext cx="1040832" cy="1143000"/>
          </a:xfrm>
          <a:prstGeom prst="rect">
            <a:avLst/>
          </a:prstGeom>
        </p:spPr>
      </p:pic>
      <p:pic>
        <p:nvPicPr>
          <p:cNvPr id="4" name="Picture 3">
            <a:extLst>
              <a:ext uri="{FF2B5EF4-FFF2-40B4-BE49-F238E27FC236}">
                <a16:creationId xmlns:a16="http://schemas.microsoft.com/office/drawing/2014/main" id="{D844AEE3-3369-ED43-9321-A8AF822F7CD8}"/>
              </a:ext>
            </a:extLst>
          </p:cNvPr>
          <p:cNvPicPr>
            <a:picLocks noChangeAspect="1"/>
          </p:cNvPicPr>
          <p:nvPr/>
        </p:nvPicPr>
        <p:blipFill>
          <a:blip r:embed="rId4"/>
          <a:stretch>
            <a:fillRect/>
          </a:stretch>
        </p:blipFill>
        <p:spPr>
          <a:xfrm>
            <a:off x="6832869" y="5352393"/>
            <a:ext cx="1176670" cy="1369082"/>
          </a:xfrm>
          <a:prstGeom prst="rect">
            <a:avLst/>
          </a:prstGeom>
        </p:spPr>
      </p:pic>
    </p:spTree>
    <p:extLst>
      <p:ext uri="{BB962C8B-B14F-4D97-AF65-F5344CB8AC3E}">
        <p14:creationId xmlns:p14="http://schemas.microsoft.com/office/powerpoint/2010/main" val="1449480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6DA8-CF4C-3040-9E5B-DCA7068549EA}"/>
              </a:ext>
            </a:extLst>
          </p:cNvPr>
          <p:cNvSpPr>
            <a:spLocks noGrp="1"/>
          </p:cNvSpPr>
          <p:nvPr>
            <p:ph type="title"/>
          </p:nvPr>
        </p:nvSpPr>
        <p:spPr>
          <a:xfrm>
            <a:off x="1757921" y="274638"/>
            <a:ext cx="8580474" cy="1143000"/>
          </a:xfrm>
        </p:spPr>
        <p:txBody>
          <a:bodyPr/>
          <a:lstStyle/>
          <a:p>
            <a:r>
              <a:rPr lang="en-US" dirty="0"/>
              <a:t>TCP/IP Communication (2)</a:t>
            </a:r>
            <a:endParaRPr lang="en-US" sz="2400" i="1" dirty="0"/>
          </a:p>
        </p:txBody>
      </p:sp>
      <p:sp>
        <p:nvSpPr>
          <p:cNvPr id="4" name="Slide Number Placeholder 5">
            <a:extLst>
              <a:ext uri="{FF2B5EF4-FFF2-40B4-BE49-F238E27FC236}">
                <a16:creationId xmlns:a16="http://schemas.microsoft.com/office/drawing/2014/main" id="{0F9E7E29-E6F9-2E42-9709-C6AFF719547C}"/>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5</a:t>
            </a:fld>
            <a:endParaRPr lang="en-US" dirty="0"/>
          </a:p>
        </p:txBody>
      </p:sp>
      <p:pic>
        <p:nvPicPr>
          <p:cNvPr id="5" name="Picture 4">
            <a:extLst>
              <a:ext uri="{FF2B5EF4-FFF2-40B4-BE49-F238E27FC236}">
                <a16:creationId xmlns:a16="http://schemas.microsoft.com/office/drawing/2014/main" id="{69648CAB-71B0-9945-98AE-B7DAC2FC3E54}"/>
              </a:ext>
            </a:extLst>
          </p:cNvPr>
          <p:cNvPicPr>
            <a:picLocks noChangeAspect="1"/>
          </p:cNvPicPr>
          <p:nvPr/>
        </p:nvPicPr>
        <p:blipFill>
          <a:blip r:embed="rId2"/>
          <a:stretch>
            <a:fillRect/>
          </a:stretch>
        </p:blipFill>
        <p:spPr>
          <a:xfrm>
            <a:off x="2587256" y="1923935"/>
            <a:ext cx="7229078" cy="2733685"/>
          </a:xfrm>
          <a:prstGeom prst="rect">
            <a:avLst/>
          </a:prstGeom>
        </p:spPr>
      </p:pic>
    </p:spTree>
    <p:extLst>
      <p:ext uri="{BB962C8B-B14F-4D97-AF65-F5344CB8AC3E}">
        <p14:creationId xmlns:p14="http://schemas.microsoft.com/office/powerpoint/2010/main" val="31902556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a:xfrm>
            <a:off x="1859280" y="274638"/>
            <a:ext cx="8351520" cy="1143000"/>
          </a:xfrm>
        </p:spPr>
        <p:txBody>
          <a:bodyPr>
            <a:normAutofit/>
          </a:bodyPr>
          <a:lstStyle/>
          <a:p>
            <a:r>
              <a:rPr lang="en-US" sz="3600" dirty="0"/>
              <a:t>Examples of Intrusion</a:t>
            </a:r>
            <a:endParaRPr lang="en-US" dirty="0"/>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50</a:t>
            </a:fld>
            <a:endParaRPr lang="en-US" dirty="0">
              <a:solidFill>
                <a:prstClr val="black">
                  <a:tint val="75000"/>
                </a:prstClr>
              </a:solidFill>
            </a:endParaRPr>
          </a:p>
        </p:txBody>
      </p:sp>
      <p:sp>
        <p:nvSpPr>
          <p:cNvPr id="5" name="Content Placeholder 2">
            <a:extLst>
              <a:ext uri="{FF2B5EF4-FFF2-40B4-BE49-F238E27FC236}">
                <a16:creationId xmlns:a16="http://schemas.microsoft.com/office/drawing/2014/main" id="{09B85425-53C2-4147-B20A-1A81AE597A27}"/>
              </a:ext>
            </a:extLst>
          </p:cNvPr>
          <p:cNvSpPr>
            <a:spLocks noGrp="1"/>
          </p:cNvSpPr>
          <p:nvPr>
            <p:ph idx="1"/>
          </p:nvPr>
        </p:nvSpPr>
        <p:spPr>
          <a:xfrm>
            <a:off x="1981200" y="1417638"/>
            <a:ext cx="8229600" cy="5077755"/>
          </a:xfrm>
        </p:spPr>
        <p:txBody>
          <a:bodyPr>
            <a:normAutofit/>
          </a:bodyPr>
          <a:lstStyle/>
          <a:p>
            <a:pPr marL="4572" indent="0">
              <a:lnSpc>
                <a:spcPct val="80000"/>
              </a:lnSpc>
              <a:spcBef>
                <a:spcPts val="800"/>
              </a:spcBef>
              <a:buClr>
                <a:schemeClr val="tx1"/>
              </a:buClr>
              <a:buSzPct val="140000"/>
              <a:buNone/>
            </a:pPr>
            <a:r>
              <a:rPr lang="en-US" sz="2400" dirty="0">
                <a:effectLst>
                  <a:outerShdw blurRad="50800" dist="50800" dir="2700000" algn="tl" rotWithShape="0">
                    <a:schemeClr val="bg1">
                      <a:alpha val="30000"/>
                    </a:schemeClr>
                  </a:outerShdw>
                </a:effectLst>
              </a:rPr>
              <a:t>NIST SP 800-61 (</a:t>
            </a:r>
            <a:r>
              <a:rPr lang="en-US" sz="2400" i="1" dirty="0">
                <a:effectLst>
                  <a:outerShdw blurRad="50800" dist="50800" dir="2700000" algn="tl" rotWithShape="0">
                    <a:schemeClr val="bg1">
                      <a:alpha val="30000"/>
                    </a:schemeClr>
                  </a:outerShdw>
                </a:effectLst>
              </a:rPr>
              <a:t>Computer Security Incident Handling Guide</a:t>
            </a:r>
            <a:r>
              <a:rPr lang="en-US" sz="2400" dirty="0">
                <a:effectLst>
                  <a:outerShdw blurRad="50800" dist="50800" dir="2700000" algn="tl" rotWithShape="0">
                    <a:schemeClr val="bg1">
                      <a:alpha val="30000"/>
                    </a:schemeClr>
                  </a:outerShdw>
                </a:effectLst>
              </a:rPr>
              <a:t>) List:</a:t>
            </a:r>
          </a:p>
          <a:p>
            <a:pPr marL="747522" lvl="1">
              <a:lnSpc>
                <a:spcPct val="80000"/>
              </a:lnSpc>
              <a:spcBef>
                <a:spcPts val="800"/>
              </a:spcBef>
              <a:buClr>
                <a:schemeClr val="tx1"/>
              </a:buClr>
              <a:buSzPct val="140000"/>
              <a:buFont typeface="Arial" panose="020B0604020202020204" pitchFamily="34" charset="0"/>
              <a:buChar char="•"/>
            </a:pPr>
            <a:r>
              <a:rPr lang="en-US" dirty="0">
                <a:effectLst>
                  <a:outerShdw blurRad="50800" dist="50800" dir="2700000" algn="tl" rotWithShape="0">
                    <a:schemeClr val="bg1">
                      <a:alpha val="30000"/>
                    </a:schemeClr>
                  </a:outerShdw>
                </a:effectLst>
              </a:rPr>
              <a:t>Remote root compromise</a:t>
            </a:r>
          </a:p>
          <a:p>
            <a:pPr marL="747522" lvl="1">
              <a:lnSpc>
                <a:spcPct val="80000"/>
              </a:lnSpc>
              <a:spcBef>
                <a:spcPts val="800"/>
              </a:spcBef>
              <a:buClr>
                <a:schemeClr val="tx1"/>
              </a:buClr>
              <a:buSzPct val="140000"/>
              <a:buFont typeface="Arial" panose="020B0604020202020204" pitchFamily="34" charset="0"/>
              <a:buChar char="•"/>
            </a:pPr>
            <a:r>
              <a:rPr lang="en-US" dirty="0">
                <a:effectLst>
                  <a:outerShdw blurRad="50800" dist="50800" dir="2700000" algn="tl" rotWithShape="0">
                    <a:schemeClr val="bg1">
                      <a:alpha val="30000"/>
                    </a:schemeClr>
                  </a:outerShdw>
                </a:effectLst>
              </a:rPr>
              <a:t>Web server defacement</a:t>
            </a:r>
          </a:p>
          <a:p>
            <a:pPr marL="747522" lvl="1">
              <a:lnSpc>
                <a:spcPct val="80000"/>
              </a:lnSpc>
              <a:spcBef>
                <a:spcPts val="800"/>
              </a:spcBef>
              <a:buClr>
                <a:schemeClr val="tx1"/>
              </a:buClr>
              <a:buSzPct val="140000"/>
              <a:buFont typeface="Arial" panose="020B0604020202020204" pitchFamily="34" charset="0"/>
              <a:buChar char="•"/>
            </a:pPr>
            <a:r>
              <a:rPr lang="en-US" dirty="0">
                <a:effectLst>
                  <a:outerShdw blurRad="50800" dist="50800" dir="2700000" algn="tl" rotWithShape="0">
                    <a:schemeClr val="bg1">
                      <a:alpha val="30000"/>
                    </a:schemeClr>
                  </a:outerShdw>
                </a:effectLst>
              </a:rPr>
              <a:t>Guessing/cracking passwords</a:t>
            </a:r>
          </a:p>
          <a:p>
            <a:pPr marL="747522" lvl="1">
              <a:lnSpc>
                <a:spcPct val="80000"/>
              </a:lnSpc>
              <a:spcBef>
                <a:spcPts val="800"/>
              </a:spcBef>
              <a:buClr>
                <a:schemeClr val="tx1"/>
              </a:buClr>
              <a:buSzPct val="140000"/>
              <a:buFont typeface="Arial" panose="020B0604020202020204" pitchFamily="34" charset="0"/>
              <a:buChar char="•"/>
            </a:pPr>
            <a:r>
              <a:rPr lang="en-US" dirty="0">
                <a:effectLst>
                  <a:outerShdw blurRad="50800" dist="50800" dir="2700000" algn="tl" rotWithShape="0">
                    <a:schemeClr val="bg1">
                      <a:alpha val="30000"/>
                    </a:schemeClr>
                  </a:outerShdw>
                </a:effectLst>
              </a:rPr>
              <a:t>Copying databases containing credit card numbers</a:t>
            </a:r>
          </a:p>
          <a:p>
            <a:pPr marL="804672" lvl="1" indent="-342900">
              <a:lnSpc>
                <a:spcPct val="80000"/>
              </a:lnSpc>
              <a:spcBef>
                <a:spcPts val="800"/>
              </a:spcBef>
              <a:buClr>
                <a:schemeClr val="tx1"/>
              </a:buClr>
              <a:buSzPct val="140000"/>
              <a:buFont typeface="Arial" panose="020B0604020202020204" pitchFamily="34" charset="0"/>
              <a:buChar char="•"/>
            </a:pPr>
            <a:r>
              <a:rPr lang="en-US" dirty="0">
                <a:effectLst>
                  <a:outerShdw blurRad="50800" dist="50800" dir="2700000" algn="tl" rotWithShape="0">
                    <a:schemeClr val="bg1">
                      <a:alpha val="30000"/>
                    </a:schemeClr>
                  </a:outerShdw>
                </a:effectLst>
              </a:rPr>
              <a:t>Viewing sensitive data without authorization</a:t>
            </a:r>
          </a:p>
          <a:p>
            <a:pPr marL="804672" lvl="1" indent="-342900">
              <a:lnSpc>
                <a:spcPct val="80000"/>
              </a:lnSpc>
              <a:spcBef>
                <a:spcPts val="800"/>
              </a:spcBef>
              <a:buClr>
                <a:schemeClr val="tx1"/>
              </a:buClr>
              <a:buSzPct val="140000"/>
              <a:buFont typeface="Arial" panose="020B0604020202020204" pitchFamily="34" charset="0"/>
              <a:buChar char="•"/>
            </a:pPr>
            <a:r>
              <a:rPr lang="en-US" dirty="0">
                <a:effectLst>
                  <a:outerShdw blurRad="50800" dist="50800" dir="2700000" algn="tl" rotWithShape="0">
                    <a:schemeClr val="bg1">
                      <a:alpha val="30000"/>
                    </a:schemeClr>
                  </a:outerShdw>
                </a:effectLst>
              </a:rPr>
              <a:t>Running a packet sniffer</a:t>
            </a:r>
          </a:p>
          <a:p>
            <a:pPr marL="804672" lvl="1" indent="-342900">
              <a:lnSpc>
                <a:spcPct val="80000"/>
              </a:lnSpc>
              <a:spcBef>
                <a:spcPts val="800"/>
              </a:spcBef>
              <a:buClr>
                <a:schemeClr val="tx1"/>
              </a:buClr>
              <a:buSzPct val="140000"/>
              <a:buFont typeface="Arial" panose="020B0604020202020204" pitchFamily="34" charset="0"/>
              <a:buChar char="•"/>
            </a:pPr>
            <a:r>
              <a:rPr lang="en-US" dirty="0">
                <a:effectLst>
                  <a:outerShdw blurRad="50800" dist="50800" dir="2700000" algn="tl" rotWithShape="0">
                    <a:schemeClr val="bg1">
                      <a:alpha val="30000"/>
                    </a:schemeClr>
                  </a:outerShdw>
                </a:effectLst>
              </a:rPr>
              <a:t>Distributing pirated software</a:t>
            </a:r>
          </a:p>
          <a:p>
            <a:pPr marL="804672" lvl="1" indent="-342900">
              <a:lnSpc>
                <a:spcPct val="80000"/>
              </a:lnSpc>
              <a:spcBef>
                <a:spcPts val="800"/>
              </a:spcBef>
              <a:buClr>
                <a:schemeClr val="tx1"/>
              </a:buClr>
              <a:buSzPct val="140000"/>
              <a:buFont typeface="Arial" panose="020B0604020202020204" pitchFamily="34" charset="0"/>
              <a:buChar char="•"/>
            </a:pPr>
            <a:r>
              <a:rPr lang="en-US" dirty="0">
                <a:effectLst>
                  <a:outerShdw blurRad="50800" dist="50800" dir="2700000" algn="tl" rotWithShape="0">
                    <a:schemeClr val="bg1">
                      <a:alpha val="30000"/>
                    </a:schemeClr>
                  </a:outerShdw>
                </a:effectLst>
              </a:rPr>
              <a:t>Using an unsecured device to access internal network</a:t>
            </a:r>
          </a:p>
          <a:p>
            <a:pPr marL="804672" lvl="1" indent="-342900">
              <a:lnSpc>
                <a:spcPct val="80000"/>
              </a:lnSpc>
              <a:spcBef>
                <a:spcPts val="800"/>
              </a:spcBef>
              <a:buClr>
                <a:schemeClr val="tx1"/>
              </a:buClr>
              <a:buSzPct val="140000"/>
              <a:buFont typeface="Arial" panose="020B0604020202020204" pitchFamily="34" charset="0"/>
              <a:buChar char="•"/>
            </a:pPr>
            <a:r>
              <a:rPr lang="en-US" dirty="0">
                <a:effectLst>
                  <a:outerShdw blurRad="50800" dist="50800" dir="2700000" algn="tl" rotWithShape="0">
                    <a:schemeClr val="bg1">
                      <a:alpha val="30000"/>
                    </a:schemeClr>
                  </a:outerShdw>
                </a:effectLst>
              </a:rPr>
              <a:t>Impersonating an executive to get information</a:t>
            </a:r>
          </a:p>
          <a:p>
            <a:pPr marL="804672" lvl="1" indent="-342900">
              <a:lnSpc>
                <a:spcPct val="80000"/>
              </a:lnSpc>
              <a:spcBef>
                <a:spcPts val="800"/>
              </a:spcBef>
              <a:buClr>
                <a:schemeClr val="tx1"/>
              </a:buClr>
              <a:buSzPct val="140000"/>
              <a:buFont typeface="Arial" panose="020B0604020202020204" pitchFamily="34" charset="0"/>
              <a:buChar char="•"/>
            </a:pPr>
            <a:r>
              <a:rPr lang="en-US" dirty="0">
                <a:effectLst>
                  <a:outerShdw blurRad="50800" dist="50800" dir="2700000" algn="tl" rotWithShape="0">
                    <a:schemeClr val="bg1">
                      <a:alpha val="30000"/>
                    </a:schemeClr>
                  </a:outerShdw>
                </a:effectLst>
              </a:rPr>
              <a:t>Using an unattended workstation</a:t>
            </a:r>
          </a:p>
          <a:p>
            <a:pPr marL="804672" lvl="1" indent="-342900">
              <a:lnSpc>
                <a:spcPct val="80000"/>
              </a:lnSpc>
              <a:spcBef>
                <a:spcPts val="800"/>
              </a:spcBef>
              <a:buClr>
                <a:schemeClr val="tx1"/>
              </a:buClr>
              <a:buSzPct val="140000"/>
              <a:buFont typeface="Arial" panose="020B0604020202020204" pitchFamily="34" charset="0"/>
              <a:buChar char="•"/>
            </a:pPr>
            <a:r>
              <a:rPr lang="en-US" dirty="0">
                <a:effectLst>
                  <a:outerShdw blurRad="50800" dist="50800" dir="2700000" algn="tl" rotWithShape="0">
                    <a:schemeClr val="bg1">
                      <a:alpha val="30000"/>
                    </a:schemeClr>
                  </a:outerShdw>
                </a:effectLst>
              </a:rPr>
              <a:t>…</a:t>
            </a:r>
          </a:p>
          <a:p>
            <a:pPr marL="4572" indent="0">
              <a:lnSpc>
                <a:spcPct val="80000"/>
              </a:lnSpc>
              <a:spcBef>
                <a:spcPts val="800"/>
              </a:spcBef>
              <a:buClr>
                <a:schemeClr val="tx1"/>
              </a:buClr>
              <a:buSzPct val="140000"/>
              <a:buNone/>
            </a:pPr>
            <a:endParaRPr lang="en-US" sz="2000" dirty="0">
              <a:effectLst>
                <a:outerShdw blurRad="50800" dist="50800" dir="2700000" algn="tl" rotWithShape="0">
                  <a:schemeClr val="bg1">
                    <a:alpha val="30000"/>
                  </a:schemeClr>
                </a:outerShdw>
              </a:effectLst>
            </a:endParaRPr>
          </a:p>
          <a:p>
            <a:pPr marL="0" indent="0">
              <a:buNone/>
            </a:pPr>
            <a:endParaRPr lang="en-US" sz="1800" dirty="0">
              <a:latin typeface="Arial" panose="020B0604020202020204" pitchFamily="34" charset="0"/>
              <a:cs typeface="Arial" panose="020B0604020202020204" pitchFamily="34" charset="0"/>
            </a:endParaRPr>
          </a:p>
          <a:p>
            <a:pPr>
              <a:buFont typeface="+mj-lt"/>
              <a:buAutoNum type="arabicPeriod" startAt="9"/>
            </a:pPr>
            <a:endParaRPr lang="en-US" sz="1800" dirty="0">
              <a:latin typeface="Arial" panose="020B0604020202020204" pitchFamily="34" charset="0"/>
              <a:cs typeface="Arial" panose="020B0604020202020204" pitchFamily="34" charset="0"/>
            </a:endParaRPr>
          </a:p>
          <a:p>
            <a:pPr marL="0" indent="0">
              <a:buNone/>
            </a:pPr>
            <a:endParaRPr lang="en-US" sz="1800" dirty="0"/>
          </a:p>
          <a:p>
            <a:pPr>
              <a:buFont typeface="+mj-lt"/>
              <a:buAutoNum type="arabicPeriod"/>
            </a:pPr>
            <a:endParaRPr lang="en-US" sz="1800" dirty="0"/>
          </a:p>
          <a:p>
            <a:endParaRPr lang="en-US" dirty="0"/>
          </a:p>
          <a:p>
            <a:endParaRPr lang="en-US" dirty="0"/>
          </a:p>
        </p:txBody>
      </p:sp>
    </p:spTree>
    <p:extLst>
      <p:ext uri="{BB962C8B-B14F-4D97-AF65-F5344CB8AC3E}">
        <p14:creationId xmlns:p14="http://schemas.microsoft.com/office/powerpoint/2010/main" val="2416330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a:xfrm>
            <a:off x="1859280" y="274638"/>
            <a:ext cx="8351520" cy="1143000"/>
          </a:xfrm>
        </p:spPr>
        <p:txBody>
          <a:bodyPr>
            <a:normAutofit/>
          </a:bodyPr>
          <a:lstStyle/>
          <a:p>
            <a:r>
              <a:rPr lang="en-US" sz="3600" dirty="0"/>
              <a:t>Intruder Behavior</a:t>
            </a:r>
            <a:endParaRPr lang="en-US" dirty="0"/>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51</a:t>
            </a:fld>
            <a:endParaRPr lang="en-US" dirty="0"/>
          </a:p>
        </p:txBody>
      </p:sp>
      <p:graphicFrame>
        <p:nvGraphicFramePr>
          <p:cNvPr id="7" name="Content Placeholder 4">
            <a:extLst>
              <a:ext uri="{FF2B5EF4-FFF2-40B4-BE49-F238E27FC236}">
                <a16:creationId xmlns:a16="http://schemas.microsoft.com/office/drawing/2014/main" id="{BC142A15-B738-9E40-A54F-80161D43B4A2}"/>
              </a:ext>
            </a:extLst>
          </p:cNvPr>
          <p:cNvGraphicFramePr>
            <a:graphicFrameLocks noGrp="1"/>
          </p:cNvGraphicFramePr>
          <p:nvPr>
            <p:ph idx="1"/>
          </p:nvPr>
        </p:nvGraphicFramePr>
        <p:xfrm>
          <a:off x="1859280" y="1160748"/>
          <a:ext cx="8640960" cy="4536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3526E248-FFA0-FB43-9F65-10C653818904}"/>
              </a:ext>
            </a:extLst>
          </p:cNvPr>
          <p:cNvSpPr/>
          <p:nvPr/>
        </p:nvSpPr>
        <p:spPr>
          <a:xfrm>
            <a:off x="1943768" y="5244148"/>
            <a:ext cx="8556472" cy="1138773"/>
          </a:xfrm>
          <a:prstGeom prst="rect">
            <a:avLst/>
          </a:prstGeom>
        </p:spPr>
        <p:txBody>
          <a:bodyPr wrap="square">
            <a:spAutoFit/>
          </a:bodyPr>
          <a:lstStyle/>
          <a:p>
            <a:r>
              <a:rPr lang="en-US" i="1" dirty="0">
                <a:solidFill>
                  <a:srgbClr val="0432FF"/>
                </a:solidFill>
                <a:latin typeface="Arial" pitchFamily="-110" charset="0"/>
              </a:rPr>
              <a:t>The techniques and behavior patterns of intruders are constantly shifting, to exploit newly discovered weaknesses and to evade detection and countermeasures</a:t>
            </a:r>
          </a:p>
          <a:p>
            <a:r>
              <a:rPr lang="en-US" sz="1600" dirty="0">
                <a:solidFill>
                  <a:srgbClr val="FF0000"/>
                </a:solidFill>
                <a:latin typeface="Arial" pitchFamily="-110" charset="0"/>
              </a:rPr>
              <a:t>E.g., they start with a phishing attack that results in the installation of malware that steals login credentials that eventually results in the compromise of a Point-of-Sale terminal</a:t>
            </a:r>
            <a:endParaRPr lang="en-US" sz="1600" i="1" dirty="0">
              <a:solidFill>
                <a:srgbClr val="FF0000"/>
              </a:solidFill>
            </a:endParaRPr>
          </a:p>
        </p:txBody>
      </p:sp>
      <p:sp>
        <p:nvSpPr>
          <p:cNvPr id="3" name="Right Arrow 2">
            <a:extLst>
              <a:ext uri="{FF2B5EF4-FFF2-40B4-BE49-F238E27FC236}">
                <a16:creationId xmlns:a16="http://schemas.microsoft.com/office/drawing/2014/main" id="{B529FE5C-01B5-4940-BF41-1747F873C216}"/>
              </a:ext>
            </a:extLst>
          </p:cNvPr>
          <p:cNvSpPr/>
          <p:nvPr/>
        </p:nvSpPr>
        <p:spPr>
          <a:xfrm>
            <a:off x="4469219" y="2594345"/>
            <a:ext cx="531628" cy="2020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97CCE73E-3627-AE4E-81EC-77ED8908F7E2}"/>
              </a:ext>
            </a:extLst>
          </p:cNvPr>
          <p:cNvSpPr/>
          <p:nvPr/>
        </p:nvSpPr>
        <p:spPr>
          <a:xfrm>
            <a:off x="7344972" y="2594345"/>
            <a:ext cx="531628" cy="2020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405C021F-2513-2545-9C20-FA7F236476A9}"/>
              </a:ext>
            </a:extLst>
          </p:cNvPr>
          <p:cNvSpPr/>
          <p:nvPr/>
        </p:nvSpPr>
        <p:spPr>
          <a:xfrm rot="5400000">
            <a:off x="8980969" y="3327992"/>
            <a:ext cx="531628" cy="2020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008504AB-D52B-4344-9755-9708E2652B7D}"/>
              </a:ext>
            </a:extLst>
          </p:cNvPr>
          <p:cNvSpPr/>
          <p:nvPr/>
        </p:nvSpPr>
        <p:spPr>
          <a:xfrm rot="10800000">
            <a:off x="7456614" y="4457470"/>
            <a:ext cx="531628" cy="2020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B5853910-DE94-A544-83FB-DAB69C96A2D3}"/>
              </a:ext>
            </a:extLst>
          </p:cNvPr>
          <p:cNvSpPr/>
          <p:nvPr/>
        </p:nvSpPr>
        <p:spPr>
          <a:xfrm rot="10800000">
            <a:off x="4392133" y="4558480"/>
            <a:ext cx="531628" cy="2020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20070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a:xfrm>
            <a:off x="1859280" y="274638"/>
            <a:ext cx="8351520" cy="1143000"/>
          </a:xfrm>
        </p:spPr>
        <p:txBody>
          <a:bodyPr>
            <a:normAutofit/>
          </a:bodyPr>
          <a:lstStyle/>
          <a:p>
            <a:r>
              <a:rPr lang="en-US" sz="3600" dirty="0"/>
              <a:t>Definitions</a:t>
            </a:r>
            <a:endParaRPr lang="en-US" dirty="0"/>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52</a:t>
            </a:fld>
            <a:endParaRPr lang="en-US" dirty="0"/>
          </a:p>
        </p:txBody>
      </p:sp>
      <p:sp>
        <p:nvSpPr>
          <p:cNvPr id="5" name="Content Placeholder 2">
            <a:extLst>
              <a:ext uri="{FF2B5EF4-FFF2-40B4-BE49-F238E27FC236}">
                <a16:creationId xmlns:a16="http://schemas.microsoft.com/office/drawing/2014/main" id="{09B85425-53C2-4147-B20A-1A81AE597A27}"/>
              </a:ext>
            </a:extLst>
          </p:cNvPr>
          <p:cNvSpPr>
            <a:spLocks noGrp="1"/>
          </p:cNvSpPr>
          <p:nvPr>
            <p:ph idx="1"/>
          </p:nvPr>
        </p:nvSpPr>
        <p:spPr>
          <a:xfrm>
            <a:off x="1761582" y="1417639"/>
            <a:ext cx="8229600" cy="5067245"/>
          </a:xfrm>
        </p:spPr>
        <p:txBody>
          <a:bodyPr>
            <a:normAutofit fontScale="70000" lnSpcReduction="20000"/>
          </a:bodyPr>
          <a:lstStyle/>
          <a:p>
            <a:r>
              <a:rPr lang="en-US" sz="2900" b="1" dirty="0">
                <a:latin typeface="Arial" pitchFamily="-110" charset="0"/>
              </a:rPr>
              <a:t>Security Intrusion</a:t>
            </a:r>
            <a:r>
              <a:rPr lang="en-US" sz="2900" dirty="0">
                <a:latin typeface="Arial" pitchFamily="-110" charset="0"/>
              </a:rPr>
              <a:t>: </a:t>
            </a:r>
          </a:p>
          <a:p>
            <a:pPr lvl="1"/>
            <a:r>
              <a:rPr lang="en-US" sz="2600" dirty="0">
                <a:latin typeface="Arial" pitchFamily="-110" charset="0"/>
              </a:rPr>
              <a:t>Unauthorized act of bypassing the security mechanisms of a system</a:t>
            </a:r>
          </a:p>
          <a:p>
            <a:pPr marL="0" indent="0">
              <a:buNone/>
            </a:pPr>
            <a:endParaRPr lang="en-US" sz="2400" dirty="0">
              <a:latin typeface="Arial" pitchFamily="-110" charset="0"/>
            </a:endParaRPr>
          </a:p>
          <a:p>
            <a:r>
              <a:rPr lang="en-US" sz="2900" b="1" dirty="0">
                <a:latin typeface="Arial" pitchFamily="-110" charset="0"/>
              </a:rPr>
              <a:t>Intrusion Detection</a:t>
            </a:r>
            <a:r>
              <a:rPr lang="en-US" sz="2900" dirty="0">
                <a:latin typeface="Arial" pitchFamily="-110" charset="0"/>
              </a:rPr>
              <a:t>: </a:t>
            </a:r>
          </a:p>
          <a:p>
            <a:pPr lvl="1"/>
            <a:r>
              <a:rPr lang="en-US" sz="2600" dirty="0">
                <a:latin typeface="Arial" pitchFamily="-110" charset="0"/>
              </a:rPr>
              <a:t>A hardware or software function that gathers and analyzes information from various areas within a computer or a network to identify possible security intrusions</a:t>
            </a:r>
          </a:p>
          <a:p>
            <a:endParaRPr lang="en-US" sz="2400" b="1" dirty="0">
              <a:latin typeface="Arial" pitchFamily="-110" charset="0"/>
            </a:endParaRPr>
          </a:p>
          <a:p>
            <a:r>
              <a:rPr lang="en-US" sz="2900" b="1" dirty="0">
                <a:latin typeface="Arial" pitchFamily="-110" charset="0"/>
              </a:rPr>
              <a:t>Intrusion Detection Systems (IDSs) / Intrusion Prevention Systems (IPSs):</a:t>
            </a:r>
            <a:r>
              <a:rPr lang="en-US" sz="2900" dirty="0">
                <a:latin typeface="Arial" pitchFamily="-110" charset="0"/>
              </a:rPr>
              <a:t> </a:t>
            </a:r>
          </a:p>
          <a:p>
            <a:pPr lvl="1"/>
            <a:r>
              <a:rPr lang="en-US" sz="2600" dirty="0">
                <a:latin typeface="Arial" pitchFamily="-110" charset="0"/>
              </a:rPr>
              <a:t>Designed </a:t>
            </a:r>
            <a:r>
              <a:rPr lang="en-US" sz="2600" dirty="0">
                <a:solidFill>
                  <a:srgbClr val="C00000"/>
                </a:solidFill>
                <a:latin typeface="Arial" pitchFamily="-110" charset="0"/>
              </a:rPr>
              <a:t>to aid countering intrusion threats </a:t>
            </a:r>
            <a:r>
              <a:rPr lang="en-US" sz="2600" dirty="0">
                <a:latin typeface="Arial" pitchFamily="-110" charset="0"/>
              </a:rPr>
              <a:t>and are reasonably effective against known, less sophisticated attacks (e.g., large-scale email scams)</a:t>
            </a:r>
          </a:p>
          <a:p>
            <a:pPr lvl="1"/>
            <a:r>
              <a:rPr lang="en-US" sz="2600" dirty="0">
                <a:latin typeface="Arial" pitchFamily="-110" charset="0"/>
              </a:rPr>
              <a:t>They may </a:t>
            </a:r>
            <a:r>
              <a:rPr lang="en-US" sz="2600" dirty="0">
                <a:solidFill>
                  <a:srgbClr val="C00000"/>
                </a:solidFill>
                <a:latin typeface="Arial" pitchFamily="-110" charset="0"/>
              </a:rPr>
              <a:t>not be effective against the more sophisticated, targeted attacks</a:t>
            </a:r>
            <a:r>
              <a:rPr lang="en-US" sz="2600" dirty="0">
                <a:latin typeface="Arial" pitchFamily="-110" charset="0"/>
              </a:rPr>
              <a:t> by some criminal or state-sponsored intruders (e.g., new, zero-day exploits)</a:t>
            </a:r>
          </a:p>
          <a:p>
            <a:pPr lvl="1"/>
            <a:r>
              <a:rPr lang="en-US" sz="2600" dirty="0">
                <a:latin typeface="Arial" pitchFamily="-110" charset="0"/>
              </a:rPr>
              <a:t>They are part of a defense-in-depth strategy that may also include encryption of sensitive information, detailed audit trails, strong authentication and authorization controls, and active management of application and network security</a:t>
            </a:r>
          </a:p>
          <a:p>
            <a:endParaRPr lang="en-US" sz="2400" dirty="0">
              <a:latin typeface="Arial" pitchFamily="-110" charset="0"/>
            </a:endParaRPr>
          </a:p>
          <a:p>
            <a:pPr>
              <a:buFont typeface="+mj-lt"/>
              <a:buAutoNum type="arabicPeriod" startAt="9"/>
            </a:pPr>
            <a:endParaRPr lang="en-US" sz="1800" dirty="0">
              <a:latin typeface="Arial" panose="020B0604020202020204" pitchFamily="34" charset="0"/>
              <a:cs typeface="Arial" panose="020B0604020202020204" pitchFamily="34" charset="0"/>
            </a:endParaRPr>
          </a:p>
          <a:p>
            <a:pPr marL="0" indent="0">
              <a:buNone/>
            </a:pPr>
            <a:endParaRPr lang="en-US" sz="1800" dirty="0"/>
          </a:p>
          <a:p>
            <a:pPr>
              <a:buFont typeface="+mj-lt"/>
              <a:buAutoNum type="arabicPeriod"/>
            </a:pPr>
            <a:endParaRPr lang="en-US" sz="1800" dirty="0"/>
          </a:p>
          <a:p>
            <a:endParaRPr lang="en-US" dirty="0"/>
          </a:p>
          <a:p>
            <a:endParaRPr lang="en-US" dirty="0"/>
          </a:p>
        </p:txBody>
      </p:sp>
    </p:spTree>
    <p:extLst>
      <p:ext uri="{BB962C8B-B14F-4D97-AF65-F5344CB8AC3E}">
        <p14:creationId xmlns:p14="http://schemas.microsoft.com/office/powerpoint/2010/main" val="41167354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a:xfrm>
            <a:off x="1859280" y="274638"/>
            <a:ext cx="8351520" cy="1143000"/>
          </a:xfrm>
        </p:spPr>
        <p:txBody>
          <a:bodyPr>
            <a:normAutofit/>
          </a:bodyPr>
          <a:lstStyle/>
          <a:p>
            <a:r>
              <a:rPr lang="en-US" sz="3600" dirty="0"/>
              <a:t>IDS vs IPS</a:t>
            </a:r>
            <a:endParaRPr lang="en-US" dirty="0"/>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53</a:t>
            </a:fld>
            <a:endParaRPr lang="en-US" dirty="0"/>
          </a:p>
        </p:txBody>
      </p:sp>
      <p:pic>
        <p:nvPicPr>
          <p:cNvPr id="10242" name="Picture 2" descr="Intrusion Detection (IDS) VS Intrusion Prevention (IPS) What’s The Difference">
            <a:extLst>
              <a:ext uri="{FF2B5EF4-FFF2-40B4-BE49-F238E27FC236}">
                <a16:creationId xmlns:a16="http://schemas.microsoft.com/office/drawing/2014/main" id="{E9B14651-D7CA-1646-91DE-847E5D4A61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22301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40527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a:xfrm>
            <a:off x="1859280" y="274638"/>
            <a:ext cx="8351520" cy="1013351"/>
          </a:xfrm>
        </p:spPr>
        <p:txBody>
          <a:bodyPr>
            <a:normAutofit/>
          </a:bodyPr>
          <a:lstStyle/>
          <a:p>
            <a:r>
              <a:rPr lang="en-US" sz="3600" dirty="0"/>
              <a:t>Intrusion Detection System</a:t>
            </a:r>
            <a:endParaRPr lang="en-US" dirty="0"/>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54</a:t>
            </a:fld>
            <a:endParaRPr lang="en-US" dirty="0"/>
          </a:p>
        </p:txBody>
      </p:sp>
      <p:graphicFrame>
        <p:nvGraphicFramePr>
          <p:cNvPr id="9" name="Content Placeholder 5">
            <a:extLst>
              <a:ext uri="{FF2B5EF4-FFF2-40B4-BE49-F238E27FC236}">
                <a16:creationId xmlns:a16="http://schemas.microsoft.com/office/drawing/2014/main" id="{A3001188-09C8-1D4A-B10A-6C1F493E1DF2}"/>
              </a:ext>
            </a:extLst>
          </p:cNvPr>
          <p:cNvGraphicFramePr>
            <a:graphicFrameLocks noGrp="1"/>
          </p:cNvGraphicFramePr>
          <p:nvPr>
            <p:ph idx="1"/>
          </p:nvPr>
        </p:nvGraphicFramePr>
        <p:xfrm>
          <a:off x="7144016" y="2164660"/>
          <a:ext cx="3188705" cy="40254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 Placeholder 6">
            <a:extLst>
              <a:ext uri="{FF2B5EF4-FFF2-40B4-BE49-F238E27FC236}">
                <a16:creationId xmlns:a16="http://schemas.microsoft.com/office/drawing/2014/main" id="{76A93C7D-418A-534F-BA4D-BCA3559C7F56}"/>
              </a:ext>
            </a:extLst>
          </p:cNvPr>
          <p:cNvSpPr txBox="1">
            <a:spLocks/>
          </p:cNvSpPr>
          <p:nvPr/>
        </p:nvSpPr>
        <p:spPr>
          <a:xfrm>
            <a:off x="1859280" y="1544549"/>
            <a:ext cx="5119266" cy="4025463"/>
          </a:xfrm>
          <a:prstGeom prst="rect">
            <a:avLst/>
          </a:prstGeom>
        </p:spPr>
        <p:txBody>
          <a:bodyPr vert="horz" lIns="91440" tIns="45720" rIns="91440" bIns="45720" rtlCol="0" anchor="ctr">
            <a:normAutofit fontScale="62500" lnSpcReduction="20000"/>
          </a:bodyPr>
          <a:lstStyle>
            <a:defPPr>
              <a:defRPr lang="en-US"/>
            </a:defPPr>
            <a:lvl1pPr marL="0" algn="l"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571500" lvl="1" indent="-571500">
              <a:spcBef>
                <a:spcPts val="1200"/>
              </a:spcBef>
              <a:buClr>
                <a:schemeClr val="tx1"/>
              </a:buClr>
              <a:buSzPct val="140000"/>
              <a:buFont typeface="Arial" charset="0"/>
              <a:buChar char="•"/>
            </a:pPr>
            <a:r>
              <a:rPr lang="en-US" sz="3500" b="1" dirty="0">
                <a:latin typeface="Arial" panose="020B0604020202020204" pitchFamily="34" charset="0"/>
                <a:cs typeface="Arial" panose="020B0604020202020204" pitchFamily="34" charset="0"/>
              </a:rPr>
              <a:t>Host-based IDS (HIDS)</a:t>
            </a:r>
          </a:p>
          <a:p>
            <a:pPr marL="806450" lvl="1" indent="-457200">
              <a:spcBef>
                <a:spcPts val="1200"/>
              </a:spcBef>
              <a:buClr>
                <a:schemeClr val="tx1"/>
              </a:buClr>
              <a:buSzPct val="140000"/>
              <a:buFont typeface="Courier New" panose="02070309020205020404" pitchFamily="49" charset="0"/>
              <a:buChar char="o"/>
            </a:pPr>
            <a:r>
              <a:rPr lang="en-US" sz="2800" dirty="0">
                <a:latin typeface="Arial" panose="020B0604020202020204" pitchFamily="34" charset="0"/>
                <a:cs typeface="Arial" panose="020B0604020202020204" pitchFamily="34" charset="0"/>
              </a:rPr>
              <a:t>Monitors the characteristics of a single host and its users for suspicious activity</a:t>
            </a:r>
          </a:p>
          <a:p>
            <a:pPr marL="571500" lvl="1" indent="-571500">
              <a:spcBef>
                <a:spcPts val="1200"/>
              </a:spcBef>
              <a:buClr>
                <a:schemeClr val="tx1"/>
              </a:buClr>
              <a:buSzPct val="140000"/>
              <a:buFont typeface="Arial" charset="0"/>
              <a:buChar char="•"/>
            </a:pPr>
            <a:r>
              <a:rPr lang="en-US" sz="3500" b="1" dirty="0">
                <a:latin typeface="Arial" panose="020B0604020202020204" pitchFamily="34" charset="0"/>
                <a:cs typeface="Arial" panose="020B0604020202020204" pitchFamily="34" charset="0"/>
              </a:rPr>
              <a:t>Network-based IDS (NIDS)</a:t>
            </a:r>
          </a:p>
          <a:p>
            <a:pPr marL="806450" lvl="1" indent="-457200">
              <a:spcBef>
                <a:spcPts val="1200"/>
              </a:spcBef>
              <a:buClr>
                <a:schemeClr val="tx1"/>
              </a:buClr>
              <a:buSzPct val="140000"/>
              <a:buFont typeface="Courier New" panose="02070309020205020404" pitchFamily="49" charset="0"/>
              <a:buChar char="o"/>
            </a:pPr>
            <a:r>
              <a:rPr lang="en-US" sz="2800" dirty="0">
                <a:latin typeface="Arial" panose="020B0604020202020204" pitchFamily="34" charset="0"/>
                <a:cs typeface="Arial" panose="020B0604020202020204" pitchFamily="34" charset="0"/>
              </a:rPr>
              <a:t>Monitors network traffic and analyzes network, transport, and application protocols to identify suspicious activity</a:t>
            </a:r>
          </a:p>
          <a:p>
            <a:pPr marL="571500" lvl="1" indent="-571500">
              <a:spcBef>
                <a:spcPts val="1200"/>
              </a:spcBef>
              <a:buClr>
                <a:schemeClr val="tx1"/>
              </a:buClr>
              <a:buSzPct val="140000"/>
              <a:buFont typeface="Arial" charset="0"/>
              <a:buChar char="•"/>
            </a:pPr>
            <a:r>
              <a:rPr lang="en-US" sz="3500" b="1" dirty="0">
                <a:latin typeface="Arial" panose="020B0604020202020204" pitchFamily="34" charset="0"/>
                <a:cs typeface="Arial" panose="020B0604020202020204" pitchFamily="34" charset="0"/>
              </a:rPr>
              <a:t>Distributed or hybrid IDS</a:t>
            </a:r>
          </a:p>
          <a:p>
            <a:pPr marL="806450" lvl="1" indent="-457200">
              <a:spcBef>
                <a:spcPts val="1200"/>
              </a:spcBef>
              <a:buClr>
                <a:schemeClr val="tx1"/>
              </a:buClr>
              <a:buSzPct val="140000"/>
              <a:buFont typeface="Courier New" panose="02070309020205020404" pitchFamily="49" charset="0"/>
              <a:buChar char="o"/>
            </a:pPr>
            <a:r>
              <a:rPr lang="en-US" sz="2900" dirty="0">
                <a:latin typeface="Arial" panose="020B0604020202020204" pitchFamily="34" charset="0"/>
                <a:cs typeface="Arial" panose="020B0604020202020204" pitchFamily="34" charset="0"/>
              </a:rPr>
              <a:t>Combines information from a number of sensors, often both host and network based, in a central analyzer and user interface that is able to better identify and respond to intrusion activity</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004223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a:xfrm>
            <a:off x="1859280" y="274638"/>
            <a:ext cx="8351520" cy="1143000"/>
          </a:xfrm>
        </p:spPr>
        <p:txBody>
          <a:bodyPr>
            <a:normAutofit/>
          </a:bodyPr>
          <a:lstStyle/>
          <a:p>
            <a:r>
              <a:rPr lang="en-US" sz="3200" dirty="0"/>
              <a:t>Analysis Approaches</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55</a:t>
            </a:fld>
            <a:endParaRPr lang="en-US" dirty="0">
              <a:solidFill>
                <a:prstClr val="black">
                  <a:tint val="75000"/>
                </a:prstClr>
              </a:solidFill>
            </a:endParaRPr>
          </a:p>
        </p:txBody>
      </p:sp>
      <p:sp>
        <p:nvSpPr>
          <p:cNvPr id="9" name="TextBox 8">
            <a:extLst>
              <a:ext uri="{FF2B5EF4-FFF2-40B4-BE49-F238E27FC236}">
                <a16:creationId xmlns:a16="http://schemas.microsoft.com/office/drawing/2014/main" id="{23FC9188-BF75-0B47-9F9F-075D870C7331}"/>
              </a:ext>
            </a:extLst>
          </p:cNvPr>
          <p:cNvSpPr txBox="1"/>
          <p:nvPr/>
        </p:nvSpPr>
        <p:spPr>
          <a:xfrm>
            <a:off x="2228194" y="2299028"/>
            <a:ext cx="2186151" cy="523220"/>
          </a:xfrm>
          <a:prstGeom prst="rect">
            <a:avLst/>
          </a:prstGeom>
          <a:noFill/>
        </p:spPr>
        <p:txBody>
          <a:bodyPr wrap="square" rtlCol="0">
            <a:spAutoFit/>
          </a:bodyPr>
          <a:lstStyle/>
          <a:p>
            <a:pPr algn="ctr" defTabSz="457200"/>
            <a:r>
              <a:rPr lang="en-US" sz="1400" i="1" dirty="0">
                <a:solidFill>
                  <a:prstClr val="white"/>
                </a:solidFill>
                <a:latin typeface="Arial" panose="020B0604020202020204" pitchFamily="34" charset="0"/>
                <a:cs typeface="Arial" panose="020B0604020202020204" pitchFamily="34" charset="0"/>
              </a:rPr>
              <a:t>Minimum human supervision</a:t>
            </a:r>
          </a:p>
        </p:txBody>
      </p:sp>
      <p:sp>
        <p:nvSpPr>
          <p:cNvPr id="10" name="TextBox 9">
            <a:extLst>
              <a:ext uri="{FF2B5EF4-FFF2-40B4-BE49-F238E27FC236}">
                <a16:creationId xmlns:a16="http://schemas.microsoft.com/office/drawing/2014/main" id="{4F7A9282-C7AF-D041-A778-03DB7C119DFE}"/>
              </a:ext>
            </a:extLst>
          </p:cNvPr>
          <p:cNvSpPr txBox="1"/>
          <p:nvPr/>
        </p:nvSpPr>
        <p:spPr>
          <a:xfrm>
            <a:off x="5002925" y="2299028"/>
            <a:ext cx="2186151" cy="523220"/>
          </a:xfrm>
          <a:prstGeom prst="rect">
            <a:avLst/>
          </a:prstGeom>
          <a:noFill/>
        </p:spPr>
        <p:txBody>
          <a:bodyPr wrap="square" rtlCol="0">
            <a:spAutoFit/>
          </a:bodyPr>
          <a:lstStyle/>
          <a:p>
            <a:pPr algn="ctr" defTabSz="457200"/>
            <a:r>
              <a:rPr lang="en-US" sz="1400" i="1" dirty="0">
                <a:solidFill>
                  <a:prstClr val="white"/>
                </a:solidFill>
                <a:latin typeface="Arial" panose="020B0604020202020204" pitchFamily="34" charset="0"/>
                <a:cs typeface="Arial" panose="020B0604020202020204" pitchFamily="34" charset="0"/>
              </a:rPr>
              <a:t>Recover from crashes and reinitializations</a:t>
            </a:r>
          </a:p>
        </p:txBody>
      </p:sp>
      <p:sp>
        <p:nvSpPr>
          <p:cNvPr id="11" name="TextBox 10">
            <a:extLst>
              <a:ext uri="{FF2B5EF4-FFF2-40B4-BE49-F238E27FC236}">
                <a16:creationId xmlns:a16="http://schemas.microsoft.com/office/drawing/2014/main" id="{A1C13046-18B1-5F4A-B39A-6187BA35F3A3}"/>
              </a:ext>
            </a:extLst>
          </p:cNvPr>
          <p:cNvSpPr txBox="1"/>
          <p:nvPr/>
        </p:nvSpPr>
        <p:spPr>
          <a:xfrm>
            <a:off x="7656787" y="2377855"/>
            <a:ext cx="2186151" cy="523220"/>
          </a:xfrm>
          <a:prstGeom prst="rect">
            <a:avLst/>
          </a:prstGeom>
          <a:noFill/>
        </p:spPr>
        <p:txBody>
          <a:bodyPr wrap="square" rtlCol="0">
            <a:spAutoFit/>
          </a:bodyPr>
          <a:lstStyle/>
          <a:p>
            <a:pPr algn="ctr" defTabSz="457200"/>
            <a:r>
              <a:rPr lang="en-US" sz="1400" i="1" dirty="0">
                <a:solidFill>
                  <a:prstClr val="white"/>
                </a:solidFill>
                <a:latin typeface="Arial" panose="020B0604020202020204" pitchFamily="34" charset="0"/>
                <a:cs typeface="Arial" panose="020B0604020202020204" pitchFamily="34" charset="0"/>
              </a:rPr>
              <a:t>Self-monitor and detect intruder modification</a:t>
            </a:r>
          </a:p>
        </p:txBody>
      </p:sp>
      <p:sp>
        <p:nvSpPr>
          <p:cNvPr id="12" name="Text Placeholder 5">
            <a:extLst>
              <a:ext uri="{FF2B5EF4-FFF2-40B4-BE49-F238E27FC236}">
                <a16:creationId xmlns:a16="http://schemas.microsoft.com/office/drawing/2014/main" id="{651156F1-6896-CC45-9ABF-E481F6B7F5E2}"/>
              </a:ext>
            </a:extLst>
          </p:cNvPr>
          <p:cNvSpPr txBox="1">
            <a:spLocks/>
          </p:cNvSpPr>
          <p:nvPr/>
        </p:nvSpPr>
        <p:spPr>
          <a:xfrm>
            <a:off x="1991544" y="1700809"/>
            <a:ext cx="3931920" cy="573741"/>
          </a:xfrm>
          <a:prstGeom prst="rect">
            <a:avLst/>
          </a:prstGeom>
          <a:solidFill>
            <a:schemeClr val="accent5">
              <a:lumMod val="75000"/>
            </a:schemeClr>
          </a:solidFill>
          <a:ln>
            <a:solidFill>
              <a:schemeClr val="accent5">
                <a:lumMod val="50000"/>
              </a:schemeClr>
            </a:solid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800" dirty="0">
                <a:solidFill>
                  <a:prstClr val="white"/>
                </a:solidFill>
                <a:latin typeface="Arial" panose="020B0604020202020204" pitchFamily="34" charset="0"/>
                <a:cs typeface="Arial" panose="020B0604020202020204" pitchFamily="34" charset="0"/>
              </a:rPr>
              <a:t>Anomaly detection</a:t>
            </a:r>
          </a:p>
        </p:txBody>
      </p:sp>
      <p:sp>
        <p:nvSpPr>
          <p:cNvPr id="13" name="Text Placeholder 7">
            <a:extLst>
              <a:ext uri="{FF2B5EF4-FFF2-40B4-BE49-F238E27FC236}">
                <a16:creationId xmlns:a16="http://schemas.microsoft.com/office/drawing/2014/main" id="{00C51ACD-950A-5340-ABD5-33A5462B6A64}"/>
              </a:ext>
            </a:extLst>
          </p:cNvPr>
          <p:cNvSpPr txBox="1">
            <a:spLocks/>
          </p:cNvSpPr>
          <p:nvPr/>
        </p:nvSpPr>
        <p:spPr>
          <a:xfrm>
            <a:off x="6240016" y="1484784"/>
            <a:ext cx="3931920" cy="947936"/>
          </a:xfrm>
          <a:prstGeom prst="rect">
            <a:avLst/>
          </a:prstGeom>
          <a:solidFill>
            <a:schemeClr val="accent3">
              <a:lumMod val="75000"/>
            </a:schemeClr>
          </a:solidFill>
          <a:ln>
            <a:solidFill>
              <a:schemeClr val="accent3">
                <a:lumMod val="50000"/>
              </a:schemeClr>
            </a:solidFill>
          </a:ln>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a:solidFill>
                  <a:prstClr val="white"/>
                </a:solidFill>
                <a:latin typeface="Arial" panose="020B0604020202020204" pitchFamily="34" charset="0"/>
                <a:cs typeface="Arial" panose="020B0604020202020204" pitchFamily="34" charset="0"/>
              </a:rPr>
              <a:t>Signature/Heuristic detection</a:t>
            </a:r>
            <a:endParaRPr lang="en-US" sz="2800" dirty="0">
              <a:solidFill>
                <a:prstClr val="white"/>
              </a:solidFill>
              <a:latin typeface="Arial" panose="020B0604020202020204" pitchFamily="34" charset="0"/>
              <a:cs typeface="Arial" panose="020B0604020202020204" pitchFamily="34" charset="0"/>
            </a:endParaRPr>
          </a:p>
        </p:txBody>
      </p:sp>
      <p:sp>
        <p:nvSpPr>
          <p:cNvPr id="14" name="Content Placeholder 6">
            <a:extLst>
              <a:ext uri="{FF2B5EF4-FFF2-40B4-BE49-F238E27FC236}">
                <a16:creationId xmlns:a16="http://schemas.microsoft.com/office/drawing/2014/main" id="{B8E22AC0-37E6-D448-8269-40E19C8846E7}"/>
              </a:ext>
            </a:extLst>
          </p:cNvPr>
          <p:cNvSpPr txBox="1">
            <a:spLocks/>
          </p:cNvSpPr>
          <p:nvPr/>
        </p:nvSpPr>
        <p:spPr>
          <a:xfrm>
            <a:off x="1991544" y="2378985"/>
            <a:ext cx="3931920" cy="3827929"/>
          </a:xfrm>
          <a:prstGeom prst="rect">
            <a:avLst/>
          </a:prstGeom>
        </p:spPr>
        <p:txBody>
          <a:bodyPr>
            <a:normAutofit fontScale="85000" lnSpcReduction="20000"/>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800"/>
              </a:spcAft>
              <a:buClr>
                <a:prstClr val="black"/>
              </a:buClr>
              <a:buSzPct val="140000"/>
            </a:pPr>
            <a:r>
              <a:rPr lang="en-US" dirty="0">
                <a:solidFill>
                  <a:prstClr val="black"/>
                </a:solidFill>
                <a:latin typeface="Arial" panose="020B0604020202020204" pitchFamily="34" charset="0"/>
                <a:cs typeface="Arial" panose="020B0604020202020204" pitchFamily="34" charset="0"/>
              </a:rPr>
              <a:t>Involves the collection of data relating to the behavior of legitimate users over a period of time</a:t>
            </a:r>
          </a:p>
          <a:p>
            <a:pPr>
              <a:spcAft>
                <a:spcPts val="800"/>
              </a:spcAft>
              <a:buClr>
                <a:prstClr val="black"/>
              </a:buClr>
              <a:buSzPct val="140000"/>
            </a:pPr>
            <a:r>
              <a:rPr lang="en-US" dirty="0">
                <a:solidFill>
                  <a:prstClr val="black"/>
                </a:solidFill>
                <a:latin typeface="Arial" panose="020B0604020202020204" pitchFamily="34" charset="0"/>
                <a:cs typeface="Arial" panose="020B0604020202020204" pitchFamily="34" charset="0"/>
              </a:rPr>
              <a:t>Current observed behavior is analyzed to determine whether this behavior is that of a legitimate user or that of an intruder</a:t>
            </a:r>
          </a:p>
          <a:p>
            <a:r>
              <a:rPr lang="en-US" sz="2400" dirty="0">
                <a:solidFill>
                  <a:srgbClr val="C00000"/>
                </a:solidFill>
                <a:latin typeface="Arial" pitchFamily="-110" charset="0"/>
              </a:rPr>
              <a:t>Can detect unknown, zero-day attacks</a:t>
            </a:r>
            <a:r>
              <a:rPr lang="en-US" sz="2400" dirty="0">
                <a:solidFill>
                  <a:prstClr val="black"/>
                </a:solidFill>
                <a:latin typeface="Arial" pitchFamily="-110" charset="0"/>
              </a:rPr>
              <a:t>, as it starts with known good behavior and identifies anomalies to it – but false alarms are common!</a:t>
            </a:r>
            <a:endParaRPr lang="en-US" dirty="0">
              <a:solidFill>
                <a:prstClr val="black"/>
              </a:solidFill>
              <a:latin typeface="Arial" panose="020B0604020202020204" pitchFamily="34" charset="0"/>
              <a:cs typeface="Arial" panose="020B0604020202020204" pitchFamily="34" charset="0"/>
            </a:endParaRPr>
          </a:p>
        </p:txBody>
      </p:sp>
      <p:sp>
        <p:nvSpPr>
          <p:cNvPr id="15" name="Content Placeholder 8">
            <a:extLst>
              <a:ext uri="{FF2B5EF4-FFF2-40B4-BE49-F238E27FC236}">
                <a16:creationId xmlns:a16="http://schemas.microsoft.com/office/drawing/2014/main" id="{24EFC607-EB60-8441-A7B0-5710D9912CE9}"/>
              </a:ext>
            </a:extLst>
          </p:cNvPr>
          <p:cNvSpPr txBox="1">
            <a:spLocks/>
          </p:cNvSpPr>
          <p:nvPr/>
        </p:nvSpPr>
        <p:spPr>
          <a:xfrm>
            <a:off x="6240016" y="2457200"/>
            <a:ext cx="3931920" cy="3446929"/>
          </a:xfrm>
          <a:prstGeom prst="rect">
            <a:avLst/>
          </a:prstGeom>
        </p:spPr>
        <p:txBody>
          <a:bodyPr>
            <a:noAutofit/>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800"/>
              </a:spcAft>
              <a:buClr>
                <a:prstClr val="black"/>
              </a:buClr>
              <a:buSzPct val="140000"/>
            </a:pPr>
            <a:r>
              <a:rPr lang="en-US" sz="1900" dirty="0">
                <a:solidFill>
                  <a:prstClr val="black"/>
                </a:solidFill>
                <a:latin typeface="Arial" panose="020B0604020202020204" pitchFamily="34" charset="0"/>
                <a:cs typeface="Arial" panose="020B0604020202020204" pitchFamily="34" charset="0"/>
              </a:rPr>
              <a:t>Uses a set of known malicious data patterns or attack rules that are compared with current behavior</a:t>
            </a:r>
          </a:p>
          <a:p>
            <a:pPr>
              <a:spcAft>
                <a:spcPts val="800"/>
              </a:spcAft>
              <a:buClr>
                <a:prstClr val="black"/>
              </a:buClr>
              <a:buSzPct val="140000"/>
            </a:pPr>
            <a:r>
              <a:rPr lang="en-US" sz="1900" dirty="0">
                <a:solidFill>
                  <a:prstClr val="black"/>
                </a:solidFill>
                <a:latin typeface="Arial" panose="020B0604020202020204" pitchFamily="34" charset="0"/>
                <a:cs typeface="Arial" panose="020B0604020202020204" pitchFamily="34" charset="0"/>
              </a:rPr>
              <a:t>Also known as misuse detection</a:t>
            </a:r>
          </a:p>
          <a:p>
            <a:pPr>
              <a:spcAft>
                <a:spcPts val="800"/>
              </a:spcAft>
              <a:buClr>
                <a:prstClr val="black"/>
              </a:buClr>
              <a:buSzPct val="140000"/>
            </a:pPr>
            <a:r>
              <a:rPr lang="en-US" sz="1900" dirty="0">
                <a:solidFill>
                  <a:prstClr val="black"/>
                </a:solidFill>
                <a:latin typeface="Arial" panose="020B0604020202020204" pitchFamily="34" charset="0"/>
                <a:cs typeface="Arial" panose="020B0604020202020204" pitchFamily="34" charset="0"/>
              </a:rPr>
              <a:t>Can only identify known attacks for which it has patterns or rules</a:t>
            </a:r>
          </a:p>
        </p:txBody>
      </p:sp>
    </p:spTree>
    <p:extLst>
      <p:ext uri="{BB962C8B-B14F-4D97-AF65-F5344CB8AC3E}">
        <p14:creationId xmlns:p14="http://schemas.microsoft.com/office/powerpoint/2010/main" val="22192238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a:xfrm>
            <a:off x="1859280" y="274638"/>
            <a:ext cx="8351520" cy="1143000"/>
          </a:xfrm>
        </p:spPr>
        <p:txBody>
          <a:bodyPr>
            <a:normAutofit/>
          </a:bodyPr>
          <a:lstStyle/>
          <a:p>
            <a:r>
              <a:rPr lang="en-US" sz="3200" dirty="0"/>
              <a:t>Anomaly Detection Classification Approaches</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56</a:t>
            </a:fld>
            <a:endParaRPr lang="en-US" dirty="0">
              <a:solidFill>
                <a:prstClr val="black">
                  <a:tint val="75000"/>
                </a:prstClr>
              </a:solidFill>
            </a:endParaRPr>
          </a:p>
        </p:txBody>
      </p:sp>
      <p:sp>
        <p:nvSpPr>
          <p:cNvPr id="9" name="TextBox 8">
            <a:extLst>
              <a:ext uri="{FF2B5EF4-FFF2-40B4-BE49-F238E27FC236}">
                <a16:creationId xmlns:a16="http://schemas.microsoft.com/office/drawing/2014/main" id="{23FC9188-BF75-0B47-9F9F-075D870C7331}"/>
              </a:ext>
            </a:extLst>
          </p:cNvPr>
          <p:cNvSpPr txBox="1"/>
          <p:nvPr/>
        </p:nvSpPr>
        <p:spPr>
          <a:xfrm>
            <a:off x="2228194" y="2299028"/>
            <a:ext cx="2186151" cy="523220"/>
          </a:xfrm>
          <a:prstGeom prst="rect">
            <a:avLst/>
          </a:prstGeom>
          <a:noFill/>
        </p:spPr>
        <p:txBody>
          <a:bodyPr wrap="square" rtlCol="0">
            <a:spAutoFit/>
          </a:bodyPr>
          <a:lstStyle/>
          <a:p>
            <a:pPr algn="ctr" defTabSz="457200"/>
            <a:r>
              <a:rPr lang="en-US" sz="1400" i="1" dirty="0">
                <a:solidFill>
                  <a:prstClr val="white"/>
                </a:solidFill>
                <a:latin typeface="Arial" panose="020B0604020202020204" pitchFamily="34" charset="0"/>
                <a:cs typeface="Arial" panose="020B0604020202020204" pitchFamily="34" charset="0"/>
              </a:rPr>
              <a:t>Minimum human supervision</a:t>
            </a:r>
          </a:p>
        </p:txBody>
      </p:sp>
      <p:sp>
        <p:nvSpPr>
          <p:cNvPr id="10" name="TextBox 9">
            <a:extLst>
              <a:ext uri="{FF2B5EF4-FFF2-40B4-BE49-F238E27FC236}">
                <a16:creationId xmlns:a16="http://schemas.microsoft.com/office/drawing/2014/main" id="{4F7A9282-C7AF-D041-A778-03DB7C119DFE}"/>
              </a:ext>
            </a:extLst>
          </p:cNvPr>
          <p:cNvSpPr txBox="1"/>
          <p:nvPr/>
        </p:nvSpPr>
        <p:spPr>
          <a:xfrm>
            <a:off x="5002925" y="2299028"/>
            <a:ext cx="2186151" cy="523220"/>
          </a:xfrm>
          <a:prstGeom prst="rect">
            <a:avLst/>
          </a:prstGeom>
          <a:noFill/>
        </p:spPr>
        <p:txBody>
          <a:bodyPr wrap="square" rtlCol="0">
            <a:spAutoFit/>
          </a:bodyPr>
          <a:lstStyle/>
          <a:p>
            <a:pPr algn="ctr" defTabSz="457200"/>
            <a:r>
              <a:rPr lang="en-US" sz="1400" i="1" dirty="0">
                <a:solidFill>
                  <a:prstClr val="white"/>
                </a:solidFill>
                <a:latin typeface="Arial" panose="020B0604020202020204" pitchFamily="34" charset="0"/>
                <a:cs typeface="Arial" panose="020B0604020202020204" pitchFamily="34" charset="0"/>
              </a:rPr>
              <a:t>Recover from crashes and reinitializations</a:t>
            </a:r>
          </a:p>
        </p:txBody>
      </p:sp>
      <p:sp>
        <p:nvSpPr>
          <p:cNvPr id="11" name="TextBox 10">
            <a:extLst>
              <a:ext uri="{FF2B5EF4-FFF2-40B4-BE49-F238E27FC236}">
                <a16:creationId xmlns:a16="http://schemas.microsoft.com/office/drawing/2014/main" id="{A1C13046-18B1-5F4A-B39A-6187BA35F3A3}"/>
              </a:ext>
            </a:extLst>
          </p:cNvPr>
          <p:cNvSpPr txBox="1"/>
          <p:nvPr/>
        </p:nvSpPr>
        <p:spPr>
          <a:xfrm>
            <a:off x="7656787" y="2377855"/>
            <a:ext cx="2186151" cy="523220"/>
          </a:xfrm>
          <a:prstGeom prst="rect">
            <a:avLst/>
          </a:prstGeom>
          <a:noFill/>
        </p:spPr>
        <p:txBody>
          <a:bodyPr wrap="square" rtlCol="0">
            <a:spAutoFit/>
          </a:bodyPr>
          <a:lstStyle/>
          <a:p>
            <a:pPr algn="ctr" defTabSz="457200"/>
            <a:r>
              <a:rPr lang="en-US" sz="1400" i="1" dirty="0">
                <a:solidFill>
                  <a:prstClr val="white"/>
                </a:solidFill>
                <a:latin typeface="Arial" panose="020B0604020202020204" pitchFamily="34" charset="0"/>
                <a:cs typeface="Arial" panose="020B0604020202020204" pitchFamily="34" charset="0"/>
              </a:rPr>
              <a:t>Self-monitor and detect intruder modification</a:t>
            </a:r>
          </a:p>
        </p:txBody>
      </p:sp>
      <p:graphicFrame>
        <p:nvGraphicFramePr>
          <p:cNvPr id="16" name="Diagram 15">
            <a:extLst>
              <a:ext uri="{FF2B5EF4-FFF2-40B4-BE49-F238E27FC236}">
                <a16:creationId xmlns:a16="http://schemas.microsoft.com/office/drawing/2014/main" id="{42EB0225-21B1-1048-B64E-5D799E53959C}"/>
              </a:ext>
            </a:extLst>
          </p:cNvPr>
          <p:cNvGraphicFramePr/>
          <p:nvPr/>
        </p:nvGraphicFramePr>
        <p:xfrm>
          <a:off x="1859280" y="1417638"/>
          <a:ext cx="8473440" cy="42465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221BD542-6136-A443-9D83-E2E7BBFF2A04}"/>
              </a:ext>
            </a:extLst>
          </p:cNvPr>
          <p:cNvSpPr/>
          <p:nvPr/>
        </p:nvSpPr>
        <p:spPr>
          <a:xfrm>
            <a:off x="2400301" y="5735063"/>
            <a:ext cx="7762989" cy="646331"/>
          </a:xfrm>
          <a:prstGeom prst="rect">
            <a:avLst/>
          </a:prstGeom>
        </p:spPr>
        <p:txBody>
          <a:bodyPr wrap="square">
            <a:spAutoFit/>
          </a:bodyPr>
          <a:lstStyle/>
          <a:p>
            <a:pPr defTabSz="457200"/>
            <a:r>
              <a:rPr lang="en-US" i="1" dirty="0">
                <a:solidFill>
                  <a:srgbClr val="0432FF"/>
                </a:solidFill>
                <a:latin typeface="Arial" pitchFamily="-110" charset="0"/>
              </a:rPr>
              <a:t>Two key issues that affect the relative performance of these alternatives are: (</a:t>
            </a:r>
            <a:r>
              <a:rPr lang="en-US" i="1" dirty="0" err="1">
                <a:solidFill>
                  <a:srgbClr val="0432FF"/>
                </a:solidFill>
                <a:latin typeface="Arial" pitchFamily="-110" charset="0"/>
              </a:rPr>
              <a:t>i</a:t>
            </a:r>
            <a:r>
              <a:rPr lang="en-US" i="1" dirty="0">
                <a:solidFill>
                  <a:srgbClr val="0432FF"/>
                </a:solidFill>
                <a:latin typeface="Arial" pitchFamily="-110" charset="0"/>
              </a:rPr>
              <a:t>) the efficiency/effectiveness, and (ii) cost of the detection process</a:t>
            </a:r>
            <a:endParaRPr lang="en-US" i="1" dirty="0">
              <a:solidFill>
                <a:srgbClr val="0432FF"/>
              </a:solidFill>
              <a:latin typeface="Calibri"/>
            </a:endParaRPr>
          </a:p>
        </p:txBody>
      </p:sp>
    </p:spTree>
    <p:extLst>
      <p:ext uri="{BB962C8B-B14F-4D97-AF65-F5344CB8AC3E}">
        <p14:creationId xmlns:p14="http://schemas.microsoft.com/office/powerpoint/2010/main" val="19839830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a:xfrm>
            <a:off x="1859280" y="274638"/>
            <a:ext cx="8351520" cy="1143000"/>
          </a:xfrm>
        </p:spPr>
        <p:txBody>
          <a:bodyPr>
            <a:normAutofit/>
          </a:bodyPr>
          <a:lstStyle/>
          <a:p>
            <a:r>
              <a:rPr lang="en-US" sz="2800" dirty="0"/>
              <a:t>Machine Learning Approaches Proposed for an IDS</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57</a:t>
            </a:fld>
            <a:endParaRPr lang="en-US" dirty="0">
              <a:solidFill>
                <a:prstClr val="black">
                  <a:tint val="75000"/>
                </a:prstClr>
              </a:solidFill>
            </a:endParaRPr>
          </a:p>
        </p:txBody>
      </p:sp>
      <p:sp>
        <p:nvSpPr>
          <p:cNvPr id="9" name="TextBox 8">
            <a:extLst>
              <a:ext uri="{FF2B5EF4-FFF2-40B4-BE49-F238E27FC236}">
                <a16:creationId xmlns:a16="http://schemas.microsoft.com/office/drawing/2014/main" id="{23FC9188-BF75-0B47-9F9F-075D870C7331}"/>
              </a:ext>
            </a:extLst>
          </p:cNvPr>
          <p:cNvSpPr txBox="1"/>
          <p:nvPr/>
        </p:nvSpPr>
        <p:spPr>
          <a:xfrm>
            <a:off x="2228194" y="2299028"/>
            <a:ext cx="2186151" cy="523220"/>
          </a:xfrm>
          <a:prstGeom prst="rect">
            <a:avLst/>
          </a:prstGeom>
          <a:noFill/>
        </p:spPr>
        <p:txBody>
          <a:bodyPr wrap="square" rtlCol="0">
            <a:spAutoFit/>
          </a:bodyPr>
          <a:lstStyle/>
          <a:p>
            <a:pPr algn="ctr" defTabSz="457200"/>
            <a:r>
              <a:rPr lang="en-US" sz="1400" i="1" dirty="0">
                <a:solidFill>
                  <a:prstClr val="white"/>
                </a:solidFill>
                <a:latin typeface="Arial" panose="020B0604020202020204" pitchFamily="34" charset="0"/>
                <a:cs typeface="Arial" panose="020B0604020202020204" pitchFamily="34" charset="0"/>
              </a:rPr>
              <a:t>Minimum human supervision</a:t>
            </a:r>
          </a:p>
        </p:txBody>
      </p:sp>
      <p:sp>
        <p:nvSpPr>
          <p:cNvPr id="10" name="TextBox 9">
            <a:extLst>
              <a:ext uri="{FF2B5EF4-FFF2-40B4-BE49-F238E27FC236}">
                <a16:creationId xmlns:a16="http://schemas.microsoft.com/office/drawing/2014/main" id="{4F7A9282-C7AF-D041-A778-03DB7C119DFE}"/>
              </a:ext>
            </a:extLst>
          </p:cNvPr>
          <p:cNvSpPr txBox="1"/>
          <p:nvPr/>
        </p:nvSpPr>
        <p:spPr>
          <a:xfrm>
            <a:off x="5002925" y="2299028"/>
            <a:ext cx="2186151" cy="523220"/>
          </a:xfrm>
          <a:prstGeom prst="rect">
            <a:avLst/>
          </a:prstGeom>
          <a:noFill/>
        </p:spPr>
        <p:txBody>
          <a:bodyPr wrap="square" rtlCol="0">
            <a:spAutoFit/>
          </a:bodyPr>
          <a:lstStyle/>
          <a:p>
            <a:pPr algn="ctr" defTabSz="457200"/>
            <a:r>
              <a:rPr lang="en-US" sz="1400" i="1" dirty="0">
                <a:solidFill>
                  <a:prstClr val="white"/>
                </a:solidFill>
                <a:latin typeface="Arial" panose="020B0604020202020204" pitchFamily="34" charset="0"/>
                <a:cs typeface="Arial" panose="020B0604020202020204" pitchFamily="34" charset="0"/>
              </a:rPr>
              <a:t>Recover from crashes and reinitializations</a:t>
            </a:r>
          </a:p>
        </p:txBody>
      </p:sp>
      <p:sp>
        <p:nvSpPr>
          <p:cNvPr id="11" name="TextBox 10">
            <a:extLst>
              <a:ext uri="{FF2B5EF4-FFF2-40B4-BE49-F238E27FC236}">
                <a16:creationId xmlns:a16="http://schemas.microsoft.com/office/drawing/2014/main" id="{A1C13046-18B1-5F4A-B39A-6187BA35F3A3}"/>
              </a:ext>
            </a:extLst>
          </p:cNvPr>
          <p:cNvSpPr txBox="1"/>
          <p:nvPr/>
        </p:nvSpPr>
        <p:spPr>
          <a:xfrm>
            <a:off x="7656787" y="2377855"/>
            <a:ext cx="2186151" cy="523220"/>
          </a:xfrm>
          <a:prstGeom prst="rect">
            <a:avLst/>
          </a:prstGeom>
          <a:noFill/>
        </p:spPr>
        <p:txBody>
          <a:bodyPr wrap="square" rtlCol="0">
            <a:spAutoFit/>
          </a:bodyPr>
          <a:lstStyle/>
          <a:p>
            <a:pPr algn="ctr" defTabSz="457200"/>
            <a:r>
              <a:rPr lang="en-US" sz="1400" i="1" dirty="0">
                <a:solidFill>
                  <a:prstClr val="white"/>
                </a:solidFill>
                <a:latin typeface="Arial" panose="020B0604020202020204" pitchFamily="34" charset="0"/>
                <a:cs typeface="Arial" panose="020B0604020202020204" pitchFamily="34" charset="0"/>
              </a:rPr>
              <a:t>Self-monitor and detect intruder modification</a:t>
            </a:r>
          </a:p>
        </p:txBody>
      </p:sp>
      <p:sp>
        <p:nvSpPr>
          <p:cNvPr id="12" name="Content Placeholder 2">
            <a:extLst>
              <a:ext uri="{FF2B5EF4-FFF2-40B4-BE49-F238E27FC236}">
                <a16:creationId xmlns:a16="http://schemas.microsoft.com/office/drawing/2014/main" id="{3082865F-E81A-A947-8649-73276A67E268}"/>
              </a:ext>
            </a:extLst>
          </p:cNvPr>
          <p:cNvSpPr>
            <a:spLocks noGrp="1"/>
          </p:cNvSpPr>
          <p:nvPr>
            <p:ph idx="1"/>
          </p:nvPr>
        </p:nvSpPr>
        <p:spPr>
          <a:xfrm>
            <a:off x="1751072" y="1403343"/>
            <a:ext cx="8449218" cy="4918844"/>
          </a:xfrm>
        </p:spPr>
        <p:txBody>
          <a:bodyPr>
            <a:normAutofit fontScale="62500" lnSpcReduction="20000"/>
          </a:bodyPr>
          <a:lstStyle/>
          <a:p>
            <a:r>
              <a:rPr lang="en-US" sz="2900" b="1" dirty="0">
                <a:latin typeface="Arial" pitchFamily="-110" charset="0"/>
              </a:rPr>
              <a:t>Bayesian networks:  </a:t>
            </a:r>
            <a:r>
              <a:rPr lang="en-US" sz="2900" dirty="0">
                <a:latin typeface="Arial" pitchFamily="-110" charset="0"/>
              </a:rPr>
              <a:t>Encode probabilistic relationships among observed metrics</a:t>
            </a:r>
          </a:p>
          <a:p>
            <a:endParaRPr lang="en-US" sz="2900" dirty="0">
              <a:latin typeface="Arial" pitchFamily="-110" charset="0"/>
            </a:endParaRPr>
          </a:p>
          <a:p>
            <a:r>
              <a:rPr lang="en-US" sz="2900" b="1" dirty="0">
                <a:latin typeface="Arial" pitchFamily="-110" charset="0"/>
              </a:rPr>
              <a:t>Markov models:  </a:t>
            </a:r>
            <a:r>
              <a:rPr lang="en-US" sz="2900" dirty="0">
                <a:latin typeface="Arial" pitchFamily="-110" charset="0"/>
              </a:rPr>
              <a:t>Develop a model with sets of states, some possibly hidden, interconnected by transition probabilities</a:t>
            </a:r>
          </a:p>
          <a:p>
            <a:endParaRPr lang="en-US" sz="2900" dirty="0">
              <a:latin typeface="Arial" pitchFamily="-110" charset="0"/>
            </a:endParaRPr>
          </a:p>
          <a:p>
            <a:r>
              <a:rPr lang="en-US" sz="2900" b="1" dirty="0">
                <a:latin typeface="Arial" pitchFamily="-110" charset="0"/>
              </a:rPr>
              <a:t>Neural networks:  </a:t>
            </a:r>
            <a:r>
              <a:rPr lang="en-US" sz="2900" dirty="0">
                <a:latin typeface="Arial" pitchFamily="-110" charset="0"/>
              </a:rPr>
              <a:t>Simulate human brain operation with neurons and synapse between them, that classify observed data</a:t>
            </a:r>
          </a:p>
          <a:p>
            <a:endParaRPr lang="en-US" sz="2900" dirty="0">
              <a:latin typeface="Arial" pitchFamily="-110" charset="0"/>
            </a:endParaRPr>
          </a:p>
          <a:p>
            <a:r>
              <a:rPr lang="en-US" sz="2900" b="1" dirty="0">
                <a:latin typeface="Arial" pitchFamily="-110" charset="0"/>
              </a:rPr>
              <a:t>Fuzzy logic:  </a:t>
            </a:r>
            <a:r>
              <a:rPr lang="en-US" sz="2900" dirty="0">
                <a:latin typeface="Arial" pitchFamily="-110" charset="0"/>
              </a:rPr>
              <a:t>Uses fuzzy set theory where reasoning is approximate, and can accommodate uncertainty</a:t>
            </a:r>
          </a:p>
          <a:p>
            <a:pPr marL="0" indent="0">
              <a:buNone/>
            </a:pPr>
            <a:endParaRPr lang="en-US" sz="2900" dirty="0">
              <a:latin typeface="Arial" pitchFamily="-110" charset="0"/>
            </a:endParaRPr>
          </a:p>
          <a:p>
            <a:r>
              <a:rPr lang="en-US" sz="2900" b="1" dirty="0">
                <a:latin typeface="Arial" pitchFamily="-110" charset="0"/>
              </a:rPr>
              <a:t>Genetic algorithms:  </a:t>
            </a:r>
            <a:r>
              <a:rPr lang="en-US" sz="2900" dirty="0">
                <a:latin typeface="Arial" pitchFamily="-110" charset="0"/>
              </a:rPr>
              <a:t>Uses techniques inspired by evolutionary biology, including inheritance, mutation, selection and recombination, to develop classification rules</a:t>
            </a:r>
          </a:p>
          <a:p>
            <a:endParaRPr lang="en-US" sz="2900" dirty="0">
              <a:latin typeface="Arial" pitchFamily="-110" charset="0"/>
            </a:endParaRPr>
          </a:p>
          <a:p>
            <a:r>
              <a:rPr lang="en-US" sz="2900" b="1" dirty="0">
                <a:latin typeface="Arial" pitchFamily="-110" charset="0"/>
              </a:rPr>
              <a:t>Clustering and outlier detection:  </a:t>
            </a:r>
            <a:r>
              <a:rPr lang="en-US" sz="2900" dirty="0">
                <a:latin typeface="Arial" pitchFamily="-110" charset="0"/>
              </a:rPr>
              <a:t>Group the observed data into clusters based on some similarity or distance measure, and then identify subsequent data as either belonging to a cluster or as an outlier</a:t>
            </a:r>
            <a:endParaRPr lang="en-US" sz="2400" dirty="0">
              <a:latin typeface="Arial" pitchFamily="-110" charset="0"/>
            </a:endParaRPr>
          </a:p>
          <a:p>
            <a:pPr>
              <a:buFont typeface="+mj-lt"/>
              <a:buAutoNum type="arabicPeriod" startAt="9"/>
            </a:pPr>
            <a:endParaRPr lang="en-US" sz="1800" dirty="0">
              <a:latin typeface="Arial" panose="020B0604020202020204" pitchFamily="34" charset="0"/>
              <a:cs typeface="Arial" panose="020B0604020202020204" pitchFamily="34" charset="0"/>
            </a:endParaRPr>
          </a:p>
          <a:p>
            <a:pPr marL="0" indent="0">
              <a:buNone/>
            </a:pPr>
            <a:endParaRPr lang="en-US" sz="1800" dirty="0"/>
          </a:p>
          <a:p>
            <a:pPr>
              <a:buFont typeface="+mj-lt"/>
              <a:buAutoNum type="arabicPeriod"/>
            </a:pPr>
            <a:endParaRPr lang="en-US" sz="1800" dirty="0"/>
          </a:p>
          <a:p>
            <a:endParaRPr lang="en-US" dirty="0"/>
          </a:p>
          <a:p>
            <a:endParaRPr lang="en-US" dirty="0"/>
          </a:p>
        </p:txBody>
      </p:sp>
    </p:spTree>
    <p:extLst>
      <p:ext uri="{BB962C8B-B14F-4D97-AF65-F5344CB8AC3E}">
        <p14:creationId xmlns:p14="http://schemas.microsoft.com/office/powerpoint/2010/main" val="16560587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155FF-C31E-4AC6-BFFA-E46AF52F5684}"/>
              </a:ext>
            </a:extLst>
          </p:cNvPr>
          <p:cNvSpPr>
            <a:spLocks noGrp="1"/>
          </p:cNvSpPr>
          <p:nvPr>
            <p:ph type="sldNum" sz="quarter" idx="12"/>
          </p:nvPr>
        </p:nvSpPr>
        <p:spPr>
          <a:prstGeom prst="rect">
            <a:avLst/>
          </a:prstGeom>
        </p:spPr>
        <p:txBody>
          <a:bodyPr/>
          <a:lstStyle/>
          <a:p>
            <a:fld id="{19A1A663-AB5A-1C46-BB3F-DC91B87E1671}" type="slidenum">
              <a:rPr lang="en-US" smtClean="0"/>
              <a:pPr/>
              <a:t>58</a:t>
            </a:fld>
            <a:endParaRPr lang="en-US" dirty="0"/>
          </a:p>
        </p:txBody>
      </p:sp>
      <p:sp>
        <p:nvSpPr>
          <p:cNvPr id="7" name="Text Placeholder 6">
            <a:extLst>
              <a:ext uri="{FF2B5EF4-FFF2-40B4-BE49-F238E27FC236}">
                <a16:creationId xmlns:a16="http://schemas.microsoft.com/office/drawing/2014/main" id="{71758D06-223B-4ABB-B038-E5907DC0A6EF}"/>
              </a:ext>
            </a:extLst>
          </p:cNvPr>
          <p:cNvSpPr>
            <a:spLocks noGrp="1"/>
          </p:cNvSpPr>
          <p:nvPr>
            <p:ph type="body" sz="quarter" idx="10"/>
          </p:nvPr>
        </p:nvSpPr>
        <p:spPr/>
        <p:txBody>
          <a:bodyPr/>
          <a:lstStyle/>
          <a:p>
            <a:r>
              <a:rPr lang="en-US" dirty="0"/>
              <a:t>Module 1</a:t>
            </a:r>
          </a:p>
        </p:txBody>
      </p:sp>
      <p:sp>
        <p:nvSpPr>
          <p:cNvPr id="5" name="Rectangle 4">
            <a:extLst>
              <a:ext uri="{FF2B5EF4-FFF2-40B4-BE49-F238E27FC236}">
                <a16:creationId xmlns:a16="http://schemas.microsoft.com/office/drawing/2014/main" id="{9DA21398-CE95-4290-A860-E1477BCE3728}"/>
              </a:ext>
            </a:extLst>
          </p:cNvPr>
          <p:cNvSpPr/>
          <p:nvPr/>
        </p:nvSpPr>
        <p:spPr>
          <a:xfrm>
            <a:off x="6623423" y="835662"/>
            <a:ext cx="4853127" cy="4031873"/>
          </a:xfrm>
          <a:prstGeom prst="rect">
            <a:avLst/>
          </a:prstGeom>
        </p:spPr>
        <p:txBody>
          <a:bodyPr wrap="square">
            <a:spAutoFit/>
          </a:bodyPr>
          <a:lstStyle/>
          <a:p>
            <a:pPr marL="285750" indent="-285750">
              <a:buFont typeface="Arial" panose="020B0604020202020204" pitchFamily="34" charset="0"/>
              <a:buChar char="•"/>
            </a:pPr>
            <a:r>
              <a:rPr lang="en-US" sz="3200" dirty="0"/>
              <a:t>Network and application layers – security concepts</a:t>
            </a:r>
          </a:p>
          <a:p>
            <a:pPr marL="285750" indent="-285750">
              <a:buFont typeface="Arial" panose="020B0604020202020204" pitchFamily="34" charset="0"/>
              <a:buChar char="•"/>
            </a:pPr>
            <a:r>
              <a:rPr lang="en-US" sz="3200" dirty="0"/>
              <a:t>Packet sniffing and spoofing</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a:t>Intrusion detection systems</a:t>
            </a:r>
          </a:p>
          <a:p>
            <a:pPr marL="285750" indent="-285750">
              <a:buFont typeface="Arial" panose="020B0604020202020204" pitchFamily="34" charset="0"/>
              <a:buChar char="•"/>
            </a:pPr>
            <a:r>
              <a:rPr lang="en-US" sz="3200" dirty="0">
                <a:solidFill>
                  <a:srgbClr val="FF0000"/>
                </a:solidFill>
              </a:rPr>
              <a:t>Legal and ethical issues</a:t>
            </a:r>
          </a:p>
        </p:txBody>
      </p:sp>
    </p:spTree>
    <p:extLst>
      <p:ext uri="{BB962C8B-B14F-4D97-AF65-F5344CB8AC3E}">
        <p14:creationId xmlns:p14="http://schemas.microsoft.com/office/powerpoint/2010/main" val="33181184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a:xfrm>
            <a:off x="1859280" y="274638"/>
            <a:ext cx="8351520" cy="1143000"/>
          </a:xfrm>
        </p:spPr>
        <p:txBody>
          <a:bodyPr>
            <a:normAutofit/>
          </a:bodyPr>
          <a:lstStyle/>
          <a:p>
            <a:r>
              <a:rPr lang="en-US" sz="3200" dirty="0"/>
              <a:t>Privacy</a:t>
            </a:r>
            <a:endParaRPr lang="en-US" sz="2400" dirty="0"/>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59</a:t>
            </a:fld>
            <a:endParaRPr lang="en-US" dirty="0"/>
          </a:p>
        </p:txBody>
      </p:sp>
      <p:sp>
        <p:nvSpPr>
          <p:cNvPr id="9" name="TextBox 8">
            <a:extLst>
              <a:ext uri="{FF2B5EF4-FFF2-40B4-BE49-F238E27FC236}">
                <a16:creationId xmlns:a16="http://schemas.microsoft.com/office/drawing/2014/main" id="{23FC9188-BF75-0B47-9F9F-075D870C7331}"/>
              </a:ext>
            </a:extLst>
          </p:cNvPr>
          <p:cNvSpPr txBox="1"/>
          <p:nvPr/>
        </p:nvSpPr>
        <p:spPr>
          <a:xfrm>
            <a:off x="2228194" y="2299028"/>
            <a:ext cx="2186151" cy="523220"/>
          </a:xfrm>
          <a:prstGeom prst="rect">
            <a:avLst/>
          </a:prstGeom>
          <a:noFill/>
        </p:spPr>
        <p:txBody>
          <a:bodyPr wrap="square" rtlCol="0">
            <a:spAutoFit/>
          </a:bodyPr>
          <a:lstStyle/>
          <a:p>
            <a:pPr algn="ctr"/>
            <a:r>
              <a:rPr lang="en-US" sz="1400" i="1" dirty="0">
                <a:solidFill>
                  <a:schemeClr val="bg1"/>
                </a:solidFill>
                <a:latin typeface="Arial" panose="020B0604020202020204" pitchFamily="34" charset="0"/>
                <a:cs typeface="Arial" panose="020B0604020202020204" pitchFamily="34" charset="0"/>
              </a:rPr>
              <a:t>Minimum human supervision</a:t>
            </a:r>
          </a:p>
        </p:txBody>
      </p:sp>
      <p:sp>
        <p:nvSpPr>
          <p:cNvPr id="13" name="Rectangle 3">
            <a:extLst>
              <a:ext uri="{FF2B5EF4-FFF2-40B4-BE49-F238E27FC236}">
                <a16:creationId xmlns:a16="http://schemas.microsoft.com/office/drawing/2014/main" id="{B44CFF65-CF5D-8B46-AEE9-48419CA0AB91}"/>
              </a:ext>
            </a:extLst>
          </p:cNvPr>
          <p:cNvSpPr txBox="1">
            <a:spLocks noChangeArrowheads="1"/>
          </p:cNvSpPr>
          <p:nvPr/>
        </p:nvSpPr>
        <p:spPr>
          <a:xfrm>
            <a:off x="1963498" y="2603357"/>
            <a:ext cx="7877504" cy="4049220"/>
          </a:xfrm>
          <a:prstGeom prst="rect">
            <a:avLst/>
          </a:prstGeo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80000"/>
              </a:lnSpc>
              <a:defRPr/>
            </a:pPr>
            <a:r>
              <a:rPr lang="en-US" sz="2000" dirty="0">
                <a:cs typeface="+mn-cs"/>
              </a:rPr>
              <a:t>Overlaps with computer security</a:t>
            </a:r>
          </a:p>
          <a:p>
            <a:pPr>
              <a:lnSpc>
                <a:spcPct val="80000"/>
              </a:lnSpc>
              <a:defRPr/>
            </a:pPr>
            <a:endParaRPr lang="en-US" sz="2000" dirty="0">
              <a:cs typeface="+mn-cs"/>
            </a:endParaRPr>
          </a:p>
          <a:p>
            <a:pPr>
              <a:lnSpc>
                <a:spcPct val="80000"/>
              </a:lnSpc>
              <a:defRPr/>
            </a:pPr>
            <a:r>
              <a:rPr lang="en-US" sz="2000" dirty="0">
                <a:cs typeface="+mn-cs"/>
              </a:rPr>
              <a:t>Dramatic increase in scale of information collected and stored</a:t>
            </a:r>
          </a:p>
          <a:p>
            <a:pPr lvl="1">
              <a:lnSpc>
                <a:spcPct val="80000"/>
              </a:lnSpc>
              <a:defRPr/>
            </a:pPr>
            <a:r>
              <a:rPr lang="en-US" sz="1800" dirty="0">
                <a:cs typeface="+mn-cs"/>
              </a:rPr>
              <a:t>Data-intensive research, Modeling &amp; Simulation, IoT, Social Networks</a:t>
            </a:r>
          </a:p>
          <a:p>
            <a:pPr>
              <a:lnSpc>
                <a:spcPct val="80000"/>
              </a:lnSpc>
              <a:defRPr/>
            </a:pPr>
            <a:endParaRPr lang="en-US" sz="2000" dirty="0">
              <a:cs typeface="+mn-cs"/>
            </a:endParaRPr>
          </a:p>
          <a:p>
            <a:pPr>
              <a:lnSpc>
                <a:spcPct val="80000"/>
              </a:lnSpc>
              <a:defRPr/>
            </a:pPr>
            <a:r>
              <a:rPr lang="en-US" sz="2000" dirty="0">
                <a:cs typeface="+mn-cs"/>
              </a:rPr>
              <a:t>Motivated by law enforcement, national security, economic incentives</a:t>
            </a:r>
          </a:p>
          <a:p>
            <a:pPr>
              <a:lnSpc>
                <a:spcPct val="80000"/>
              </a:lnSpc>
              <a:defRPr/>
            </a:pPr>
            <a:endParaRPr lang="en-US" sz="2000" dirty="0">
              <a:cs typeface="+mn-cs"/>
            </a:endParaRPr>
          </a:p>
          <a:p>
            <a:pPr>
              <a:lnSpc>
                <a:spcPct val="80000"/>
              </a:lnSpc>
              <a:defRPr/>
            </a:pPr>
            <a:r>
              <a:rPr lang="en-US" sz="2000" dirty="0">
                <a:cs typeface="+mn-cs"/>
              </a:rPr>
              <a:t>Individuals have become increasingly aware of access and use of personal information and private details about their lives</a:t>
            </a:r>
          </a:p>
          <a:p>
            <a:pPr>
              <a:lnSpc>
                <a:spcPct val="80000"/>
              </a:lnSpc>
              <a:defRPr/>
            </a:pPr>
            <a:endParaRPr lang="en-US" sz="2000" dirty="0">
              <a:cs typeface="+mn-cs"/>
            </a:endParaRPr>
          </a:p>
          <a:p>
            <a:pPr>
              <a:lnSpc>
                <a:spcPct val="80000"/>
              </a:lnSpc>
              <a:defRPr/>
            </a:pPr>
            <a:r>
              <a:rPr lang="en-US" sz="2000" dirty="0">
                <a:cs typeface="+mn-cs"/>
              </a:rPr>
              <a:t>Concerns about extent of privacy compromise have led to a variety of legal and technical approaches to reinforcing privacy rights</a:t>
            </a:r>
          </a:p>
          <a:p>
            <a:pPr>
              <a:lnSpc>
                <a:spcPct val="80000"/>
              </a:lnSpc>
              <a:defRPr/>
            </a:pPr>
            <a:endParaRPr lang="en-US" dirty="0">
              <a:cs typeface="+mn-cs"/>
            </a:endParaRPr>
          </a:p>
        </p:txBody>
      </p:sp>
      <p:pic>
        <p:nvPicPr>
          <p:cNvPr id="4" name="Picture 3">
            <a:extLst>
              <a:ext uri="{FF2B5EF4-FFF2-40B4-BE49-F238E27FC236}">
                <a16:creationId xmlns:a16="http://schemas.microsoft.com/office/drawing/2014/main" id="{EBA738BD-D561-1A4D-91E2-DCECE30D2682}"/>
              </a:ext>
            </a:extLst>
          </p:cNvPr>
          <p:cNvPicPr>
            <a:picLocks noChangeAspect="1"/>
          </p:cNvPicPr>
          <p:nvPr/>
        </p:nvPicPr>
        <p:blipFill>
          <a:blip r:embed="rId3"/>
          <a:stretch>
            <a:fillRect/>
          </a:stretch>
        </p:blipFill>
        <p:spPr>
          <a:xfrm>
            <a:off x="7956068" y="981405"/>
            <a:ext cx="2529052" cy="1416269"/>
          </a:xfrm>
          <a:prstGeom prst="rect">
            <a:avLst/>
          </a:prstGeom>
        </p:spPr>
      </p:pic>
      <p:sp>
        <p:nvSpPr>
          <p:cNvPr id="3" name="Rectangle 2">
            <a:extLst>
              <a:ext uri="{FF2B5EF4-FFF2-40B4-BE49-F238E27FC236}">
                <a16:creationId xmlns:a16="http://schemas.microsoft.com/office/drawing/2014/main" id="{A8EEEC13-E4A1-584A-9C4B-9F51B068663C}"/>
              </a:ext>
            </a:extLst>
          </p:cNvPr>
          <p:cNvSpPr/>
          <p:nvPr/>
        </p:nvSpPr>
        <p:spPr>
          <a:xfrm>
            <a:off x="1215992" y="1375698"/>
            <a:ext cx="6768953" cy="923330"/>
          </a:xfrm>
          <a:prstGeom prst="rect">
            <a:avLst/>
          </a:prstGeom>
        </p:spPr>
        <p:txBody>
          <a:bodyPr wrap="square">
            <a:spAutoFit/>
          </a:bodyPr>
          <a:lstStyle/>
          <a:p>
            <a:pPr lvl="1"/>
            <a:r>
              <a:rPr lang="en-US" i="1" dirty="0">
                <a:solidFill>
                  <a:srgbClr val="C00000"/>
                </a:solidFill>
                <a:latin typeface="Arial" panose="020B0604020202020204" pitchFamily="34" charset="0"/>
                <a:cs typeface="Arial" panose="020B0604020202020204" pitchFamily="34" charset="0"/>
              </a:rPr>
              <a:t>Privacy</a:t>
            </a:r>
            <a:r>
              <a:rPr lang="en-US" dirty="0">
                <a:solidFill>
                  <a:srgbClr val="C00000"/>
                </a:solidFill>
                <a:latin typeface="Arial" panose="020B0604020202020204" pitchFamily="34" charset="0"/>
                <a:cs typeface="Arial" panose="020B0604020202020204" pitchFamily="34" charset="0"/>
              </a:rPr>
              <a:t>: Assures that individuals control or influence what information related to them may be collected and stored and by whom and to whom that information may be disclosed</a:t>
            </a:r>
          </a:p>
        </p:txBody>
      </p:sp>
    </p:spTree>
    <p:extLst>
      <p:ext uri="{BB962C8B-B14F-4D97-AF65-F5344CB8AC3E}">
        <p14:creationId xmlns:p14="http://schemas.microsoft.com/office/powerpoint/2010/main" val="1123383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12"/>
          </p:nvPr>
        </p:nvSpPr>
        <p:spPr>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6</a:t>
            </a:fld>
            <a:endParaRPr lang="en-US" dirty="0"/>
          </a:p>
        </p:txBody>
      </p:sp>
      <p:sp>
        <p:nvSpPr>
          <p:cNvPr id="2" name="Title 1">
            <a:extLst>
              <a:ext uri="{FF2B5EF4-FFF2-40B4-BE49-F238E27FC236}">
                <a16:creationId xmlns:a16="http://schemas.microsoft.com/office/drawing/2014/main" id="{174FD556-D2CE-C640-9CC8-20CD5D36017A}"/>
              </a:ext>
            </a:extLst>
          </p:cNvPr>
          <p:cNvSpPr>
            <a:spLocks noGrp="1"/>
          </p:cNvSpPr>
          <p:nvPr>
            <p:ph type="ctrTitle"/>
          </p:nvPr>
        </p:nvSpPr>
        <p:spPr>
          <a:xfrm>
            <a:off x="457200" y="290121"/>
            <a:ext cx="11277600" cy="736439"/>
          </a:xfrm>
        </p:spPr>
        <p:txBody>
          <a:bodyPr>
            <a:normAutofit/>
          </a:bodyPr>
          <a:lstStyle/>
          <a:p>
            <a:r>
              <a:rPr lang="en-US" sz="3200" dirty="0"/>
              <a:t>Types of Ethical Hackers</a:t>
            </a:r>
            <a:endParaRPr lang="en-US" sz="2400" dirty="0"/>
          </a:p>
        </p:txBody>
      </p:sp>
      <p:sp>
        <p:nvSpPr>
          <p:cNvPr id="4" name="Content Placeholder 3">
            <a:extLst>
              <a:ext uri="{FF2B5EF4-FFF2-40B4-BE49-F238E27FC236}">
                <a16:creationId xmlns:a16="http://schemas.microsoft.com/office/drawing/2014/main" id="{D91F89C8-767A-47B9-856F-7E47EE6A3279}"/>
              </a:ext>
            </a:extLst>
          </p:cNvPr>
          <p:cNvSpPr>
            <a:spLocks noGrp="1"/>
          </p:cNvSpPr>
          <p:nvPr>
            <p:ph sz="quarter" idx="10"/>
          </p:nvPr>
        </p:nvSpPr>
        <p:spPr>
          <a:xfrm>
            <a:off x="457201" y="1026560"/>
            <a:ext cx="11277599" cy="3886200"/>
          </a:xfrm>
        </p:spPr>
        <p:txBody>
          <a:bodyPr/>
          <a:lstStyle/>
          <a:p>
            <a:pPr>
              <a:lnSpc>
                <a:spcPct val="80000"/>
              </a:lnSpc>
              <a:defRPr/>
            </a:pPr>
            <a:r>
              <a:rPr lang="en-US" dirty="0"/>
              <a:t>White Hat Hacker</a:t>
            </a:r>
          </a:p>
          <a:p>
            <a:pPr lvl="1">
              <a:lnSpc>
                <a:spcPct val="80000"/>
              </a:lnSpc>
              <a:defRPr/>
            </a:pPr>
            <a:r>
              <a:rPr lang="en-US" dirty="0"/>
              <a:t>Do not intend to harm the system or organization but they so, officially to penetrate and locate the vulnerabilities, providing to fix them and ensure safety</a:t>
            </a:r>
          </a:p>
          <a:p>
            <a:pPr>
              <a:lnSpc>
                <a:spcPct val="80000"/>
              </a:lnSpc>
              <a:defRPr/>
            </a:pPr>
            <a:r>
              <a:rPr lang="en-US" dirty="0"/>
              <a:t>Black Hat Hacker</a:t>
            </a:r>
          </a:p>
          <a:p>
            <a:pPr lvl="1">
              <a:lnSpc>
                <a:spcPct val="80000"/>
              </a:lnSpc>
              <a:defRPr/>
            </a:pPr>
            <a:r>
              <a:rPr lang="en-US" dirty="0"/>
              <a:t>They are non-ethical hackers performing hacking to fulfill their selfish intentions to collect monetary benefits</a:t>
            </a:r>
          </a:p>
          <a:p>
            <a:pPr>
              <a:lnSpc>
                <a:spcPct val="80000"/>
              </a:lnSpc>
              <a:defRPr/>
            </a:pPr>
            <a:r>
              <a:rPr lang="en-US" dirty="0"/>
              <a:t>Grey Hat Hacker</a:t>
            </a:r>
          </a:p>
          <a:p>
            <a:pPr lvl="1">
              <a:lnSpc>
                <a:spcPct val="80000"/>
              </a:lnSpc>
              <a:defRPr/>
            </a:pPr>
            <a:r>
              <a:rPr lang="en-US" dirty="0"/>
              <a:t>Combination of white and black – they hack without any malicious intent for fun; don’t use approval from a targeted organization and publicly disclose any vulnerability</a:t>
            </a:r>
          </a:p>
          <a:p>
            <a:pPr lvl="1">
              <a:lnSpc>
                <a:spcPct val="80000"/>
              </a:lnSpc>
              <a:defRPr/>
            </a:pPr>
            <a:endParaRPr lang="en-US" dirty="0"/>
          </a:p>
          <a:p>
            <a:pPr>
              <a:lnSpc>
                <a:spcPct val="80000"/>
              </a:lnSpc>
              <a:defRPr/>
            </a:pPr>
            <a:endParaRPr lang="en-US" dirty="0"/>
          </a:p>
          <a:p>
            <a:endParaRPr lang="en-US" dirty="0"/>
          </a:p>
        </p:txBody>
      </p:sp>
      <p:sp>
        <p:nvSpPr>
          <p:cNvPr id="7" name="Rectangle 3">
            <a:extLst>
              <a:ext uri="{FF2B5EF4-FFF2-40B4-BE49-F238E27FC236}">
                <a16:creationId xmlns:a16="http://schemas.microsoft.com/office/drawing/2014/main" id="{42C9F1E3-97D7-A946-B637-AC20ADE1C775}"/>
              </a:ext>
            </a:extLst>
          </p:cNvPr>
          <p:cNvSpPr txBox="1">
            <a:spLocks noChangeArrowheads="1"/>
          </p:cNvSpPr>
          <p:nvPr/>
        </p:nvSpPr>
        <p:spPr>
          <a:xfrm>
            <a:off x="2079172" y="1209719"/>
            <a:ext cx="8033657" cy="5442858"/>
          </a:xfrm>
          <a:prstGeom prst="rect">
            <a:avLst/>
          </a:prstGeo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80000"/>
              </a:lnSpc>
              <a:defRPr/>
            </a:pPr>
            <a:endParaRPr lang="en-US" dirty="0">
              <a:cs typeface="+mn-cs"/>
            </a:endParaRPr>
          </a:p>
        </p:txBody>
      </p:sp>
      <p:pic>
        <p:nvPicPr>
          <p:cNvPr id="3" name="Picture 2">
            <a:extLst>
              <a:ext uri="{FF2B5EF4-FFF2-40B4-BE49-F238E27FC236}">
                <a16:creationId xmlns:a16="http://schemas.microsoft.com/office/drawing/2014/main" id="{12FEF776-4A35-5D48-95E8-508420BC21AB}"/>
              </a:ext>
            </a:extLst>
          </p:cNvPr>
          <p:cNvPicPr>
            <a:picLocks noChangeAspect="1"/>
          </p:cNvPicPr>
          <p:nvPr/>
        </p:nvPicPr>
        <p:blipFill>
          <a:blip r:embed="rId3"/>
          <a:stretch>
            <a:fillRect/>
          </a:stretch>
        </p:blipFill>
        <p:spPr>
          <a:xfrm>
            <a:off x="3480430" y="4665555"/>
            <a:ext cx="5231140" cy="1987022"/>
          </a:xfrm>
          <a:prstGeom prst="rect">
            <a:avLst/>
          </a:prstGeom>
        </p:spPr>
      </p:pic>
    </p:spTree>
    <p:extLst>
      <p:ext uri="{BB962C8B-B14F-4D97-AF65-F5344CB8AC3E}">
        <p14:creationId xmlns:p14="http://schemas.microsoft.com/office/powerpoint/2010/main" val="19491896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a:xfrm>
            <a:off x="1859280" y="274638"/>
            <a:ext cx="8351520" cy="1143000"/>
          </a:xfrm>
        </p:spPr>
        <p:txBody>
          <a:bodyPr>
            <a:normAutofit/>
          </a:bodyPr>
          <a:lstStyle/>
          <a:p>
            <a:r>
              <a:rPr lang="en-US" sz="3200" dirty="0"/>
              <a:t>Privacy Protection</a:t>
            </a:r>
            <a:endParaRPr lang="en-US" sz="2400" dirty="0"/>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60</a:t>
            </a:fld>
            <a:endParaRPr lang="en-US" dirty="0"/>
          </a:p>
        </p:txBody>
      </p:sp>
      <p:sp>
        <p:nvSpPr>
          <p:cNvPr id="9" name="TextBox 8">
            <a:extLst>
              <a:ext uri="{FF2B5EF4-FFF2-40B4-BE49-F238E27FC236}">
                <a16:creationId xmlns:a16="http://schemas.microsoft.com/office/drawing/2014/main" id="{23FC9188-BF75-0B47-9F9F-075D870C7331}"/>
              </a:ext>
            </a:extLst>
          </p:cNvPr>
          <p:cNvSpPr txBox="1"/>
          <p:nvPr/>
        </p:nvSpPr>
        <p:spPr>
          <a:xfrm>
            <a:off x="2228194" y="2299028"/>
            <a:ext cx="2186151" cy="523220"/>
          </a:xfrm>
          <a:prstGeom prst="rect">
            <a:avLst/>
          </a:prstGeom>
          <a:noFill/>
        </p:spPr>
        <p:txBody>
          <a:bodyPr wrap="square" rtlCol="0">
            <a:spAutoFit/>
          </a:bodyPr>
          <a:lstStyle/>
          <a:p>
            <a:pPr algn="ctr"/>
            <a:r>
              <a:rPr lang="en-US" sz="1400" i="1" dirty="0">
                <a:solidFill>
                  <a:schemeClr val="bg1"/>
                </a:solidFill>
                <a:latin typeface="Arial" panose="020B0604020202020204" pitchFamily="34" charset="0"/>
                <a:cs typeface="Arial" panose="020B0604020202020204" pitchFamily="34" charset="0"/>
              </a:rPr>
              <a:t>Minimum human supervision</a:t>
            </a:r>
          </a:p>
        </p:txBody>
      </p:sp>
      <p:sp>
        <p:nvSpPr>
          <p:cNvPr id="5" name="Rectangle 4">
            <a:extLst>
              <a:ext uri="{FF2B5EF4-FFF2-40B4-BE49-F238E27FC236}">
                <a16:creationId xmlns:a16="http://schemas.microsoft.com/office/drawing/2014/main" id="{BC114D9A-2ED0-134A-B542-045A5535244C}"/>
              </a:ext>
            </a:extLst>
          </p:cNvPr>
          <p:cNvSpPr/>
          <p:nvPr/>
        </p:nvSpPr>
        <p:spPr>
          <a:xfrm>
            <a:off x="2092830" y="1228050"/>
            <a:ext cx="8239890" cy="5355312"/>
          </a:xfrm>
          <a:prstGeom prst="rect">
            <a:avLst/>
          </a:prstGeom>
        </p:spPr>
        <p:txBody>
          <a:bodyPr wrap="square">
            <a:spAutoFit/>
          </a:bodyPr>
          <a:lstStyle/>
          <a:p>
            <a:pPr marL="285750" indent="-2857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cs typeface="Arial" panose="020B0604020202020204" pitchFamily="34" charset="0"/>
              </a:rPr>
              <a:t>Both </a:t>
            </a:r>
            <a:r>
              <a:rPr lang="en-US" altLang="en-US" dirty="0">
                <a:solidFill>
                  <a:srgbClr val="C00000"/>
                </a:solidFill>
                <a:latin typeface="Arial" panose="020B0604020202020204" pitchFamily="34" charset="0"/>
                <a:ea typeface="ＭＳ Ｐゴシック" panose="020B0600070205080204" pitchFamily="34" charset="-128"/>
                <a:cs typeface="Arial" panose="020B0604020202020204" pitchFamily="34" charset="0"/>
              </a:rPr>
              <a:t>policy and technical approaches </a:t>
            </a:r>
            <a:r>
              <a:rPr lang="en-US" altLang="en-US" dirty="0">
                <a:latin typeface="Arial" panose="020B0604020202020204" pitchFamily="34" charset="0"/>
                <a:ea typeface="ＭＳ Ｐゴシック" panose="020B0600070205080204" pitchFamily="34" charset="-128"/>
                <a:cs typeface="Arial" panose="020B0604020202020204" pitchFamily="34" charset="0"/>
              </a:rPr>
              <a:t>are needed to protect privacy</a:t>
            </a:r>
          </a:p>
          <a:p>
            <a:pPr marL="285750" indent="-285750">
              <a:buFont typeface="Arial" panose="020B0604020202020204" pitchFamily="34" charset="0"/>
              <a:buChar char="•"/>
            </a:pPr>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a:p>
            <a:pPr marL="285750" indent="-2857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cs typeface="Arial" panose="020B0604020202020204" pitchFamily="34" charset="0"/>
              </a:rPr>
              <a:t>In terms of technical approaches, the requirements for privacy protection for data stored on information systems can be addresses in part using the technical mechanisms developed for database security</a:t>
            </a:r>
          </a:p>
          <a:p>
            <a:pPr marL="285750" indent="-285750">
              <a:buFont typeface="Arial" panose="020B0604020202020204" pitchFamily="34" charset="0"/>
              <a:buChar char="•"/>
            </a:pPr>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a:p>
            <a:pPr marL="285750" indent="-2857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cs typeface="Arial" panose="020B0604020202020204" pitchFamily="34" charset="0"/>
              </a:rPr>
              <a:t>With regard to social media sites, technical controls include:</a:t>
            </a:r>
          </a:p>
          <a:p>
            <a:pPr marL="742950" lvl="1" indent="-2857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cs typeface="Arial" panose="020B0604020202020204" pitchFamily="34" charset="0"/>
              </a:rPr>
              <a:t>The provision of suitable privacy settings to manage who can view data on individuals</a:t>
            </a:r>
          </a:p>
          <a:p>
            <a:pPr marL="742950" lvl="1" indent="-2857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cs typeface="Arial" panose="020B0604020202020204" pitchFamily="34" charset="0"/>
              </a:rPr>
              <a:t>Notification when one individual is referenced or tagged in another’s content</a:t>
            </a:r>
          </a:p>
          <a:p>
            <a:pPr marL="742950" lvl="1" indent="-2857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cs typeface="Arial" panose="020B0604020202020204" pitchFamily="34" charset="0"/>
              </a:rPr>
              <a:t>Although social media sites include some form of these controls, they are constantly changing, causing frustration for users who are trying to keep up with these mechanisms</a:t>
            </a:r>
          </a:p>
          <a:p>
            <a:pPr marL="285750" indent="-285750">
              <a:buFont typeface="Arial" panose="020B0604020202020204" pitchFamily="34" charset="0"/>
              <a:buChar char="•"/>
            </a:pPr>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a:p>
            <a:pPr marL="285750" indent="-2857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cs typeface="Arial" panose="020B0604020202020204" pitchFamily="34" charset="0"/>
              </a:rPr>
              <a:t>Another approach for managing privacy concerns in big data analysis is to </a:t>
            </a:r>
            <a:r>
              <a:rPr lang="en-US" altLang="en-US" dirty="0">
                <a:solidFill>
                  <a:srgbClr val="FF0000"/>
                </a:solidFill>
                <a:latin typeface="Arial" panose="020B0604020202020204" pitchFamily="34" charset="0"/>
                <a:ea typeface="ＭＳ Ｐゴシック" panose="020B0600070205080204" pitchFamily="34" charset="-128"/>
                <a:cs typeface="Arial" panose="020B0604020202020204" pitchFamily="34" charset="0"/>
              </a:rPr>
              <a:t>anonymize the data, removing any personally identifying information before release to researchers or other organizations for analysis</a:t>
            </a:r>
          </a:p>
          <a:p>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15615085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a:xfrm>
            <a:off x="1859280" y="274639"/>
            <a:ext cx="8351520" cy="846591"/>
          </a:xfrm>
        </p:spPr>
        <p:txBody>
          <a:bodyPr>
            <a:normAutofit/>
          </a:bodyPr>
          <a:lstStyle/>
          <a:p>
            <a:r>
              <a:rPr lang="en-US" sz="3200" dirty="0"/>
              <a:t>Data Privacy</a:t>
            </a:r>
            <a:endParaRPr lang="en-US" sz="2400" dirty="0"/>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61</a:t>
            </a:fld>
            <a:endParaRPr lang="en-US" dirty="0"/>
          </a:p>
        </p:txBody>
      </p:sp>
      <p:sp>
        <p:nvSpPr>
          <p:cNvPr id="9" name="TextBox 8">
            <a:extLst>
              <a:ext uri="{FF2B5EF4-FFF2-40B4-BE49-F238E27FC236}">
                <a16:creationId xmlns:a16="http://schemas.microsoft.com/office/drawing/2014/main" id="{23FC9188-BF75-0B47-9F9F-075D870C7331}"/>
              </a:ext>
            </a:extLst>
          </p:cNvPr>
          <p:cNvSpPr txBox="1"/>
          <p:nvPr/>
        </p:nvSpPr>
        <p:spPr>
          <a:xfrm>
            <a:off x="2228194" y="2299028"/>
            <a:ext cx="2186151" cy="523220"/>
          </a:xfrm>
          <a:prstGeom prst="rect">
            <a:avLst/>
          </a:prstGeom>
          <a:noFill/>
        </p:spPr>
        <p:txBody>
          <a:bodyPr wrap="square" rtlCol="0">
            <a:spAutoFit/>
          </a:bodyPr>
          <a:lstStyle/>
          <a:p>
            <a:pPr algn="ctr"/>
            <a:r>
              <a:rPr lang="en-US" sz="1400" i="1" dirty="0">
                <a:solidFill>
                  <a:schemeClr val="bg1"/>
                </a:solidFill>
                <a:latin typeface="Arial" panose="020B0604020202020204" pitchFamily="34" charset="0"/>
                <a:cs typeface="Arial" panose="020B0604020202020204" pitchFamily="34" charset="0"/>
              </a:rPr>
              <a:t>Minimum human supervision</a:t>
            </a:r>
          </a:p>
        </p:txBody>
      </p:sp>
      <p:sp>
        <p:nvSpPr>
          <p:cNvPr id="5" name="Rectangle 4">
            <a:extLst>
              <a:ext uri="{FF2B5EF4-FFF2-40B4-BE49-F238E27FC236}">
                <a16:creationId xmlns:a16="http://schemas.microsoft.com/office/drawing/2014/main" id="{BC114D9A-2ED0-134A-B542-045A5535244C}"/>
              </a:ext>
            </a:extLst>
          </p:cNvPr>
          <p:cNvSpPr/>
          <p:nvPr/>
        </p:nvSpPr>
        <p:spPr>
          <a:xfrm>
            <a:off x="2061639" y="1020267"/>
            <a:ext cx="8239890" cy="5632311"/>
          </a:xfrm>
          <a:prstGeom prst="rect">
            <a:avLst/>
          </a:prstGeom>
        </p:spPr>
        <p:txBody>
          <a:bodyPr wrap="square">
            <a:spAutoFit/>
          </a:bodyPr>
          <a:lstStyle/>
          <a:p>
            <a:r>
              <a:rPr lang="en-US" altLang="en-US" dirty="0">
                <a:latin typeface="Arial" panose="020B0604020202020204" pitchFamily="34" charset="0"/>
                <a:ea typeface="ＭＳ Ｐゴシック" panose="020B0600070205080204" pitchFamily="34" charset="-128"/>
                <a:cs typeface="Arial" panose="020B0604020202020204" pitchFamily="34" charset="0"/>
              </a:rPr>
              <a:t>In terms of policy, guidelines are needed to manage the use and reuse of big data, ensuring suitable constraints are imposed in order to preserve privacy:</a:t>
            </a:r>
          </a:p>
          <a:p>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a:p>
            <a:pPr marL="285750" indent="-285750">
              <a:buFont typeface="Arial" panose="020B0604020202020204" pitchFamily="34" charset="0"/>
              <a:buChar char="•"/>
            </a:pPr>
            <a:r>
              <a:rPr lang="en-US" altLang="en-US" b="1" dirty="0">
                <a:latin typeface="Arial" panose="020B0604020202020204" pitchFamily="34" charset="0"/>
                <a:ea typeface="ＭＳ Ｐゴシック" panose="020B0600070205080204" pitchFamily="34" charset="-128"/>
                <a:cs typeface="Arial" panose="020B0604020202020204" pitchFamily="34" charset="0"/>
              </a:rPr>
              <a:t>Consent</a:t>
            </a:r>
          </a:p>
          <a:p>
            <a:pPr marL="742950" lvl="1" indent="-2857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cs typeface="Arial" panose="020B0604020202020204" pitchFamily="34" charset="0"/>
              </a:rPr>
              <a:t>Ensuring participants can make informed decisions about their participation in the research</a:t>
            </a:r>
          </a:p>
          <a:p>
            <a:pPr marL="285750" indent="-285750">
              <a:buFont typeface="Arial" panose="020B0604020202020204" pitchFamily="34" charset="0"/>
              <a:buChar char="•"/>
            </a:pPr>
            <a:r>
              <a:rPr lang="en-US" altLang="en-US" b="1" dirty="0">
                <a:latin typeface="Arial" panose="020B0604020202020204" pitchFamily="34" charset="0"/>
                <a:ea typeface="ＭＳ Ｐゴシック" panose="020B0600070205080204" pitchFamily="34" charset="-128"/>
                <a:cs typeface="Arial" panose="020B0604020202020204" pitchFamily="34" charset="0"/>
              </a:rPr>
              <a:t>Privacy and confidentiality</a:t>
            </a:r>
          </a:p>
          <a:p>
            <a:pPr marL="742950" lvl="1" indent="-2857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cs typeface="Arial" panose="020B0604020202020204" pitchFamily="34" charset="0"/>
              </a:rPr>
              <a:t>Privacy is the control that individuals have over who can access their personal information</a:t>
            </a:r>
          </a:p>
          <a:p>
            <a:pPr marL="742950" lvl="1" indent="-2857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cs typeface="Arial" panose="020B0604020202020204" pitchFamily="34" charset="0"/>
              </a:rPr>
              <a:t>Confidentiality is the principle that only authorized persons should have access to information</a:t>
            </a:r>
          </a:p>
          <a:p>
            <a:pPr marL="285750" indent="-285750">
              <a:buFont typeface="Arial" panose="020B0604020202020204" pitchFamily="34" charset="0"/>
              <a:buChar char="•"/>
            </a:pPr>
            <a:r>
              <a:rPr lang="en-US" altLang="en-US" b="1" dirty="0">
                <a:latin typeface="Arial" panose="020B0604020202020204" pitchFamily="34" charset="0"/>
                <a:ea typeface="ＭＳ Ｐゴシック" panose="020B0600070205080204" pitchFamily="34" charset="-128"/>
                <a:cs typeface="Arial" panose="020B0604020202020204" pitchFamily="34" charset="0"/>
              </a:rPr>
              <a:t>Ownership and authorship</a:t>
            </a:r>
          </a:p>
          <a:p>
            <a:pPr marL="742950" lvl="1" indent="-2857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cs typeface="Arial" panose="020B0604020202020204" pitchFamily="34" charset="0"/>
              </a:rPr>
              <a:t>Addresses who has responsibility for the data, and at what point does an individual give up their right to control their personal data</a:t>
            </a:r>
          </a:p>
          <a:p>
            <a:pPr marL="285750" indent="-285750">
              <a:buFont typeface="Arial" panose="020B0604020202020204" pitchFamily="34" charset="0"/>
              <a:buChar char="•"/>
            </a:pPr>
            <a:r>
              <a:rPr lang="en-US" altLang="en-US" b="1" dirty="0">
                <a:latin typeface="Arial" panose="020B0604020202020204" pitchFamily="34" charset="0"/>
                <a:ea typeface="ＭＳ Ｐゴシック" panose="020B0600070205080204" pitchFamily="34" charset="-128"/>
                <a:cs typeface="Arial" panose="020B0604020202020204" pitchFamily="34" charset="0"/>
              </a:rPr>
              <a:t>Data sharing – assessing the social benefits of research</a:t>
            </a:r>
          </a:p>
          <a:p>
            <a:pPr marL="742950" lvl="1" indent="-2857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cs typeface="Arial" panose="020B0604020202020204" pitchFamily="34" charset="0"/>
              </a:rPr>
              <a:t>The social benefits that result from data matching and reuse of data from one source or research project in another</a:t>
            </a:r>
          </a:p>
          <a:p>
            <a:pPr marL="285750" indent="-285750">
              <a:buFont typeface="Arial" panose="020B0604020202020204" pitchFamily="34" charset="0"/>
              <a:buChar char="•"/>
            </a:pPr>
            <a:r>
              <a:rPr lang="en-US" altLang="en-US" b="1" dirty="0">
                <a:latin typeface="Arial" panose="020B0604020202020204" pitchFamily="34" charset="0"/>
                <a:ea typeface="ＭＳ Ｐゴシック" panose="020B0600070205080204" pitchFamily="34" charset="-128"/>
                <a:cs typeface="Arial" panose="020B0604020202020204" pitchFamily="34" charset="0"/>
              </a:rPr>
              <a:t>Governance and custodianship</a:t>
            </a:r>
          </a:p>
          <a:p>
            <a:pPr marL="742950" lvl="1" indent="-2857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cs typeface="Arial" panose="020B0604020202020204" pitchFamily="34" charset="0"/>
              </a:rPr>
              <a:t>Oversight and implementation of the management, organization, access, and preservation of digital data</a:t>
            </a:r>
          </a:p>
        </p:txBody>
      </p:sp>
    </p:spTree>
    <p:extLst>
      <p:ext uri="{BB962C8B-B14F-4D97-AF65-F5344CB8AC3E}">
        <p14:creationId xmlns:p14="http://schemas.microsoft.com/office/powerpoint/2010/main" val="25306902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155FF-C31E-4AC6-BFFA-E46AF52F5684}"/>
              </a:ext>
            </a:extLst>
          </p:cNvPr>
          <p:cNvSpPr>
            <a:spLocks noGrp="1"/>
          </p:cNvSpPr>
          <p:nvPr>
            <p:ph type="sldNum" sz="quarter" idx="12"/>
          </p:nvPr>
        </p:nvSpPr>
        <p:spPr>
          <a:prstGeom prst="rect">
            <a:avLst/>
          </a:prstGeom>
        </p:spPr>
        <p:txBody>
          <a:bodyPr/>
          <a:lstStyle/>
          <a:p>
            <a:fld id="{19A1A663-AB5A-1C46-BB3F-DC91B87E1671}" type="slidenum">
              <a:rPr lang="en-US" smtClean="0"/>
              <a:pPr/>
              <a:t>62</a:t>
            </a:fld>
            <a:endParaRPr lang="en-US" dirty="0"/>
          </a:p>
        </p:txBody>
      </p:sp>
      <p:sp>
        <p:nvSpPr>
          <p:cNvPr id="7" name="Text Placeholder 6">
            <a:extLst>
              <a:ext uri="{FF2B5EF4-FFF2-40B4-BE49-F238E27FC236}">
                <a16:creationId xmlns:a16="http://schemas.microsoft.com/office/drawing/2014/main" id="{71758D06-223B-4ABB-B038-E5907DC0A6EF}"/>
              </a:ext>
            </a:extLst>
          </p:cNvPr>
          <p:cNvSpPr>
            <a:spLocks noGrp="1"/>
          </p:cNvSpPr>
          <p:nvPr>
            <p:ph type="body" sz="quarter" idx="10"/>
          </p:nvPr>
        </p:nvSpPr>
        <p:spPr/>
        <p:txBody>
          <a:bodyPr/>
          <a:lstStyle/>
          <a:p>
            <a:r>
              <a:rPr lang="en-US" dirty="0"/>
              <a:t>Module 2</a:t>
            </a:r>
          </a:p>
        </p:txBody>
      </p:sp>
      <p:sp>
        <p:nvSpPr>
          <p:cNvPr id="5" name="Rectangle 4">
            <a:extLst>
              <a:ext uri="{FF2B5EF4-FFF2-40B4-BE49-F238E27FC236}">
                <a16:creationId xmlns:a16="http://schemas.microsoft.com/office/drawing/2014/main" id="{9DA21398-CE95-4290-A860-E1477BCE3728}"/>
              </a:ext>
            </a:extLst>
          </p:cNvPr>
          <p:cNvSpPr/>
          <p:nvPr/>
        </p:nvSpPr>
        <p:spPr>
          <a:xfrm>
            <a:off x="6394581" y="835662"/>
            <a:ext cx="5081970" cy="5016758"/>
          </a:xfrm>
          <a:prstGeom prst="rect">
            <a:avLst/>
          </a:prstGeom>
        </p:spPr>
        <p:txBody>
          <a:bodyPr wrap="square">
            <a:spAutoFit/>
          </a:bodyPr>
          <a:lstStyle/>
          <a:p>
            <a:pPr marL="457200" indent="-457200">
              <a:buFont typeface="Arial" panose="020B0604020202020204" pitchFamily="34" charset="0"/>
              <a:buChar char="•"/>
            </a:pPr>
            <a:r>
              <a:rPr lang="en-US" sz="3200" dirty="0"/>
              <a:t>TCP fundamental</a:t>
            </a:r>
          </a:p>
          <a:p>
            <a:pPr marL="457200" indent="-457200">
              <a:buFont typeface="Arial" panose="020B0604020202020204" pitchFamily="34" charset="0"/>
              <a:buChar char="•"/>
            </a:pPr>
            <a:r>
              <a:rPr lang="en-US" sz="3200" dirty="0"/>
              <a:t>Attacks on the TCP protocol</a:t>
            </a:r>
          </a:p>
          <a:p>
            <a:pPr marL="457200" indent="-457200">
              <a:buFont typeface="Arial" panose="020B0604020202020204" pitchFamily="34" charset="0"/>
              <a:buChar char="•"/>
            </a:pPr>
            <a:r>
              <a:rPr lang="en-US" sz="3200" dirty="0"/>
              <a:t>Denial-of-Service attack</a:t>
            </a:r>
          </a:p>
          <a:p>
            <a:pPr marL="457200" indent="-457200">
              <a:buFont typeface="Arial" panose="020B0604020202020204" pitchFamily="34" charset="0"/>
              <a:buChar char="•"/>
            </a:pPr>
            <a:r>
              <a:rPr lang="en-US" sz="3200" dirty="0"/>
              <a:t>SQL injection attack</a:t>
            </a:r>
          </a:p>
          <a:p>
            <a:pPr marL="457200" indent="-457200">
              <a:buFont typeface="Arial" panose="020B0604020202020204" pitchFamily="34" charset="0"/>
              <a:buChar char="•"/>
            </a:pPr>
            <a:r>
              <a:rPr lang="en-US" sz="3200" dirty="0"/>
              <a:t>Cross-side scripting attack</a:t>
            </a:r>
          </a:p>
          <a:p>
            <a:pPr marL="457200" indent="-457200">
              <a:buFont typeface="Arial" panose="020B0604020202020204" pitchFamily="34" charset="0"/>
              <a:buChar char="•"/>
            </a:pPr>
            <a:r>
              <a:rPr lang="en-US" sz="3200" dirty="0"/>
              <a:t>Miscellaneous: Heartbleed bug and attack, Ransomware, </a:t>
            </a:r>
            <a:r>
              <a:rPr lang="en-US" sz="3200" dirty="0" err="1"/>
              <a:t>Cryptojacking</a:t>
            </a:r>
            <a:r>
              <a:rPr lang="en-US" sz="3200" dirty="0"/>
              <a:t> </a:t>
            </a:r>
          </a:p>
        </p:txBody>
      </p:sp>
    </p:spTree>
    <p:extLst>
      <p:ext uri="{BB962C8B-B14F-4D97-AF65-F5344CB8AC3E}">
        <p14:creationId xmlns:p14="http://schemas.microsoft.com/office/powerpoint/2010/main" val="3195141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155FF-C31E-4AC6-BFFA-E46AF52F5684}"/>
              </a:ext>
            </a:extLst>
          </p:cNvPr>
          <p:cNvSpPr>
            <a:spLocks noGrp="1"/>
          </p:cNvSpPr>
          <p:nvPr>
            <p:ph type="sldNum" sz="quarter" idx="12"/>
          </p:nvPr>
        </p:nvSpPr>
        <p:spPr>
          <a:prstGeom prst="rect">
            <a:avLst/>
          </a:prstGeom>
        </p:spPr>
        <p:txBody>
          <a:bodyPr/>
          <a:lstStyle/>
          <a:p>
            <a:fld id="{19A1A663-AB5A-1C46-BB3F-DC91B87E1671}" type="slidenum">
              <a:rPr lang="en-US" smtClean="0"/>
              <a:pPr/>
              <a:t>63</a:t>
            </a:fld>
            <a:endParaRPr lang="en-US" dirty="0"/>
          </a:p>
        </p:txBody>
      </p:sp>
      <p:sp>
        <p:nvSpPr>
          <p:cNvPr id="7" name="Text Placeholder 6">
            <a:extLst>
              <a:ext uri="{FF2B5EF4-FFF2-40B4-BE49-F238E27FC236}">
                <a16:creationId xmlns:a16="http://schemas.microsoft.com/office/drawing/2014/main" id="{71758D06-223B-4ABB-B038-E5907DC0A6EF}"/>
              </a:ext>
            </a:extLst>
          </p:cNvPr>
          <p:cNvSpPr>
            <a:spLocks noGrp="1"/>
          </p:cNvSpPr>
          <p:nvPr>
            <p:ph type="body" sz="quarter" idx="10"/>
          </p:nvPr>
        </p:nvSpPr>
        <p:spPr/>
        <p:txBody>
          <a:bodyPr/>
          <a:lstStyle/>
          <a:p>
            <a:r>
              <a:rPr lang="en-US" dirty="0"/>
              <a:t>Module 2</a:t>
            </a:r>
          </a:p>
        </p:txBody>
      </p:sp>
      <p:sp>
        <p:nvSpPr>
          <p:cNvPr id="5" name="Rectangle 4">
            <a:extLst>
              <a:ext uri="{FF2B5EF4-FFF2-40B4-BE49-F238E27FC236}">
                <a16:creationId xmlns:a16="http://schemas.microsoft.com/office/drawing/2014/main" id="{9DA21398-CE95-4290-A860-E1477BCE3728}"/>
              </a:ext>
            </a:extLst>
          </p:cNvPr>
          <p:cNvSpPr/>
          <p:nvPr/>
        </p:nvSpPr>
        <p:spPr>
          <a:xfrm>
            <a:off x="6394581" y="835662"/>
            <a:ext cx="5081970" cy="5016758"/>
          </a:xfrm>
          <a:prstGeom prst="rect">
            <a:avLst/>
          </a:prstGeom>
        </p:spPr>
        <p:txBody>
          <a:bodyPr wrap="square">
            <a:spAutoFit/>
          </a:bodyPr>
          <a:lstStyle/>
          <a:p>
            <a:pPr marL="457200" indent="-457200">
              <a:buFont typeface="Arial" panose="020B0604020202020204" pitchFamily="34" charset="0"/>
              <a:buChar char="•"/>
            </a:pPr>
            <a:r>
              <a:rPr lang="en-US" sz="3200" dirty="0">
                <a:solidFill>
                  <a:srgbClr val="FF0000"/>
                </a:solidFill>
              </a:rPr>
              <a:t>TCP fundamental</a:t>
            </a:r>
          </a:p>
          <a:p>
            <a:pPr marL="457200" indent="-457200">
              <a:buFont typeface="Arial" panose="020B0604020202020204" pitchFamily="34" charset="0"/>
              <a:buChar char="•"/>
            </a:pPr>
            <a:r>
              <a:rPr lang="en-US" sz="3200" dirty="0"/>
              <a:t>Attacks on the TCP protocol</a:t>
            </a:r>
          </a:p>
          <a:p>
            <a:pPr marL="457200" indent="-457200">
              <a:buFont typeface="Arial" panose="020B0604020202020204" pitchFamily="34" charset="0"/>
              <a:buChar char="•"/>
            </a:pPr>
            <a:r>
              <a:rPr lang="en-US" sz="3200" dirty="0"/>
              <a:t>Denial-of-Service attack</a:t>
            </a:r>
          </a:p>
          <a:p>
            <a:pPr marL="457200" indent="-457200">
              <a:buFont typeface="Arial" panose="020B0604020202020204" pitchFamily="34" charset="0"/>
              <a:buChar char="•"/>
            </a:pPr>
            <a:r>
              <a:rPr lang="en-US" sz="3200" dirty="0"/>
              <a:t>SQL injection attack</a:t>
            </a:r>
          </a:p>
          <a:p>
            <a:pPr marL="457200" indent="-457200">
              <a:buFont typeface="Arial" panose="020B0604020202020204" pitchFamily="34" charset="0"/>
              <a:buChar char="•"/>
            </a:pPr>
            <a:r>
              <a:rPr lang="en-US" sz="3200" dirty="0"/>
              <a:t>Cross-side scripting attack</a:t>
            </a:r>
          </a:p>
          <a:p>
            <a:pPr marL="457200" indent="-457200">
              <a:buFont typeface="Arial" panose="020B0604020202020204" pitchFamily="34" charset="0"/>
              <a:buChar char="•"/>
            </a:pPr>
            <a:r>
              <a:rPr lang="en-US" sz="3200" dirty="0"/>
              <a:t>Miscellaneous: Heartbleed bug and attack, Ransomware, </a:t>
            </a:r>
            <a:r>
              <a:rPr lang="en-US" sz="3200" dirty="0" err="1"/>
              <a:t>Cryptojacking</a:t>
            </a:r>
            <a:r>
              <a:rPr lang="en-US" sz="3200" dirty="0"/>
              <a:t> </a:t>
            </a:r>
          </a:p>
        </p:txBody>
      </p:sp>
    </p:spTree>
    <p:extLst>
      <p:ext uri="{BB962C8B-B14F-4D97-AF65-F5344CB8AC3E}">
        <p14:creationId xmlns:p14="http://schemas.microsoft.com/office/powerpoint/2010/main" val="19502256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1706492" y="417692"/>
            <a:ext cx="8520600" cy="572700"/>
          </a:xfrm>
          <a:prstGeom prst="rect">
            <a:avLst/>
          </a:prstGeom>
        </p:spPr>
        <p:txBody>
          <a:bodyPr vert="horz" wrap="square" lIns="91425" tIns="91425" rIns="91425" bIns="91425" rtlCol="0" anchor="t" anchorCtr="0">
            <a:noAutofit/>
          </a:bodyPr>
          <a:lstStyle/>
          <a:p>
            <a:r>
              <a:rPr lang="en-GB" dirty="0"/>
              <a:t>TCP Protocol</a:t>
            </a:r>
          </a:p>
        </p:txBody>
      </p:sp>
      <p:sp>
        <p:nvSpPr>
          <p:cNvPr id="4" name="Slide Number Placeholder 5">
            <a:extLst>
              <a:ext uri="{FF2B5EF4-FFF2-40B4-BE49-F238E27FC236}">
                <a16:creationId xmlns:a16="http://schemas.microsoft.com/office/drawing/2014/main" id="{9FBCA90E-02C4-F349-B4CF-B435E5032842}"/>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64</a:t>
            </a:fld>
            <a:endParaRPr lang="en-US" dirty="0"/>
          </a:p>
        </p:txBody>
      </p:sp>
      <p:pic>
        <p:nvPicPr>
          <p:cNvPr id="3074" name="Picture 2" descr="Transmission Control Protocol (TCP)">
            <a:extLst>
              <a:ext uri="{FF2B5EF4-FFF2-40B4-BE49-F238E27FC236}">
                <a16:creationId xmlns:a16="http://schemas.microsoft.com/office/drawing/2014/main" id="{DFAB0576-99EC-E944-9BEE-AE463660FE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2000" y="2133441"/>
            <a:ext cx="4243145" cy="3125328"/>
          </a:xfrm>
          <a:prstGeom prst="rect">
            <a:avLst/>
          </a:prstGeom>
          <a:noFill/>
          <a:extLst>
            <a:ext uri="{909E8E84-426E-40DD-AFC4-6F175D3DCCD1}">
              <a14:hiddenFill xmlns:a14="http://schemas.microsoft.com/office/drawing/2010/main">
                <a:solidFill>
                  <a:srgbClr val="FFFFFF"/>
                </a:solidFill>
              </a14:hiddenFill>
            </a:ext>
          </a:extLst>
        </p:spPr>
      </p:pic>
      <p:sp>
        <p:nvSpPr>
          <p:cNvPr id="66" name="Shape 66"/>
          <p:cNvSpPr txBox="1">
            <a:spLocks noGrp="1"/>
          </p:cNvSpPr>
          <p:nvPr>
            <p:ph type="body" idx="1"/>
          </p:nvPr>
        </p:nvSpPr>
        <p:spPr>
          <a:xfrm>
            <a:off x="1835701" y="1242391"/>
            <a:ext cx="5057968" cy="4016378"/>
          </a:xfrm>
          <a:prstGeom prst="rect">
            <a:avLst/>
          </a:prstGeom>
        </p:spPr>
        <p:txBody>
          <a:bodyPr vert="horz" wrap="square" lIns="91425" tIns="91425" rIns="91425" bIns="91425" rtlCol="0" anchor="t" anchorCtr="0">
            <a:noAutofit/>
          </a:bodyPr>
          <a:lstStyle/>
          <a:p>
            <a:pPr marL="457200">
              <a:buClr>
                <a:srgbClr val="000000"/>
              </a:buClr>
            </a:pPr>
            <a:r>
              <a:rPr lang="en-GB" dirty="0">
                <a:solidFill>
                  <a:srgbClr val="000000"/>
                </a:solidFill>
              </a:rPr>
              <a:t>Transmission Control Protocol (TCP) is a core protocol of the Internet protocol suite</a:t>
            </a:r>
          </a:p>
          <a:p>
            <a:pPr marL="457200">
              <a:buClr>
                <a:srgbClr val="000000"/>
              </a:buClr>
            </a:pPr>
            <a:r>
              <a:rPr lang="en-GB" dirty="0">
                <a:solidFill>
                  <a:srgbClr val="000000"/>
                </a:solidFill>
              </a:rPr>
              <a:t>Sits on the top of the IP layer; transport layer</a:t>
            </a:r>
          </a:p>
          <a:p>
            <a:pPr marL="457200">
              <a:buClr>
                <a:srgbClr val="000000"/>
              </a:buClr>
            </a:pPr>
            <a:r>
              <a:rPr lang="en-GB" dirty="0">
                <a:solidFill>
                  <a:srgbClr val="000000"/>
                </a:solidFill>
              </a:rPr>
              <a:t>Provide host-to-host communication services for applications</a:t>
            </a:r>
          </a:p>
          <a:p>
            <a:pPr marL="457200">
              <a:buClr>
                <a:srgbClr val="000000"/>
              </a:buClr>
            </a:pPr>
            <a:r>
              <a:rPr lang="en-GB" dirty="0">
                <a:solidFill>
                  <a:srgbClr val="000000"/>
                </a:solidFill>
              </a:rPr>
              <a:t>Two transport Layer protocols</a:t>
            </a:r>
          </a:p>
          <a:p>
            <a:pPr marL="860425" lvl="2" indent="-342900">
              <a:buClr>
                <a:srgbClr val="000000"/>
              </a:buClr>
              <a:buSzPts val="1800"/>
              <a:buFont typeface="Courier New" panose="02070309020205020404" pitchFamily="49" charset="0"/>
              <a:buChar char="o"/>
            </a:pPr>
            <a:r>
              <a:rPr lang="en-GB" b="1" dirty="0">
                <a:solidFill>
                  <a:srgbClr val="000000"/>
                </a:solidFill>
              </a:rPr>
              <a:t>TCP:</a:t>
            </a:r>
            <a:r>
              <a:rPr lang="en-GB" dirty="0">
                <a:solidFill>
                  <a:srgbClr val="000000"/>
                </a:solidFill>
              </a:rPr>
              <a:t> provides a reliable and ordered communication channel between applications</a:t>
            </a:r>
          </a:p>
          <a:p>
            <a:pPr marL="860425" lvl="4" indent="-342900">
              <a:buClr>
                <a:srgbClr val="000000"/>
              </a:buClr>
              <a:buSzPts val="1800"/>
            </a:pPr>
            <a:r>
              <a:rPr lang="en-GB" sz="2000" b="1" dirty="0">
                <a:solidFill>
                  <a:srgbClr val="000000"/>
                </a:solidFill>
              </a:rPr>
              <a:t>UDP: </a:t>
            </a:r>
            <a:r>
              <a:rPr lang="en-GB" sz="2000" dirty="0">
                <a:solidFill>
                  <a:srgbClr val="000000"/>
                </a:solidFill>
              </a:rPr>
              <a:t>lightweight protocol with lower overhead and can be used for applications that do not require reliability or communication order </a:t>
            </a:r>
          </a:p>
        </p:txBody>
      </p:sp>
    </p:spTree>
    <p:extLst>
      <p:ext uri="{BB962C8B-B14F-4D97-AF65-F5344CB8AC3E}">
        <p14:creationId xmlns:p14="http://schemas.microsoft.com/office/powerpoint/2010/main" val="27938425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1835700" y="366342"/>
            <a:ext cx="8520600" cy="572700"/>
          </a:xfrm>
          <a:prstGeom prst="rect">
            <a:avLst/>
          </a:prstGeom>
        </p:spPr>
        <p:txBody>
          <a:bodyPr vert="horz" wrap="square" lIns="91425" tIns="91425" rIns="91425" bIns="91425" rtlCol="0" anchor="t" anchorCtr="0">
            <a:noAutofit/>
          </a:bodyPr>
          <a:lstStyle/>
          <a:p>
            <a:r>
              <a:rPr lang="en-GB" dirty="0"/>
              <a:t>TCP Header</a:t>
            </a:r>
          </a:p>
        </p:txBody>
      </p:sp>
      <p:pic>
        <p:nvPicPr>
          <p:cNvPr id="126" name="Shape 126"/>
          <p:cNvPicPr preferRelativeResize="0"/>
          <p:nvPr/>
        </p:nvPicPr>
        <p:blipFill>
          <a:blip r:embed="rId3">
            <a:alphaModFix/>
          </a:blip>
          <a:stretch>
            <a:fillRect/>
          </a:stretch>
        </p:blipFill>
        <p:spPr>
          <a:xfrm>
            <a:off x="1779275" y="1823150"/>
            <a:ext cx="5009824" cy="2720792"/>
          </a:xfrm>
          <a:prstGeom prst="rect">
            <a:avLst/>
          </a:prstGeom>
          <a:noFill/>
          <a:ln>
            <a:noFill/>
          </a:ln>
        </p:spPr>
      </p:pic>
      <p:sp>
        <p:nvSpPr>
          <p:cNvPr id="127" name="Shape 127"/>
          <p:cNvSpPr txBox="1"/>
          <p:nvPr/>
        </p:nvSpPr>
        <p:spPr>
          <a:xfrm>
            <a:off x="6680225" y="2001700"/>
            <a:ext cx="3930900" cy="3854400"/>
          </a:xfrm>
          <a:prstGeom prst="rect">
            <a:avLst/>
          </a:prstGeom>
          <a:noFill/>
          <a:ln>
            <a:noFill/>
          </a:ln>
        </p:spPr>
        <p:txBody>
          <a:bodyPr wrap="square" lIns="91425" tIns="91425" rIns="91425" bIns="91425" anchor="t" anchorCtr="0">
            <a:noAutofit/>
          </a:bodyPr>
          <a:lstStyle/>
          <a:p>
            <a:r>
              <a:rPr lang="en-GB" i="1" dirty="0">
                <a:latin typeface="Arial" panose="020B0604020202020204" pitchFamily="34" charset="0"/>
                <a:cs typeface="Arial" panose="020B0604020202020204" pitchFamily="34" charset="0"/>
              </a:rPr>
              <a:t>TCP Segment: TCP Header + Data.</a:t>
            </a:r>
            <a:r>
              <a:rPr lang="en-GB" dirty="0">
                <a:latin typeface="Arial" panose="020B0604020202020204" pitchFamily="34" charset="0"/>
                <a:cs typeface="Arial" panose="020B0604020202020204" pitchFamily="34" charset="0"/>
              </a:rPr>
              <a:t> </a:t>
            </a:r>
          </a:p>
          <a:p>
            <a:endParaRPr dirty="0">
              <a:latin typeface="Arial" panose="020B0604020202020204" pitchFamily="34" charset="0"/>
              <a:cs typeface="Arial" panose="020B0604020202020204" pitchFamily="34" charset="0"/>
            </a:endParaRPr>
          </a:p>
          <a:p>
            <a:r>
              <a:rPr lang="en-GB" i="1" u="sng" dirty="0">
                <a:latin typeface="Arial" panose="020B0604020202020204" pitchFamily="34" charset="0"/>
                <a:cs typeface="Arial" panose="020B0604020202020204" pitchFamily="34" charset="0"/>
              </a:rPr>
              <a:t>Source and Destination port (16 bits each)</a:t>
            </a:r>
            <a:r>
              <a:rPr lang="en-GB" u="sng" dirty="0">
                <a:latin typeface="Arial" panose="020B0604020202020204" pitchFamily="34" charset="0"/>
                <a:cs typeface="Arial" panose="020B0604020202020204" pitchFamily="34" charset="0"/>
              </a:rPr>
              <a:t>:</a:t>
            </a:r>
            <a:r>
              <a:rPr lang="en-GB" dirty="0">
                <a:latin typeface="Arial" panose="020B0604020202020204" pitchFamily="34" charset="0"/>
                <a:cs typeface="Arial" panose="020B0604020202020204" pitchFamily="34" charset="0"/>
              </a:rPr>
              <a:t> Specify port numbers of the sender and the receiver.</a:t>
            </a:r>
          </a:p>
          <a:p>
            <a:endParaRPr dirty="0">
              <a:latin typeface="Arial" panose="020B0604020202020204" pitchFamily="34" charset="0"/>
              <a:cs typeface="Arial" panose="020B0604020202020204" pitchFamily="34" charset="0"/>
            </a:endParaRPr>
          </a:p>
          <a:p>
            <a:r>
              <a:rPr lang="en-GB" i="1" u="sng" dirty="0">
                <a:latin typeface="Arial" panose="020B0604020202020204" pitchFamily="34" charset="0"/>
                <a:cs typeface="Arial" panose="020B0604020202020204" pitchFamily="34" charset="0"/>
              </a:rPr>
              <a:t>Sequence number (32 bits) </a:t>
            </a:r>
            <a:r>
              <a:rPr lang="en-GB" u="sng"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Specifies the sequence number of the first octet in the TCP segment. If SYN bit is set, it is the initial sequence number.</a:t>
            </a:r>
          </a:p>
        </p:txBody>
      </p:sp>
      <p:sp>
        <p:nvSpPr>
          <p:cNvPr id="128" name="Shape 128"/>
          <p:cNvSpPr txBox="1"/>
          <p:nvPr/>
        </p:nvSpPr>
        <p:spPr>
          <a:xfrm>
            <a:off x="2043868" y="5189975"/>
            <a:ext cx="4849800" cy="1531500"/>
          </a:xfrm>
          <a:prstGeom prst="rect">
            <a:avLst/>
          </a:prstGeom>
          <a:noFill/>
          <a:ln>
            <a:noFill/>
          </a:ln>
        </p:spPr>
        <p:txBody>
          <a:bodyPr wrap="square" lIns="91425" tIns="91425" rIns="91425" bIns="91425" anchor="t" anchorCtr="0">
            <a:noAutofit/>
          </a:bodyPr>
          <a:lstStyle/>
          <a:p>
            <a:pPr indent="-69850">
              <a:buClr>
                <a:schemeClr val="dk1"/>
              </a:buClr>
              <a:buSzPts val="1100"/>
            </a:pPr>
            <a:r>
              <a:rPr lang="en-GB" i="1" u="sng" dirty="0">
                <a:solidFill>
                  <a:schemeClr val="dk1"/>
                </a:solidFill>
                <a:latin typeface="Arial" panose="020B0604020202020204" pitchFamily="34" charset="0"/>
                <a:cs typeface="Arial" panose="020B0604020202020204" pitchFamily="34" charset="0"/>
              </a:rPr>
              <a:t>Acknowledgement number (32 bits)</a:t>
            </a:r>
            <a:r>
              <a:rPr lang="en-GB" u="sng" dirty="0">
                <a:solidFill>
                  <a:schemeClr val="dk1"/>
                </a:solidFill>
                <a:latin typeface="Arial" panose="020B0604020202020204" pitchFamily="34" charset="0"/>
                <a:cs typeface="Arial" panose="020B0604020202020204" pitchFamily="34" charset="0"/>
              </a:rPr>
              <a:t>: </a:t>
            </a:r>
            <a:r>
              <a:rPr lang="en-GB" dirty="0">
                <a:solidFill>
                  <a:schemeClr val="dk1"/>
                </a:solidFill>
                <a:latin typeface="Arial" panose="020B0604020202020204" pitchFamily="34" charset="0"/>
                <a:cs typeface="Arial" panose="020B0604020202020204" pitchFamily="34" charset="0"/>
              </a:rPr>
              <a:t>Contains the value of the next sequence number expected by the sender of this segment. Valid only if ACK bit is set.</a:t>
            </a:r>
          </a:p>
        </p:txBody>
      </p:sp>
      <p:sp>
        <p:nvSpPr>
          <p:cNvPr id="6" name="Slide Number Placeholder 5">
            <a:extLst>
              <a:ext uri="{FF2B5EF4-FFF2-40B4-BE49-F238E27FC236}">
                <a16:creationId xmlns:a16="http://schemas.microsoft.com/office/drawing/2014/main" id="{B61810A3-5BD8-5241-8DC4-8904020E8449}"/>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65</a:t>
            </a:fld>
            <a:endParaRPr lang="en-US" dirty="0"/>
          </a:p>
        </p:txBody>
      </p:sp>
    </p:spTree>
    <p:extLst>
      <p:ext uri="{BB962C8B-B14F-4D97-AF65-F5344CB8AC3E}">
        <p14:creationId xmlns:p14="http://schemas.microsoft.com/office/powerpoint/2010/main" val="27128661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1835700" y="446241"/>
            <a:ext cx="8520600" cy="572700"/>
          </a:xfrm>
          <a:prstGeom prst="rect">
            <a:avLst/>
          </a:prstGeom>
        </p:spPr>
        <p:txBody>
          <a:bodyPr vert="horz" wrap="square" lIns="91425" tIns="91425" rIns="91425" bIns="91425" rtlCol="0" anchor="t" anchorCtr="0">
            <a:noAutofit/>
          </a:bodyPr>
          <a:lstStyle/>
          <a:p>
            <a:pPr indent="-69850">
              <a:buClr>
                <a:schemeClr val="dk1"/>
              </a:buClr>
              <a:buSzPts val="1100"/>
            </a:pPr>
            <a:r>
              <a:rPr lang="en-GB" dirty="0"/>
              <a:t>TCP Header</a:t>
            </a:r>
          </a:p>
        </p:txBody>
      </p:sp>
      <p:sp>
        <p:nvSpPr>
          <p:cNvPr id="134" name="Shape 134"/>
          <p:cNvSpPr txBox="1">
            <a:spLocks noGrp="1"/>
          </p:cNvSpPr>
          <p:nvPr>
            <p:ph type="body" idx="1"/>
          </p:nvPr>
        </p:nvSpPr>
        <p:spPr>
          <a:xfrm>
            <a:off x="1835700" y="1455248"/>
            <a:ext cx="8520600" cy="4956511"/>
          </a:xfrm>
          <a:prstGeom prst="rect">
            <a:avLst/>
          </a:prstGeom>
        </p:spPr>
        <p:txBody>
          <a:bodyPr vert="horz" wrap="square" lIns="91425" tIns="91425" rIns="91425" bIns="91425" rtlCol="0" anchor="t" anchorCtr="0">
            <a:noAutofit/>
          </a:bodyPr>
          <a:lstStyle/>
          <a:p>
            <a:pPr marL="0" indent="0">
              <a:buNone/>
            </a:pPr>
            <a:r>
              <a:rPr lang="en-GB" sz="1800" i="1" u="sng" dirty="0">
                <a:solidFill>
                  <a:srgbClr val="000000"/>
                </a:solidFill>
              </a:rPr>
              <a:t>Header length (4 bits): </a:t>
            </a:r>
            <a:r>
              <a:rPr lang="en-GB" sz="1800" dirty="0">
                <a:solidFill>
                  <a:srgbClr val="000000"/>
                </a:solidFill>
              </a:rPr>
              <a:t>Length of TCP header is measured by the number of 32-bit words in the header, so we multiply by 4 to get number of octets in the header.</a:t>
            </a:r>
          </a:p>
          <a:p>
            <a:pPr marL="0" indent="0">
              <a:buNone/>
            </a:pPr>
            <a:r>
              <a:rPr lang="en-GB" sz="1800" i="1" u="sng" dirty="0">
                <a:solidFill>
                  <a:srgbClr val="000000"/>
                </a:solidFill>
              </a:rPr>
              <a:t>Reserved (6 bits): </a:t>
            </a:r>
            <a:r>
              <a:rPr lang="en-GB" sz="1800" dirty="0">
                <a:solidFill>
                  <a:srgbClr val="000000"/>
                </a:solidFill>
              </a:rPr>
              <a:t>This field is not used.</a:t>
            </a:r>
          </a:p>
          <a:p>
            <a:pPr marL="0" indent="0">
              <a:buNone/>
            </a:pPr>
            <a:r>
              <a:rPr lang="en-GB" sz="1800" i="1" u="sng" dirty="0">
                <a:solidFill>
                  <a:srgbClr val="000000"/>
                </a:solidFill>
              </a:rPr>
              <a:t>Code bits (6 bits):</a:t>
            </a:r>
            <a:r>
              <a:rPr lang="en-GB" sz="1800" dirty="0">
                <a:solidFill>
                  <a:srgbClr val="000000"/>
                </a:solidFill>
              </a:rPr>
              <a:t> There are six code bits, including SYN,FIN,ACK,RST,PSH and URG.</a:t>
            </a:r>
          </a:p>
          <a:p>
            <a:pPr marL="0" indent="0">
              <a:buNone/>
            </a:pPr>
            <a:r>
              <a:rPr lang="en-GB" sz="1800" i="1" u="sng" dirty="0">
                <a:solidFill>
                  <a:srgbClr val="000000"/>
                </a:solidFill>
              </a:rPr>
              <a:t>Window (16 bits):</a:t>
            </a:r>
            <a:r>
              <a:rPr lang="en-GB" sz="1800" dirty="0">
                <a:solidFill>
                  <a:srgbClr val="000000"/>
                </a:solidFill>
              </a:rPr>
              <a:t> Window advertisement to specify the number of octets that the sender of this TCP segment is willing to accept. The purpose of this field is for </a:t>
            </a:r>
            <a:r>
              <a:rPr lang="en-GB" sz="1800" b="1" dirty="0">
                <a:solidFill>
                  <a:srgbClr val="000000"/>
                </a:solidFill>
              </a:rPr>
              <a:t>flow control</a:t>
            </a:r>
            <a:r>
              <a:rPr lang="en-GB" sz="1800" dirty="0">
                <a:solidFill>
                  <a:srgbClr val="000000"/>
                </a:solidFill>
              </a:rPr>
              <a:t>.</a:t>
            </a:r>
          </a:p>
          <a:p>
            <a:pPr marL="0" indent="0">
              <a:buNone/>
            </a:pPr>
            <a:r>
              <a:rPr lang="en-GB" sz="1800" i="1" u="sng" dirty="0">
                <a:solidFill>
                  <a:srgbClr val="000000"/>
                </a:solidFill>
              </a:rPr>
              <a:t>Checksum (16 bits):</a:t>
            </a:r>
            <a:r>
              <a:rPr lang="en-GB" sz="1800" dirty="0">
                <a:solidFill>
                  <a:srgbClr val="000000"/>
                </a:solidFill>
              </a:rPr>
              <a:t> The checksum is calculated using part of IP header, TCP header and TCP data.</a:t>
            </a:r>
          </a:p>
          <a:p>
            <a:pPr marL="0" indent="0">
              <a:buNone/>
            </a:pPr>
            <a:r>
              <a:rPr lang="en-GB" sz="1800" i="1" u="sng" dirty="0">
                <a:solidFill>
                  <a:srgbClr val="000000"/>
                </a:solidFill>
              </a:rPr>
              <a:t>Urgent Pointer (16 bits):</a:t>
            </a:r>
            <a:r>
              <a:rPr lang="en-GB" sz="1800" dirty="0">
                <a:solidFill>
                  <a:srgbClr val="000000"/>
                </a:solidFill>
              </a:rPr>
              <a:t> If the URG code bit is set, the first part of the data contains urgent data (do not consume sequence numbers). The urgent pointer specifies where the urgent data ends and the normal TCP data starts. Urgent data is for priority purposes as they do not wait in line in the receive buffer, and will be delivered to the applications immediately.</a:t>
            </a:r>
          </a:p>
          <a:p>
            <a:pPr marL="0" indent="0">
              <a:buNone/>
            </a:pPr>
            <a:r>
              <a:rPr lang="en-GB" sz="1800" i="1" u="sng" dirty="0">
                <a:solidFill>
                  <a:srgbClr val="000000"/>
                </a:solidFill>
              </a:rPr>
              <a:t>Options (0-320 bits, divisible by 32):</a:t>
            </a:r>
            <a:r>
              <a:rPr lang="en-GB" sz="1800" dirty="0">
                <a:solidFill>
                  <a:srgbClr val="000000"/>
                </a:solidFill>
              </a:rPr>
              <a:t> TCP segments can carry a variable length of options which provide a way to deal with the limitations of the original header.</a:t>
            </a:r>
          </a:p>
        </p:txBody>
      </p:sp>
      <p:sp>
        <p:nvSpPr>
          <p:cNvPr id="4" name="Slide Number Placeholder 5">
            <a:extLst>
              <a:ext uri="{FF2B5EF4-FFF2-40B4-BE49-F238E27FC236}">
                <a16:creationId xmlns:a16="http://schemas.microsoft.com/office/drawing/2014/main" id="{64A064A5-10C0-774F-9C5B-3A07594D5A36}"/>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66</a:t>
            </a:fld>
            <a:endParaRPr lang="en-US" dirty="0"/>
          </a:p>
        </p:txBody>
      </p:sp>
    </p:spTree>
    <p:extLst>
      <p:ext uri="{BB962C8B-B14F-4D97-AF65-F5344CB8AC3E}">
        <p14:creationId xmlns:p14="http://schemas.microsoft.com/office/powerpoint/2010/main" val="11802616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1835700" y="446241"/>
            <a:ext cx="8520600" cy="572700"/>
          </a:xfrm>
          <a:prstGeom prst="rect">
            <a:avLst/>
          </a:prstGeom>
        </p:spPr>
        <p:txBody>
          <a:bodyPr vert="horz" wrap="square" lIns="91425" tIns="91425" rIns="91425" bIns="91425" rtlCol="0" anchor="t" anchorCtr="0">
            <a:noAutofit/>
          </a:bodyPr>
          <a:lstStyle/>
          <a:p>
            <a:r>
              <a:rPr lang="en-GB" dirty="0"/>
              <a:t>TCP 3-way Handshake Protocol</a:t>
            </a:r>
          </a:p>
        </p:txBody>
      </p:sp>
      <p:sp>
        <p:nvSpPr>
          <p:cNvPr id="147" name="Shape 147"/>
          <p:cNvSpPr txBox="1"/>
          <p:nvPr/>
        </p:nvSpPr>
        <p:spPr>
          <a:xfrm>
            <a:off x="5352826" y="1520151"/>
            <a:ext cx="5003475" cy="3817699"/>
          </a:xfrm>
          <a:prstGeom prst="rect">
            <a:avLst/>
          </a:prstGeom>
          <a:noFill/>
          <a:ln>
            <a:noFill/>
          </a:ln>
        </p:spPr>
        <p:txBody>
          <a:bodyPr wrap="square" lIns="91425" tIns="91425" rIns="91425" bIns="91425" anchor="t" anchorCtr="0">
            <a:noAutofit/>
          </a:bodyPr>
          <a:lstStyle/>
          <a:p>
            <a:pPr>
              <a:buSzPts val="1800"/>
            </a:pPr>
            <a:r>
              <a:rPr lang="en-GB" sz="2000" b="1" dirty="0">
                <a:latin typeface="Arial" panose="020B0604020202020204" pitchFamily="34" charset="0"/>
                <a:cs typeface="Arial" panose="020B0604020202020204" pitchFamily="34" charset="0"/>
              </a:rPr>
              <a:t>SYN Packet: </a:t>
            </a:r>
          </a:p>
          <a:p>
            <a:pPr marL="285750" indent="-285750">
              <a:buSzPts val="1800"/>
              <a:buFont typeface="Arial" panose="020B0604020202020204" pitchFamily="34" charset="0"/>
              <a:buChar char="•"/>
            </a:pPr>
            <a:r>
              <a:rPr lang="en-GB" sz="2000" dirty="0">
                <a:latin typeface="Arial" panose="020B0604020202020204" pitchFamily="34" charset="0"/>
                <a:cs typeface="Arial" panose="020B0604020202020204" pitchFamily="34" charset="0"/>
              </a:rPr>
              <a:t>The client sends a special packet called SYN packet to the server using a </a:t>
            </a:r>
            <a:r>
              <a:rPr lang="en-GB" sz="2000" i="1" dirty="0">
                <a:latin typeface="Arial" panose="020B0604020202020204" pitchFamily="34" charset="0"/>
                <a:cs typeface="Arial" panose="020B0604020202020204" pitchFamily="34" charset="0"/>
              </a:rPr>
              <a:t>randomly generated</a:t>
            </a:r>
            <a:r>
              <a:rPr lang="en-GB" sz="2000" dirty="0">
                <a:latin typeface="Arial" panose="020B0604020202020204" pitchFamily="34" charset="0"/>
                <a:cs typeface="Arial" panose="020B0604020202020204" pitchFamily="34" charset="0"/>
              </a:rPr>
              <a:t> number x as its sequence number</a:t>
            </a:r>
          </a:p>
          <a:p>
            <a:endParaRPr sz="2000" dirty="0">
              <a:latin typeface="Arial" panose="020B0604020202020204" pitchFamily="34" charset="0"/>
              <a:cs typeface="Arial" panose="020B0604020202020204" pitchFamily="34" charset="0"/>
            </a:endParaRPr>
          </a:p>
          <a:p>
            <a:r>
              <a:rPr lang="en-GB" sz="2000" b="1" dirty="0">
                <a:latin typeface="Arial" panose="020B0604020202020204" pitchFamily="34" charset="0"/>
                <a:cs typeface="Arial" panose="020B0604020202020204" pitchFamily="34" charset="0"/>
              </a:rPr>
              <a:t>SYN-ACK Packet:</a:t>
            </a:r>
          </a:p>
          <a:p>
            <a:pPr marL="400050" indent="-285750">
              <a:buSzPts val="1800"/>
              <a:buFont typeface="Arial" panose="020B0604020202020204" pitchFamily="34" charset="0"/>
              <a:buChar char="•"/>
            </a:pPr>
            <a:r>
              <a:rPr lang="en-GB" sz="2000" dirty="0">
                <a:latin typeface="Arial" panose="020B0604020202020204" pitchFamily="34" charset="0"/>
                <a:cs typeface="Arial" panose="020B0604020202020204" pitchFamily="34" charset="0"/>
              </a:rPr>
              <a:t>On receiving it, the server sends a reply packet using its own randomly generated number y as its sequence number</a:t>
            </a:r>
          </a:p>
          <a:p>
            <a:pPr marL="457200" indent="-342900">
              <a:buSzPts val="1800"/>
              <a:buChar char="●"/>
            </a:pPr>
            <a:endParaRPr lang="en-GB" sz="2000" dirty="0">
              <a:latin typeface="Arial" panose="020B0604020202020204" pitchFamily="34" charset="0"/>
              <a:cs typeface="Arial" panose="020B0604020202020204" pitchFamily="34" charset="0"/>
            </a:endParaRPr>
          </a:p>
          <a:p>
            <a:pPr lvl="0"/>
            <a:r>
              <a:rPr lang="en-GB" sz="2000" b="1" dirty="0">
                <a:latin typeface="Arial" panose="020B0604020202020204" pitchFamily="34" charset="0"/>
                <a:cs typeface="Arial" panose="020B0604020202020204" pitchFamily="34" charset="0"/>
              </a:rPr>
              <a:t>ACK Packet</a:t>
            </a:r>
          </a:p>
          <a:p>
            <a:pPr marL="400050" indent="-285750">
              <a:buSzPts val="1800"/>
              <a:buFont typeface="Arial" panose="020B0604020202020204" pitchFamily="34" charset="0"/>
              <a:buChar char="•"/>
            </a:pPr>
            <a:r>
              <a:rPr lang="en-GB" sz="2000" dirty="0">
                <a:latin typeface="Arial" panose="020B0604020202020204" pitchFamily="34" charset="0"/>
                <a:cs typeface="Arial" panose="020B0604020202020204" pitchFamily="34" charset="0"/>
              </a:rPr>
              <a:t>Client sends out ACK packet to conclude the handshake</a:t>
            </a: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2735" y="2212130"/>
            <a:ext cx="3104493" cy="2910798"/>
          </a:xfrm>
          <a:prstGeom prst="rect">
            <a:avLst/>
          </a:prstGeom>
        </p:spPr>
      </p:pic>
      <p:sp>
        <p:nvSpPr>
          <p:cNvPr id="5" name="Slide Number Placeholder 5">
            <a:extLst>
              <a:ext uri="{FF2B5EF4-FFF2-40B4-BE49-F238E27FC236}">
                <a16:creationId xmlns:a16="http://schemas.microsoft.com/office/drawing/2014/main" id="{048F628A-3C25-7F45-BBDC-D342BC377457}"/>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67</a:t>
            </a:fld>
            <a:endParaRPr lang="en-US" dirty="0"/>
          </a:p>
        </p:txBody>
      </p:sp>
      <p:sp>
        <p:nvSpPr>
          <p:cNvPr id="3" name="Rectangle 2">
            <a:extLst>
              <a:ext uri="{FF2B5EF4-FFF2-40B4-BE49-F238E27FC236}">
                <a16:creationId xmlns:a16="http://schemas.microsoft.com/office/drawing/2014/main" id="{374AA71F-5643-BF42-A2A5-0F3E0B5735D5}"/>
              </a:ext>
            </a:extLst>
          </p:cNvPr>
          <p:cNvSpPr/>
          <p:nvPr/>
        </p:nvSpPr>
        <p:spPr>
          <a:xfrm>
            <a:off x="3351728" y="6361761"/>
            <a:ext cx="5488544" cy="338554"/>
          </a:xfrm>
          <a:prstGeom prst="rect">
            <a:avLst/>
          </a:prstGeom>
        </p:spPr>
        <p:txBody>
          <a:bodyPr wrap="square">
            <a:spAutoFit/>
          </a:bodyPr>
          <a:lstStyle/>
          <a:p>
            <a:pPr lvl="0"/>
            <a:r>
              <a:rPr lang="en-US" sz="1600" i="1" dirty="0">
                <a:solidFill>
                  <a:srgbClr val="0432FF"/>
                </a:solidFill>
                <a:latin typeface="Arial" panose="020B0604020202020204" pitchFamily="34" charset="0"/>
                <a:cs typeface="Arial" panose="020B0604020202020204" pitchFamily="34" charset="0"/>
              </a:rPr>
              <a:t>Kernel establishes send and receive buffer on both sides</a:t>
            </a:r>
          </a:p>
        </p:txBody>
      </p:sp>
    </p:spTree>
    <p:extLst>
      <p:ext uri="{BB962C8B-B14F-4D97-AF65-F5344CB8AC3E}">
        <p14:creationId xmlns:p14="http://schemas.microsoft.com/office/powerpoint/2010/main" val="2387288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1835700" y="480275"/>
            <a:ext cx="8520600" cy="572700"/>
          </a:xfrm>
          <a:prstGeom prst="rect">
            <a:avLst/>
          </a:prstGeom>
        </p:spPr>
        <p:txBody>
          <a:bodyPr vert="horz" wrap="square" lIns="91425" tIns="91425" rIns="91425" bIns="91425" rtlCol="0" anchor="t" anchorCtr="0">
            <a:noAutofit/>
          </a:bodyPr>
          <a:lstStyle/>
          <a:p>
            <a:pPr indent="-69850">
              <a:buClr>
                <a:schemeClr val="dk1"/>
              </a:buClr>
              <a:buSzPts val="1100"/>
            </a:pPr>
            <a:r>
              <a:rPr lang="en-GB" dirty="0"/>
              <a:t>TCP 3-way Handshake Protocol</a:t>
            </a:r>
          </a:p>
        </p:txBody>
      </p:sp>
      <p:sp>
        <p:nvSpPr>
          <p:cNvPr id="154" name="Shape 154"/>
          <p:cNvSpPr txBox="1">
            <a:spLocks noGrp="1"/>
          </p:cNvSpPr>
          <p:nvPr>
            <p:ph type="body" idx="1"/>
          </p:nvPr>
        </p:nvSpPr>
        <p:spPr>
          <a:xfrm>
            <a:off x="1835700" y="1653703"/>
            <a:ext cx="8520600" cy="4151323"/>
          </a:xfrm>
          <a:prstGeom prst="rect">
            <a:avLst/>
          </a:prstGeom>
        </p:spPr>
        <p:txBody>
          <a:bodyPr vert="horz" wrap="square" lIns="91425" tIns="91425" rIns="91425" bIns="91425" rtlCol="0" anchor="t" anchorCtr="0">
            <a:noAutofit/>
          </a:bodyPr>
          <a:lstStyle/>
          <a:p>
            <a:pPr marL="457200">
              <a:buClr>
                <a:srgbClr val="000000"/>
              </a:buClr>
            </a:pPr>
            <a:r>
              <a:rPr lang="en-GB" dirty="0">
                <a:solidFill>
                  <a:srgbClr val="000000"/>
                </a:solidFill>
              </a:rPr>
              <a:t>When the server receives the initial SYN packet, it uses TCB (Transmission Control Block) to store the information about the connection</a:t>
            </a:r>
          </a:p>
          <a:p>
            <a:pPr marL="457200">
              <a:buClr>
                <a:srgbClr val="000000"/>
              </a:buClr>
            </a:pPr>
            <a:r>
              <a:rPr lang="en-GB" dirty="0">
                <a:solidFill>
                  <a:srgbClr val="000000"/>
                </a:solidFill>
              </a:rPr>
              <a:t>This is called</a:t>
            </a:r>
            <a:r>
              <a:rPr lang="en-GB" b="1" dirty="0">
                <a:solidFill>
                  <a:srgbClr val="000000"/>
                </a:solidFill>
              </a:rPr>
              <a:t> half-open connection</a:t>
            </a:r>
            <a:r>
              <a:rPr lang="en-GB" dirty="0">
                <a:solidFill>
                  <a:srgbClr val="000000"/>
                </a:solidFill>
              </a:rPr>
              <a:t> as only client-server connection is confirmed</a:t>
            </a:r>
          </a:p>
          <a:p>
            <a:pPr marL="457200">
              <a:buClr>
                <a:srgbClr val="000000"/>
              </a:buClr>
            </a:pPr>
            <a:r>
              <a:rPr lang="en-GB" dirty="0">
                <a:solidFill>
                  <a:srgbClr val="000000"/>
                </a:solidFill>
              </a:rPr>
              <a:t>The server stores the TCB in a queue that is only for the half-open connection</a:t>
            </a:r>
          </a:p>
          <a:p>
            <a:pPr marL="457200">
              <a:buClr>
                <a:srgbClr val="000000"/>
              </a:buClr>
            </a:pPr>
            <a:r>
              <a:rPr lang="en-GB" dirty="0">
                <a:solidFill>
                  <a:srgbClr val="000000"/>
                </a:solidFill>
              </a:rPr>
              <a:t>After the server gets ACK packet, it will take this TCB out of the queue and store in a different place</a:t>
            </a:r>
          </a:p>
          <a:p>
            <a:pPr marL="457200">
              <a:buClr>
                <a:srgbClr val="000000"/>
              </a:buClr>
            </a:pPr>
            <a:r>
              <a:rPr lang="en-GB" dirty="0">
                <a:solidFill>
                  <a:srgbClr val="000000"/>
                </a:solidFill>
              </a:rPr>
              <a:t>If ACK doesn’t arrive, the server will resend SYN+ACK packet; The TCB will eventually be discarded after a certain time period</a:t>
            </a:r>
          </a:p>
        </p:txBody>
      </p:sp>
      <p:sp>
        <p:nvSpPr>
          <p:cNvPr id="4" name="Slide Number Placeholder 5">
            <a:extLst>
              <a:ext uri="{FF2B5EF4-FFF2-40B4-BE49-F238E27FC236}">
                <a16:creationId xmlns:a16="http://schemas.microsoft.com/office/drawing/2014/main" id="{DF2D209B-489C-AD41-80AA-3833F10B3A5A}"/>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68</a:t>
            </a:fld>
            <a:endParaRPr lang="en-US" dirty="0"/>
          </a:p>
        </p:txBody>
      </p:sp>
    </p:spTree>
    <p:extLst>
      <p:ext uri="{BB962C8B-B14F-4D97-AF65-F5344CB8AC3E}">
        <p14:creationId xmlns:p14="http://schemas.microsoft.com/office/powerpoint/2010/main" val="38872964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1835700" y="446241"/>
            <a:ext cx="8520600" cy="572700"/>
          </a:xfrm>
          <a:prstGeom prst="rect">
            <a:avLst/>
          </a:prstGeom>
        </p:spPr>
        <p:txBody>
          <a:bodyPr vert="horz" wrap="square" lIns="91425" tIns="91425" rIns="91425" bIns="91425" rtlCol="0" anchor="t" anchorCtr="0">
            <a:noAutofit/>
          </a:bodyPr>
          <a:lstStyle/>
          <a:p>
            <a:r>
              <a:rPr lang="en-GB" dirty="0"/>
              <a:t>TCP 3-way Handshake Protocol</a:t>
            </a:r>
          </a:p>
        </p:txBody>
      </p:sp>
      <p:sp>
        <p:nvSpPr>
          <p:cNvPr id="147" name="Shape 147"/>
          <p:cNvSpPr txBox="1"/>
          <p:nvPr/>
        </p:nvSpPr>
        <p:spPr>
          <a:xfrm>
            <a:off x="5352826" y="1520151"/>
            <a:ext cx="5003475" cy="3817699"/>
          </a:xfrm>
          <a:prstGeom prst="rect">
            <a:avLst/>
          </a:prstGeom>
          <a:noFill/>
          <a:ln>
            <a:noFill/>
          </a:ln>
        </p:spPr>
        <p:txBody>
          <a:bodyPr wrap="square" lIns="91425" tIns="91425" rIns="91425" bIns="91425" anchor="t" anchorCtr="0">
            <a:noAutofit/>
          </a:bodyPr>
          <a:lstStyle/>
          <a:p>
            <a:pPr>
              <a:buSzPts val="1800"/>
            </a:pPr>
            <a:r>
              <a:rPr lang="en-GB" sz="2000" b="1" dirty="0">
                <a:latin typeface="Arial" panose="020B0604020202020204" pitchFamily="34" charset="0"/>
                <a:cs typeface="Arial" panose="020B0604020202020204" pitchFamily="34" charset="0"/>
              </a:rPr>
              <a:t>SYN Packet: </a:t>
            </a:r>
          </a:p>
          <a:p>
            <a:pPr marL="285750" indent="-285750">
              <a:buSzPts val="1800"/>
              <a:buFont typeface="Arial" panose="020B0604020202020204" pitchFamily="34" charset="0"/>
              <a:buChar char="•"/>
            </a:pPr>
            <a:r>
              <a:rPr lang="en-GB" sz="2000" dirty="0">
                <a:latin typeface="Arial" panose="020B0604020202020204" pitchFamily="34" charset="0"/>
                <a:cs typeface="Arial" panose="020B0604020202020204" pitchFamily="34" charset="0"/>
              </a:rPr>
              <a:t>The client sends a special packet called SYN packet to the server using a </a:t>
            </a:r>
            <a:r>
              <a:rPr lang="en-GB" sz="2000" i="1" dirty="0">
                <a:latin typeface="Arial" panose="020B0604020202020204" pitchFamily="34" charset="0"/>
                <a:cs typeface="Arial" panose="020B0604020202020204" pitchFamily="34" charset="0"/>
              </a:rPr>
              <a:t>randomly generated</a:t>
            </a:r>
            <a:r>
              <a:rPr lang="en-GB" sz="2000" dirty="0">
                <a:latin typeface="Arial" panose="020B0604020202020204" pitchFamily="34" charset="0"/>
                <a:cs typeface="Arial" panose="020B0604020202020204" pitchFamily="34" charset="0"/>
              </a:rPr>
              <a:t> number x as its sequence number</a:t>
            </a:r>
          </a:p>
          <a:p>
            <a:endParaRPr sz="2000" dirty="0">
              <a:latin typeface="Arial" panose="020B0604020202020204" pitchFamily="34" charset="0"/>
              <a:cs typeface="Arial" panose="020B0604020202020204" pitchFamily="34" charset="0"/>
            </a:endParaRPr>
          </a:p>
          <a:p>
            <a:r>
              <a:rPr lang="en-GB" sz="2000" b="1" dirty="0">
                <a:latin typeface="Arial" panose="020B0604020202020204" pitchFamily="34" charset="0"/>
                <a:cs typeface="Arial" panose="020B0604020202020204" pitchFamily="34" charset="0"/>
              </a:rPr>
              <a:t>SYN-ACK Packet:</a:t>
            </a:r>
          </a:p>
          <a:p>
            <a:pPr marL="400050" indent="-285750">
              <a:buSzPts val="1800"/>
              <a:buFont typeface="Arial" panose="020B0604020202020204" pitchFamily="34" charset="0"/>
              <a:buChar char="•"/>
            </a:pPr>
            <a:r>
              <a:rPr lang="en-GB" sz="2000" dirty="0">
                <a:latin typeface="Arial" panose="020B0604020202020204" pitchFamily="34" charset="0"/>
                <a:cs typeface="Arial" panose="020B0604020202020204" pitchFamily="34" charset="0"/>
              </a:rPr>
              <a:t>On receiving it, the server sends a reply packet using its own randomly generated number y as its sequence number</a:t>
            </a:r>
          </a:p>
          <a:p>
            <a:pPr marL="457200" indent="-342900">
              <a:buSzPts val="1800"/>
              <a:buChar char="●"/>
            </a:pPr>
            <a:endParaRPr lang="en-GB" sz="2000" dirty="0">
              <a:latin typeface="Arial" panose="020B0604020202020204" pitchFamily="34" charset="0"/>
              <a:cs typeface="Arial" panose="020B0604020202020204" pitchFamily="34" charset="0"/>
            </a:endParaRPr>
          </a:p>
          <a:p>
            <a:pPr lvl="0"/>
            <a:r>
              <a:rPr lang="en-GB" sz="2000" b="1" dirty="0">
                <a:latin typeface="Arial" panose="020B0604020202020204" pitchFamily="34" charset="0"/>
                <a:cs typeface="Arial" panose="020B0604020202020204" pitchFamily="34" charset="0"/>
              </a:rPr>
              <a:t>ACK Packet</a:t>
            </a:r>
          </a:p>
          <a:p>
            <a:pPr marL="400050" indent="-285750">
              <a:buSzPts val="1800"/>
              <a:buFont typeface="Arial" panose="020B0604020202020204" pitchFamily="34" charset="0"/>
              <a:buChar char="•"/>
            </a:pPr>
            <a:r>
              <a:rPr lang="en-GB" sz="2000" dirty="0">
                <a:latin typeface="Arial" panose="020B0604020202020204" pitchFamily="34" charset="0"/>
                <a:cs typeface="Arial" panose="020B0604020202020204" pitchFamily="34" charset="0"/>
              </a:rPr>
              <a:t>Client sends out ACK packet to conclude the handshake</a:t>
            </a: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2735" y="2212130"/>
            <a:ext cx="3104493" cy="2910798"/>
          </a:xfrm>
          <a:prstGeom prst="rect">
            <a:avLst/>
          </a:prstGeom>
        </p:spPr>
      </p:pic>
      <p:sp>
        <p:nvSpPr>
          <p:cNvPr id="5" name="Slide Number Placeholder 5">
            <a:extLst>
              <a:ext uri="{FF2B5EF4-FFF2-40B4-BE49-F238E27FC236}">
                <a16:creationId xmlns:a16="http://schemas.microsoft.com/office/drawing/2014/main" id="{048F628A-3C25-7F45-BBDC-D342BC377457}"/>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69</a:t>
            </a:fld>
            <a:endParaRPr lang="en-US" dirty="0"/>
          </a:p>
        </p:txBody>
      </p:sp>
      <p:sp>
        <p:nvSpPr>
          <p:cNvPr id="3" name="Rectangle 2">
            <a:extLst>
              <a:ext uri="{FF2B5EF4-FFF2-40B4-BE49-F238E27FC236}">
                <a16:creationId xmlns:a16="http://schemas.microsoft.com/office/drawing/2014/main" id="{374AA71F-5643-BF42-A2A5-0F3E0B5735D5}"/>
              </a:ext>
            </a:extLst>
          </p:cNvPr>
          <p:cNvSpPr/>
          <p:nvPr/>
        </p:nvSpPr>
        <p:spPr>
          <a:xfrm>
            <a:off x="3351728" y="6361761"/>
            <a:ext cx="5488544" cy="338554"/>
          </a:xfrm>
          <a:prstGeom prst="rect">
            <a:avLst/>
          </a:prstGeom>
        </p:spPr>
        <p:txBody>
          <a:bodyPr wrap="square">
            <a:spAutoFit/>
          </a:bodyPr>
          <a:lstStyle/>
          <a:p>
            <a:pPr lvl="0"/>
            <a:r>
              <a:rPr lang="en-US" sz="1600" i="1" dirty="0">
                <a:solidFill>
                  <a:srgbClr val="0432FF"/>
                </a:solidFill>
                <a:latin typeface="Arial" panose="020B0604020202020204" pitchFamily="34" charset="0"/>
                <a:cs typeface="Arial" panose="020B0604020202020204" pitchFamily="34" charset="0"/>
              </a:rPr>
              <a:t>Kernel establishes send and receive buffer on both sides</a:t>
            </a:r>
          </a:p>
        </p:txBody>
      </p:sp>
    </p:spTree>
    <p:extLst>
      <p:ext uri="{BB962C8B-B14F-4D97-AF65-F5344CB8AC3E}">
        <p14:creationId xmlns:p14="http://schemas.microsoft.com/office/powerpoint/2010/main" val="2997655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3">
            <a:extLst>
              <a:ext uri="{FF2B5EF4-FFF2-40B4-BE49-F238E27FC236}">
                <a16:creationId xmlns:a16="http://schemas.microsoft.com/office/drawing/2014/main" id="{51875F44-F1BC-0053-7546-6443A347F4A8}"/>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1"/>
              </a:buClr>
              <a:buSzPct val="65000"/>
              <a:buFont typeface="Wingdings" panose="05000000000000000000" pitchFamily="2" charset="2"/>
              <a:buChar char="n"/>
              <a:defRPr sz="3000">
                <a:solidFill>
                  <a:schemeClr val="accent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accent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accent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accent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9pPr>
          </a:lstStyle>
          <a:p>
            <a:pPr fontAlgn="base">
              <a:spcBef>
                <a:spcPct val="0"/>
              </a:spcBef>
              <a:spcAft>
                <a:spcPct val="0"/>
              </a:spcAft>
              <a:buClrTx/>
              <a:buSzTx/>
              <a:buNone/>
            </a:pPr>
            <a:fld id="{DD283B04-3CDD-48E3-AFE0-36052EC5BBBF}" type="slidenum">
              <a:rPr lang="en-US" altLang="en-US" sz="1200">
                <a:solidFill>
                  <a:srgbClr val="3366CC"/>
                </a:solidFill>
                <a:latin typeface="Garamond" panose="02020404030301010803" pitchFamily="18" charset="0"/>
              </a:rPr>
              <a:pPr fontAlgn="base">
                <a:spcBef>
                  <a:spcPct val="0"/>
                </a:spcBef>
                <a:spcAft>
                  <a:spcPct val="0"/>
                </a:spcAft>
                <a:buClrTx/>
                <a:buSzTx/>
                <a:buNone/>
              </a:pPr>
              <a:t>7</a:t>
            </a:fld>
            <a:endParaRPr lang="en-US" altLang="en-US" sz="1200">
              <a:solidFill>
                <a:srgbClr val="3366CC"/>
              </a:solidFill>
              <a:latin typeface="Garamond" panose="02020404030301010803" pitchFamily="18" charset="0"/>
            </a:endParaRPr>
          </a:p>
        </p:txBody>
      </p:sp>
      <p:sp>
        <p:nvSpPr>
          <p:cNvPr id="40963" name="Rectangle 2">
            <a:extLst>
              <a:ext uri="{FF2B5EF4-FFF2-40B4-BE49-F238E27FC236}">
                <a16:creationId xmlns:a16="http://schemas.microsoft.com/office/drawing/2014/main" id="{D3402B22-7922-5A2E-B19F-B471D5F61EAF}"/>
              </a:ext>
            </a:extLst>
          </p:cNvPr>
          <p:cNvSpPr>
            <a:spLocks noGrp="1" noChangeArrowheads="1"/>
          </p:cNvSpPr>
          <p:nvPr>
            <p:ph type="ctrTitle"/>
          </p:nvPr>
        </p:nvSpPr>
        <p:spPr/>
        <p:txBody>
          <a:bodyPr/>
          <a:lstStyle/>
          <a:p>
            <a:pPr eaLnBrk="1" hangingPunct="1"/>
            <a:r>
              <a:rPr lang="en-US" altLang="en-US" sz="3800" dirty="0">
                <a:solidFill>
                  <a:srgbClr val="FF0000"/>
                </a:solidFill>
              </a:rPr>
              <a:t>Basic Security Terminology</a:t>
            </a:r>
          </a:p>
        </p:txBody>
      </p:sp>
      <p:sp>
        <p:nvSpPr>
          <p:cNvPr id="40964" name="Rectangle 3">
            <a:extLst>
              <a:ext uri="{FF2B5EF4-FFF2-40B4-BE49-F238E27FC236}">
                <a16:creationId xmlns:a16="http://schemas.microsoft.com/office/drawing/2014/main" id="{FB4C698E-71E5-F82C-90C7-7C9C4EACA8CE}"/>
              </a:ext>
            </a:extLst>
          </p:cNvPr>
          <p:cNvSpPr>
            <a:spLocks noGrp="1" noChangeArrowheads="1"/>
          </p:cNvSpPr>
          <p:nvPr>
            <p:ph sz="quarter" idx="10"/>
          </p:nvPr>
        </p:nvSpPr>
        <p:spPr/>
        <p:txBody>
          <a:bodyPr/>
          <a:lstStyle/>
          <a:p>
            <a:pPr eaLnBrk="1" hangingPunct="1">
              <a:buFont typeface="Wingdings" panose="05000000000000000000" pitchFamily="2" charset="2"/>
              <a:buNone/>
              <a:defRPr/>
            </a:pPr>
            <a:r>
              <a:rPr lang="en-US" altLang="en-US" dirty="0"/>
              <a:t>Devices:</a:t>
            </a:r>
          </a:p>
          <a:p>
            <a:pPr lvl="1" eaLnBrk="1" hangingPunct="1">
              <a:defRPr/>
            </a:pPr>
            <a:r>
              <a:rPr lang="en-US" altLang="en-US" sz="2400" dirty="0"/>
              <a:t>Firewall</a:t>
            </a:r>
          </a:p>
          <a:p>
            <a:pPr lvl="2" eaLnBrk="1" hangingPunct="1">
              <a:defRPr/>
            </a:pPr>
            <a:r>
              <a:rPr lang="en-US" altLang="en-US" dirty="0"/>
              <a:t>Filters network traffic</a:t>
            </a:r>
          </a:p>
          <a:p>
            <a:pPr lvl="1" eaLnBrk="1" hangingPunct="1">
              <a:defRPr/>
            </a:pPr>
            <a:r>
              <a:rPr lang="en-US" altLang="en-US" sz="2400" dirty="0"/>
              <a:t>Proxy server</a:t>
            </a:r>
          </a:p>
          <a:p>
            <a:pPr lvl="2" eaLnBrk="1" hangingPunct="1">
              <a:defRPr/>
            </a:pPr>
            <a:r>
              <a:rPr lang="en-US" altLang="en-US" dirty="0"/>
              <a:t>Disguises IP address of internal host</a:t>
            </a:r>
          </a:p>
          <a:p>
            <a:pPr lvl="1" eaLnBrk="1" hangingPunct="1">
              <a:defRPr/>
            </a:pPr>
            <a:r>
              <a:rPr lang="en-US" altLang="en-US" sz="2400" dirty="0"/>
              <a:t>Intrusion Detection System (IDS)</a:t>
            </a:r>
          </a:p>
          <a:p>
            <a:pPr lvl="2" eaLnBrk="1" hangingPunct="1">
              <a:spcAft>
                <a:spcPts val="600"/>
              </a:spcAft>
              <a:defRPr/>
            </a:pPr>
            <a:r>
              <a:rPr lang="en-US" altLang="en-US" dirty="0"/>
              <a:t>Monitors traffic, looking for attempted attacks</a:t>
            </a:r>
          </a:p>
          <a:p>
            <a:pPr marL="0" indent="0" eaLnBrk="1" hangingPunct="1">
              <a:buNone/>
              <a:tabLst>
                <a:tab pos="1317625" algn="l"/>
              </a:tabLst>
              <a:defRPr/>
            </a:pPr>
            <a:r>
              <a:rPr lang="en-US" altLang="en-US" dirty="0"/>
              <a:t>Activities:</a:t>
            </a:r>
          </a:p>
          <a:p>
            <a:pPr lvl="1" eaLnBrk="1" hangingPunct="1">
              <a:tabLst>
                <a:tab pos="1317625" algn="l"/>
              </a:tabLst>
              <a:defRPr/>
            </a:pPr>
            <a:r>
              <a:rPr lang="en-US" altLang="en-US" sz="2400" dirty="0"/>
              <a:t>Authentication</a:t>
            </a:r>
          </a:p>
          <a:p>
            <a:pPr lvl="1" eaLnBrk="1" hangingPunct="1">
              <a:tabLst>
                <a:tab pos="1317625" algn="l"/>
              </a:tabLst>
              <a:defRPr/>
            </a:pPr>
            <a:r>
              <a:rPr lang="en-US" altLang="en-US" sz="2400" dirty="0"/>
              <a:t>Auditing</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1835700" y="480275"/>
            <a:ext cx="8520600" cy="572700"/>
          </a:xfrm>
          <a:prstGeom prst="rect">
            <a:avLst/>
          </a:prstGeom>
        </p:spPr>
        <p:txBody>
          <a:bodyPr vert="horz" wrap="square" lIns="91425" tIns="91425" rIns="91425" bIns="91425" rtlCol="0" anchor="t" anchorCtr="0">
            <a:noAutofit/>
          </a:bodyPr>
          <a:lstStyle/>
          <a:p>
            <a:pPr indent="-69850">
              <a:buClr>
                <a:schemeClr val="dk1"/>
              </a:buClr>
              <a:buSzPts val="1100"/>
            </a:pPr>
            <a:r>
              <a:rPr lang="en-GB" dirty="0"/>
              <a:t>TCP 3-way Handshake Protocol</a:t>
            </a:r>
          </a:p>
        </p:txBody>
      </p:sp>
      <p:sp>
        <p:nvSpPr>
          <p:cNvPr id="154" name="Shape 154"/>
          <p:cNvSpPr txBox="1">
            <a:spLocks noGrp="1"/>
          </p:cNvSpPr>
          <p:nvPr>
            <p:ph type="body" idx="1"/>
          </p:nvPr>
        </p:nvSpPr>
        <p:spPr>
          <a:xfrm>
            <a:off x="1835700" y="1653703"/>
            <a:ext cx="8520600" cy="4151323"/>
          </a:xfrm>
          <a:prstGeom prst="rect">
            <a:avLst/>
          </a:prstGeom>
        </p:spPr>
        <p:txBody>
          <a:bodyPr vert="horz" wrap="square" lIns="91425" tIns="91425" rIns="91425" bIns="91425" rtlCol="0" anchor="t" anchorCtr="0">
            <a:noAutofit/>
          </a:bodyPr>
          <a:lstStyle/>
          <a:p>
            <a:pPr marL="457200">
              <a:buClr>
                <a:srgbClr val="000000"/>
              </a:buClr>
            </a:pPr>
            <a:r>
              <a:rPr lang="en-GB" dirty="0">
                <a:solidFill>
                  <a:srgbClr val="000000"/>
                </a:solidFill>
              </a:rPr>
              <a:t>When the server receives the initial SYN packet, it uses TCB (Transmission Control Block) to store the information about the connection</a:t>
            </a:r>
          </a:p>
          <a:p>
            <a:pPr marL="457200">
              <a:buClr>
                <a:srgbClr val="000000"/>
              </a:buClr>
            </a:pPr>
            <a:r>
              <a:rPr lang="en-GB" dirty="0">
                <a:solidFill>
                  <a:srgbClr val="000000"/>
                </a:solidFill>
              </a:rPr>
              <a:t>This is called</a:t>
            </a:r>
            <a:r>
              <a:rPr lang="en-GB" b="1" dirty="0">
                <a:solidFill>
                  <a:srgbClr val="000000"/>
                </a:solidFill>
              </a:rPr>
              <a:t> half-open connection</a:t>
            </a:r>
            <a:r>
              <a:rPr lang="en-GB" dirty="0">
                <a:solidFill>
                  <a:srgbClr val="000000"/>
                </a:solidFill>
              </a:rPr>
              <a:t> as only client-server connection is confirmed</a:t>
            </a:r>
          </a:p>
          <a:p>
            <a:pPr marL="457200">
              <a:buClr>
                <a:srgbClr val="000000"/>
              </a:buClr>
            </a:pPr>
            <a:r>
              <a:rPr lang="en-GB" dirty="0">
                <a:solidFill>
                  <a:srgbClr val="000000"/>
                </a:solidFill>
              </a:rPr>
              <a:t>The server stores the TCB in a queue that is only for the half-open connection</a:t>
            </a:r>
          </a:p>
          <a:p>
            <a:pPr marL="457200">
              <a:buClr>
                <a:srgbClr val="000000"/>
              </a:buClr>
            </a:pPr>
            <a:r>
              <a:rPr lang="en-GB" dirty="0">
                <a:solidFill>
                  <a:srgbClr val="000000"/>
                </a:solidFill>
              </a:rPr>
              <a:t>After the server gets ACK packet, it will take this TCB out of the queue and store in a different place</a:t>
            </a:r>
          </a:p>
          <a:p>
            <a:pPr marL="457200">
              <a:buClr>
                <a:srgbClr val="000000"/>
              </a:buClr>
            </a:pPr>
            <a:r>
              <a:rPr lang="en-GB" dirty="0">
                <a:solidFill>
                  <a:srgbClr val="000000"/>
                </a:solidFill>
              </a:rPr>
              <a:t>If ACK doesn’t arrive, the server will resend SYN+ACK packet; The TCB will eventually be discarded after a certain time period</a:t>
            </a:r>
          </a:p>
        </p:txBody>
      </p:sp>
      <p:sp>
        <p:nvSpPr>
          <p:cNvPr id="4" name="Slide Number Placeholder 5">
            <a:extLst>
              <a:ext uri="{FF2B5EF4-FFF2-40B4-BE49-F238E27FC236}">
                <a16:creationId xmlns:a16="http://schemas.microsoft.com/office/drawing/2014/main" id="{DF2D209B-489C-AD41-80AA-3833F10B3A5A}"/>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70</a:t>
            </a:fld>
            <a:endParaRPr lang="en-US" dirty="0"/>
          </a:p>
        </p:txBody>
      </p:sp>
    </p:spTree>
    <p:extLst>
      <p:ext uri="{BB962C8B-B14F-4D97-AF65-F5344CB8AC3E}">
        <p14:creationId xmlns:p14="http://schemas.microsoft.com/office/powerpoint/2010/main" val="703924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155FF-C31E-4AC6-BFFA-E46AF52F5684}"/>
              </a:ext>
            </a:extLst>
          </p:cNvPr>
          <p:cNvSpPr>
            <a:spLocks noGrp="1"/>
          </p:cNvSpPr>
          <p:nvPr>
            <p:ph type="sldNum" sz="quarter" idx="12"/>
          </p:nvPr>
        </p:nvSpPr>
        <p:spPr>
          <a:prstGeom prst="rect">
            <a:avLst/>
          </a:prstGeom>
        </p:spPr>
        <p:txBody>
          <a:bodyPr/>
          <a:lstStyle/>
          <a:p>
            <a:fld id="{19A1A663-AB5A-1C46-BB3F-DC91B87E1671}" type="slidenum">
              <a:rPr lang="en-US" smtClean="0"/>
              <a:pPr/>
              <a:t>71</a:t>
            </a:fld>
            <a:endParaRPr lang="en-US" dirty="0"/>
          </a:p>
        </p:txBody>
      </p:sp>
      <p:sp>
        <p:nvSpPr>
          <p:cNvPr id="7" name="Text Placeholder 6">
            <a:extLst>
              <a:ext uri="{FF2B5EF4-FFF2-40B4-BE49-F238E27FC236}">
                <a16:creationId xmlns:a16="http://schemas.microsoft.com/office/drawing/2014/main" id="{71758D06-223B-4ABB-B038-E5907DC0A6EF}"/>
              </a:ext>
            </a:extLst>
          </p:cNvPr>
          <p:cNvSpPr>
            <a:spLocks noGrp="1"/>
          </p:cNvSpPr>
          <p:nvPr>
            <p:ph type="body" sz="quarter" idx="10"/>
          </p:nvPr>
        </p:nvSpPr>
        <p:spPr/>
        <p:txBody>
          <a:bodyPr/>
          <a:lstStyle/>
          <a:p>
            <a:r>
              <a:rPr lang="en-US" dirty="0"/>
              <a:t>Module 2</a:t>
            </a:r>
          </a:p>
        </p:txBody>
      </p:sp>
      <p:sp>
        <p:nvSpPr>
          <p:cNvPr id="5" name="Rectangle 4">
            <a:extLst>
              <a:ext uri="{FF2B5EF4-FFF2-40B4-BE49-F238E27FC236}">
                <a16:creationId xmlns:a16="http://schemas.microsoft.com/office/drawing/2014/main" id="{9DA21398-CE95-4290-A860-E1477BCE3728}"/>
              </a:ext>
            </a:extLst>
          </p:cNvPr>
          <p:cNvSpPr/>
          <p:nvPr/>
        </p:nvSpPr>
        <p:spPr>
          <a:xfrm>
            <a:off x="6394581" y="835662"/>
            <a:ext cx="5081970" cy="5016758"/>
          </a:xfrm>
          <a:prstGeom prst="rect">
            <a:avLst/>
          </a:prstGeom>
        </p:spPr>
        <p:txBody>
          <a:bodyPr wrap="square">
            <a:spAutoFit/>
          </a:bodyPr>
          <a:lstStyle/>
          <a:p>
            <a:pPr marL="457200" indent="-457200">
              <a:buFont typeface="Arial" panose="020B0604020202020204" pitchFamily="34" charset="0"/>
              <a:buChar char="•"/>
            </a:pPr>
            <a:r>
              <a:rPr lang="en-US" sz="3200" dirty="0"/>
              <a:t>TCP fundamental</a:t>
            </a:r>
          </a:p>
          <a:p>
            <a:pPr marL="457200" indent="-457200">
              <a:buFont typeface="Arial" panose="020B0604020202020204" pitchFamily="34" charset="0"/>
              <a:buChar char="•"/>
            </a:pPr>
            <a:r>
              <a:rPr lang="en-US" sz="3200" dirty="0">
                <a:solidFill>
                  <a:srgbClr val="FF0000"/>
                </a:solidFill>
              </a:rPr>
              <a:t>Attacks on the TCP protocol</a:t>
            </a:r>
          </a:p>
          <a:p>
            <a:pPr marL="457200" indent="-457200">
              <a:buFont typeface="Arial" panose="020B0604020202020204" pitchFamily="34" charset="0"/>
              <a:buChar char="•"/>
            </a:pPr>
            <a:r>
              <a:rPr lang="en-US" sz="3200" dirty="0"/>
              <a:t>Denial-of-Service attack</a:t>
            </a:r>
          </a:p>
          <a:p>
            <a:pPr marL="457200" indent="-457200">
              <a:buFont typeface="Arial" panose="020B0604020202020204" pitchFamily="34" charset="0"/>
              <a:buChar char="•"/>
            </a:pPr>
            <a:r>
              <a:rPr lang="en-US" sz="3200" dirty="0"/>
              <a:t>SQL injection attack</a:t>
            </a:r>
          </a:p>
          <a:p>
            <a:pPr marL="457200" indent="-457200">
              <a:buFont typeface="Arial" panose="020B0604020202020204" pitchFamily="34" charset="0"/>
              <a:buChar char="•"/>
            </a:pPr>
            <a:r>
              <a:rPr lang="en-US" sz="3200" dirty="0"/>
              <a:t>Cross-side scripting attack</a:t>
            </a:r>
          </a:p>
          <a:p>
            <a:pPr marL="457200" indent="-457200">
              <a:buFont typeface="Arial" panose="020B0604020202020204" pitchFamily="34" charset="0"/>
              <a:buChar char="•"/>
            </a:pPr>
            <a:r>
              <a:rPr lang="en-US" sz="3200" dirty="0"/>
              <a:t>Miscellaneous: Heartbleed bug and attack, Ransomware, </a:t>
            </a:r>
            <a:r>
              <a:rPr lang="en-US" sz="3200" dirty="0" err="1"/>
              <a:t>Cryptojacking</a:t>
            </a:r>
            <a:r>
              <a:rPr lang="en-US" sz="3200" dirty="0"/>
              <a:t> </a:t>
            </a:r>
          </a:p>
        </p:txBody>
      </p:sp>
    </p:spTree>
    <p:extLst>
      <p:ext uri="{BB962C8B-B14F-4D97-AF65-F5344CB8AC3E}">
        <p14:creationId xmlns:p14="http://schemas.microsoft.com/office/powerpoint/2010/main" val="942326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155FF-C31E-4AC6-BFFA-E46AF52F5684}"/>
              </a:ext>
            </a:extLst>
          </p:cNvPr>
          <p:cNvSpPr>
            <a:spLocks noGrp="1"/>
          </p:cNvSpPr>
          <p:nvPr>
            <p:ph type="sldNum" sz="quarter" idx="12"/>
          </p:nvPr>
        </p:nvSpPr>
        <p:spPr>
          <a:prstGeom prst="rect">
            <a:avLst/>
          </a:prstGeom>
        </p:spPr>
        <p:txBody>
          <a:bodyPr/>
          <a:lstStyle/>
          <a:p>
            <a:fld id="{19A1A663-AB5A-1C46-BB3F-DC91B87E1671}" type="slidenum">
              <a:rPr lang="en-US" smtClean="0"/>
              <a:pPr/>
              <a:t>72</a:t>
            </a:fld>
            <a:endParaRPr lang="en-US" dirty="0"/>
          </a:p>
        </p:txBody>
      </p:sp>
      <p:sp>
        <p:nvSpPr>
          <p:cNvPr id="7" name="Text Placeholder 6">
            <a:extLst>
              <a:ext uri="{FF2B5EF4-FFF2-40B4-BE49-F238E27FC236}">
                <a16:creationId xmlns:a16="http://schemas.microsoft.com/office/drawing/2014/main" id="{71758D06-223B-4ABB-B038-E5907DC0A6EF}"/>
              </a:ext>
            </a:extLst>
          </p:cNvPr>
          <p:cNvSpPr>
            <a:spLocks noGrp="1"/>
          </p:cNvSpPr>
          <p:nvPr>
            <p:ph type="body" sz="quarter" idx="10"/>
          </p:nvPr>
        </p:nvSpPr>
        <p:spPr/>
        <p:txBody>
          <a:bodyPr/>
          <a:lstStyle/>
          <a:p>
            <a:r>
              <a:rPr lang="en-US" dirty="0"/>
              <a:t>Module 2</a:t>
            </a:r>
          </a:p>
          <a:p>
            <a:r>
              <a:rPr lang="en-US" sz="2800" dirty="0">
                <a:solidFill>
                  <a:srgbClr val="FF0000"/>
                </a:solidFill>
              </a:rPr>
              <a:t>Attacks on the TCP protocol</a:t>
            </a:r>
          </a:p>
        </p:txBody>
      </p:sp>
      <p:sp>
        <p:nvSpPr>
          <p:cNvPr id="5" name="Rectangle 4">
            <a:extLst>
              <a:ext uri="{FF2B5EF4-FFF2-40B4-BE49-F238E27FC236}">
                <a16:creationId xmlns:a16="http://schemas.microsoft.com/office/drawing/2014/main" id="{9DA21398-CE95-4290-A860-E1477BCE3728}"/>
              </a:ext>
            </a:extLst>
          </p:cNvPr>
          <p:cNvSpPr/>
          <p:nvPr/>
        </p:nvSpPr>
        <p:spPr>
          <a:xfrm>
            <a:off x="6394581" y="835662"/>
            <a:ext cx="5081970" cy="5186676"/>
          </a:xfrm>
          <a:prstGeom prst="rect">
            <a:avLst/>
          </a:prstGeom>
        </p:spPr>
        <p:txBody>
          <a:bodyPr wrap="square">
            <a:spAutoFit/>
          </a:bodyPr>
          <a:lstStyle/>
          <a:p>
            <a:pPr marL="457200" indent="-457200">
              <a:lnSpc>
                <a:spcPct val="150000"/>
              </a:lnSpc>
              <a:buFont typeface="Arial" panose="020B0604020202020204" pitchFamily="34" charset="0"/>
              <a:buChar char="•"/>
            </a:pPr>
            <a:r>
              <a:rPr lang="en-US" sz="3200" i="1" dirty="0"/>
              <a:t>Attack on connect </a:t>
            </a:r>
            <a:r>
              <a:rPr lang="en-US" sz="3200" dirty="0"/>
              <a:t>– TCP SYN Flooding</a:t>
            </a:r>
          </a:p>
          <a:p>
            <a:pPr marL="457200" indent="-457200">
              <a:lnSpc>
                <a:spcPct val="150000"/>
              </a:lnSpc>
              <a:buFont typeface="Arial" panose="020B0604020202020204" pitchFamily="34" charset="0"/>
              <a:buChar char="•"/>
            </a:pPr>
            <a:r>
              <a:rPr lang="en-US" sz="3200" i="1" dirty="0"/>
              <a:t>Attack to terminate </a:t>
            </a:r>
            <a:r>
              <a:rPr lang="en-US" sz="3200" dirty="0"/>
              <a:t>-  TCP Reset Attack</a:t>
            </a:r>
          </a:p>
          <a:p>
            <a:pPr marL="457200" indent="-457200">
              <a:lnSpc>
                <a:spcPct val="150000"/>
              </a:lnSpc>
              <a:buFont typeface="Arial" panose="020B0604020202020204" pitchFamily="34" charset="0"/>
              <a:buChar char="•"/>
            </a:pPr>
            <a:r>
              <a:rPr lang="en-US" sz="3200" dirty="0"/>
              <a:t>Understanding Cookies</a:t>
            </a:r>
          </a:p>
          <a:p>
            <a:pPr marL="457200" indent="-457200">
              <a:lnSpc>
                <a:spcPct val="150000"/>
              </a:lnSpc>
              <a:buFont typeface="Arial" panose="020B0604020202020204" pitchFamily="34" charset="0"/>
              <a:buChar char="•"/>
            </a:pPr>
            <a:r>
              <a:rPr lang="en-US" sz="3200" i="1" dirty="0"/>
              <a:t>Attack during session </a:t>
            </a:r>
            <a:r>
              <a:rPr lang="en-US" sz="3200" dirty="0"/>
              <a:t>– TCP Hijacking Attack</a:t>
            </a:r>
          </a:p>
        </p:txBody>
      </p:sp>
    </p:spTree>
    <p:extLst>
      <p:ext uri="{BB962C8B-B14F-4D97-AF65-F5344CB8AC3E}">
        <p14:creationId xmlns:p14="http://schemas.microsoft.com/office/powerpoint/2010/main" val="24348094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155FF-C31E-4AC6-BFFA-E46AF52F5684}"/>
              </a:ext>
            </a:extLst>
          </p:cNvPr>
          <p:cNvSpPr>
            <a:spLocks noGrp="1"/>
          </p:cNvSpPr>
          <p:nvPr>
            <p:ph type="sldNum" sz="quarter" idx="12"/>
          </p:nvPr>
        </p:nvSpPr>
        <p:spPr>
          <a:prstGeom prst="rect">
            <a:avLst/>
          </a:prstGeom>
        </p:spPr>
        <p:txBody>
          <a:bodyPr/>
          <a:lstStyle/>
          <a:p>
            <a:fld id="{19A1A663-AB5A-1C46-BB3F-DC91B87E1671}" type="slidenum">
              <a:rPr lang="en-US" smtClean="0"/>
              <a:pPr/>
              <a:t>73</a:t>
            </a:fld>
            <a:endParaRPr lang="en-US" dirty="0"/>
          </a:p>
        </p:txBody>
      </p:sp>
      <p:sp>
        <p:nvSpPr>
          <p:cNvPr id="7" name="Text Placeholder 6">
            <a:extLst>
              <a:ext uri="{FF2B5EF4-FFF2-40B4-BE49-F238E27FC236}">
                <a16:creationId xmlns:a16="http://schemas.microsoft.com/office/drawing/2014/main" id="{71758D06-223B-4ABB-B038-E5907DC0A6EF}"/>
              </a:ext>
            </a:extLst>
          </p:cNvPr>
          <p:cNvSpPr>
            <a:spLocks noGrp="1"/>
          </p:cNvSpPr>
          <p:nvPr>
            <p:ph type="body" sz="quarter" idx="10"/>
          </p:nvPr>
        </p:nvSpPr>
        <p:spPr/>
        <p:txBody>
          <a:bodyPr/>
          <a:lstStyle/>
          <a:p>
            <a:r>
              <a:rPr lang="en-US" dirty="0"/>
              <a:t>Module 2</a:t>
            </a:r>
          </a:p>
          <a:p>
            <a:r>
              <a:rPr lang="en-US" sz="2800" dirty="0">
                <a:solidFill>
                  <a:srgbClr val="FF0000"/>
                </a:solidFill>
              </a:rPr>
              <a:t>Attacks on the TCP protocol</a:t>
            </a:r>
          </a:p>
        </p:txBody>
      </p:sp>
      <p:sp>
        <p:nvSpPr>
          <p:cNvPr id="5" name="Rectangle 4">
            <a:extLst>
              <a:ext uri="{FF2B5EF4-FFF2-40B4-BE49-F238E27FC236}">
                <a16:creationId xmlns:a16="http://schemas.microsoft.com/office/drawing/2014/main" id="{9DA21398-CE95-4290-A860-E1477BCE3728}"/>
              </a:ext>
            </a:extLst>
          </p:cNvPr>
          <p:cNvSpPr/>
          <p:nvPr/>
        </p:nvSpPr>
        <p:spPr>
          <a:xfrm>
            <a:off x="6394581" y="835662"/>
            <a:ext cx="5081970" cy="5186676"/>
          </a:xfrm>
          <a:prstGeom prst="rect">
            <a:avLst/>
          </a:prstGeom>
        </p:spPr>
        <p:txBody>
          <a:bodyPr wrap="square">
            <a:spAutoFit/>
          </a:bodyPr>
          <a:lstStyle/>
          <a:p>
            <a:pPr marL="457200" indent="-457200">
              <a:lnSpc>
                <a:spcPct val="150000"/>
              </a:lnSpc>
              <a:buFont typeface="Arial" panose="020B0604020202020204" pitchFamily="34" charset="0"/>
              <a:buChar char="•"/>
            </a:pPr>
            <a:r>
              <a:rPr lang="en-US" sz="3200" i="1" dirty="0">
                <a:solidFill>
                  <a:srgbClr val="FF0000"/>
                </a:solidFill>
              </a:rPr>
              <a:t>Attack on connect </a:t>
            </a:r>
            <a:r>
              <a:rPr lang="en-US" sz="3200" dirty="0">
                <a:solidFill>
                  <a:srgbClr val="FF0000"/>
                </a:solidFill>
              </a:rPr>
              <a:t>– TCP SYN Flooding</a:t>
            </a:r>
          </a:p>
          <a:p>
            <a:pPr marL="457200" indent="-457200">
              <a:lnSpc>
                <a:spcPct val="150000"/>
              </a:lnSpc>
              <a:buFont typeface="Arial" panose="020B0604020202020204" pitchFamily="34" charset="0"/>
              <a:buChar char="•"/>
            </a:pPr>
            <a:r>
              <a:rPr lang="en-US" sz="3200" i="1" dirty="0"/>
              <a:t>Attack to terminate </a:t>
            </a:r>
            <a:r>
              <a:rPr lang="en-US" sz="3200" dirty="0"/>
              <a:t>-  TCP Reset Attack</a:t>
            </a:r>
          </a:p>
          <a:p>
            <a:pPr marL="457200" indent="-457200">
              <a:lnSpc>
                <a:spcPct val="150000"/>
              </a:lnSpc>
              <a:buFont typeface="Arial" panose="020B0604020202020204" pitchFamily="34" charset="0"/>
              <a:buChar char="•"/>
            </a:pPr>
            <a:r>
              <a:rPr lang="en-US" sz="3200" dirty="0"/>
              <a:t>Understanding Cookies</a:t>
            </a:r>
          </a:p>
          <a:p>
            <a:pPr marL="457200" indent="-457200">
              <a:lnSpc>
                <a:spcPct val="150000"/>
              </a:lnSpc>
              <a:buFont typeface="Arial" panose="020B0604020202020204" pitchFamily="34" charset="0"/>
              <a:buChar char="•"/>
            </a:pPr>
            <a:r>
              <a:rPr lang="en-US" sz="3200" i="1" dirty="0"/>
              <a:t>Attack during session </a:t>
            </a:r>
            <a:r>
              <a:rPr lang="en-US" sz="3200" dirty="0"/>
              <a:t>– TCP Hijacking Attack</a:t>
            </a:r>
          </a:p>
        </p:txBody>
      </p:sp>
    </p:spTree>
    <p:extLst>
      <p:ext uri="{BB962C8B-B14F-4D97-AF65-F5344CB8AC3E}">
        <p14:creationId xmlns:p14="http://schemas.microsoft.com/office/powerpoint/2010/main" val="29143235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1835700" y="297329"/>
            <a:ext cx="8520600" cy="572700"/>
          </a:xfrm>
          <a:prstGeom prst="rect">
            <a:avLst/>
          </a:prstGeom>
        </p:spPr>
        <p:txBody>
          <a:bodyPr vert="horz" wrap="square" lIns="91425" tIns="91425" rIns="91425" bIns="91425" rtlCol="0" anchor="t" anchorCtr="0">
            <a:noAutofit/>
          </a:bodyPr>
          <a:lstStyle/>
          <a:p>
            <a:r>
              <a:rPr lang="en-GB" dirty="0"/>
              <a:t>SYN Flooding Attack</a:t>
            </a:r>
          </a:p>
        </p:txBody>
      </p:sp>
      <p:sp>
        <p:nvSpPr>
          <p:cNvPr id="160" name="Shape 160"/>
          <p:cNvSpPr txBox="1">
            <a:spLocks noGrp="1"/>
          </p:cNvSpPr>
          <p:nvPr>
            <p:ph type="body" idx="1"/>
          </p:nvPr>
        </p:nvSpPr>
        <p:spPr>
          <a:xfrm>
            <a:off x="1751033" y="1642099"/>
            <a:ext cx="5259366" cy="3416400"/>
          </a:xfrm>
          <a:prstGeom prst="rect">
            <a:avLst/>
          </a:prstGeom>
        </p:spPr>
        <p:txBody>
          <a:bodyPr vert="horz" wrap="square" lIns="91425" tIns="91425" rIns="91425" bIns="91425" rtlCol="0" anchor="t" anchorCtr="0">
            <a:noAutofit/>
          </a:bodyPr>
          <a:lstStyle/>
          <a:p>
            <a:pPr marL="0" indent="0">
              <a:buNone/>
            </a:pPr>
            <a:r>
              <a:rPr lang="en-GB" sz="2000" b="1" dirty="0">
                <a:solidFill>
                  <a:srgbClr val="000000"/>
                </a:solidFill>
              </a:rPr>
              <a:t>Idea : </a:t>
            </a:r>
            <a:r>
              <a:rPr lang="en-GB" sz="2000" dirty="0">
                <a:solidFill>
                  <a:srgbClr val="FF0000"/>
                </a:solidFill>
              </a:rPr>
              <a:t>To fill the queue storing the half-open connections so that there will be no space to store TCB for any new half-open connection, basically the server cannot accept any new SYN packets.</a:t>
            </a:r>
          </a:p>
          <a:p>
            <a:pPr marL="0" indent="0">
              <a:spcAft>
                <a:spcPts val="600"/>
              </a:spcAft>
              <a:buNone/>
            </a:pPr>
            <a:endParaRPr lang="en-GB" sz="2000" b="1" dirty="0">
              <a:solidFill>
                <a:srgbClr val="000000"/>
              </a:solidFill>
            </a:endParaRPr>
          </a:p>
          <a:p>
            <a:pPr marL="0" indent="0">
              <a:spcAft>
                <a:spcPts val="600"/>
              </a:spcAft>
              <a:buNone/>
            </a:pPr>
            <a:r>
              <a:rPr lang="en-GB" sz="2000" b="1" dirty="0">
                <a:solidFill>
                  <a:srgbClr val="000000"/>
                </a:solidFill>
              </a:rPr>
              <a:t>Steps to achieve this : </a:t>
            </a:r>
            <a:r>
              <a:rPr lang="en-GB" sz="2000" dirty="0">
                <a:solidFill>
                  <a:srgbClr val="000000"/>
                </a:solidFill>
              </a:rPr>
              <a:t>Continuously send a lot of SYN packets to the server. This consumes the space in the queue by inserting the TCB record</a:t>
            </a:r>
          </a:p>
          <a:p>
            <a:pPr marL="457200">
              <a:spcAft>
                <a:spcPts val="600"/>
              </a:spcAft>
              <a:buClr>
                <a:srgbClr val="000000"/>
              </a:buClr>
            </a:pPr>
            <a:r>
              <a:rPr lang="en-GB" sz="2000" dirty="0">
                <a:solidFill>
                  <a:srgbClr val="000000"/>
                </a:solidFill>
              </a:rPr>
              <a:t>Do not finish the 3rd step of handshake as it will dequeue the TCB record</a:t>
            </a: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399" y="1642099"/>
            <a:ext cx="3237178" cy="2852928"/>
          </a:xfrm>
          <a:prstGeom prst="rect">
            <a:avLst/>
          </a:prstGeom>
        </p:spPr>
      </p:pic>
      <p:sp>
        <p:nvSpPr>
          <p:cNvPr id="4" name="Rectangle 3">
            <a:extLst>
              <a:ext uri="{FF2B5EF4-FFF2-40B4-BE49-F238E27FC236}">
                <a16:creationId xmlns:a16="http://schemas.microsoft.com/office/drawing/2014/main" id="{EA11C099-B682-3C4B-BCB2-AB0D850EBA45}"/>
              </a:ext>
            </a:extLst>
          </p:cNvPr>
          <p:cNvSpPr/>
          <p:nvPr/>
        </p:nvSpPr>
        <p:spPr>
          <a:xfrm>
            <a:off x="1970429" y="6003122"/>
            <a:ext cx="8520599" cy="646331"/>
          </a:xfrm>
          <a:prstGeom prst="rect">
            <a:avLst/>
          </a:prstGeom>
        </p:spPr>
        <p:txBody>
          <a:bodyPr wrap="square">
            <a:spAutoFit/>
          </a:bodyPr>
          <a:lstStyle/>
          <a:p>
            <a:pPr marL="114300">
              <a:spcAft>
                <a:spcPts val="1200"/>
              </a:spcAft>
              <a:buClr>
                <a:srgbClr val="000000"/>
              </a:buClr>
              <a:buSzPts val="1800"/>
            </a:pPr>
            <a:r>
              <a:rPr lang="en-GB" i="1" dirty="0">
                <a:solidFill>
                  <a:srgbClr val="0432FF"/>
                </a:solidFill>
                <a:latin typeface="Arial" panose="020B0604020202020204" pitchFamily="34" charset="0"/>
                <a:cs typeface="Arial" panose="020B0604020202020204" pitchFamily="34" charset="0"/>
              </a:rPr>
              <a:t>When flooding the server with SYN packets, attackers use random source IP addresses; otherwise the attacks may be blocked by the firewalls…</a:t>
            </a:r>
          </a:p>
        </p:txBody>
      </p:sp>
      <p:sp>
        <p:nvSpPr>
          <p:cNvPr id="6" name="Slide Number Placeholder 5">
            <a:extLst>
              <a:ext uri="{FF2B5EF4-FFF2-40B4-BE49-F238E27FC236}">
                <a16:creationId xmlns:a16="http://schemas.microsoft.com/office/drawing/2014/main" id="{626D46D0-44C1-B141-9987-E92AB11CBA7E}"/>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74</a:t>
            </a:fld>
            <a:endParaRPr lang="en-US" dirty="0"/>
          </a:p>
        </p:txBody>
      </p:sp>
    </p:spTree>
    <p:extLst>
      <p:ext uri="{BB962C8B-B14F-4D97-AF65-F5344CB8AC3E}">
        <p14:creationId xmlns:p14="http://schemas.microsoft.com/office/powerpoint/2010/main" val="4285260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a:spLocks noGrp="1"/>
          </p:cNvSpPr>
          <p:nvPr>
            <p:ph type="title"/>
          </p:nvPr>
        </p:nvSpPr>
        <p:spPr>
          <a:xfrm>
            <a:off x="1835700" y="465696"/>
            <a:ext cx="8520600" cy="572700"/>
          </a:xfrm>
          <a:prstGeom prst="rect">
            <a:avLst/>
          </a:prstGeom>
        </p:spPr>
        <p:txBody>
          <a:bodyPr vert="horz" wrap="square" lIns="91425" tIns="91425" rIns="91425" bIns="91425" rtlCol="0" anchor="t" anchorCtr="0">
            <a:noAutofit/>
          </a:bodyPr>
          <a:lstStyle/>
          <a:p>
            <a:r>
              <a:rPr lang="en-GB" dirty="0"/>
              <a:t>Countermeasures: SYN Cookies</a:t>
            </a:r>
          </a:p>
        </p:txBody>
      </p:sp>
      <p:sp>
        <p:nvSpPr>
          <p:cNvPr id="214" name="Shape 214"/>
          <p:cNvSpPr txBox="1">
            <a:spLocks noGrp="1"/>
          </p:cNvSpPr>
          <p:nvPr>
            <p:ph type="body" idx="1"/>
          </p:nvPr>
        </p:nvSpPr>
        <p:spPr>
          <a:xfrm>
            <a:off x="404327" y="1702341"/>
            <a:ext cx="11395787" cy="4204685"/>
          </a:xfrm>
          <a:prstGeom prst="rect">
            <a:avLst/>
          </a:prstGeom>
        </p:spPr>
        <p:txBody>
          <a:bodyPr vert="horz" wrap="square" lIns="91425" tIns="91425" rIns="91425" bIns="91425" rtlCol="0" anchor="t" anchorCtr="0">
            <a:noAutofit/>
          </a:bodyPr>
          <a:lstStyle/>
          <a:p>
            <a:pPr marL="457200">
              <a:buClr>
                <a:srgbClr val="000000"/>
              </a:buClr>
            </a:pPr>
            <a:r>
              <a:rPr lang="en-GB" dirty="0">
                <a:solidFill>
                  <a:srgbClr val="000000"/>
                </a:solidFill>
              </a:rPr>
              <a:t>After a server receives a SYN packet, it calculates a keyed hash (</a:t>
            </a:r>
            <a:r>
              <a:rPr lang="en-GB" dirty="0">
                <a:solidFill>
                  <a:srgbClr val="C00000"/>
                </a:solidFill>
              </a:rPr>
              <a:t>H</a:t>
            </a:r>
            <a:r>
              <a:rPr lang="en-GB" dirty="0">
                <a:solidFill>
                  <a:srgbClr val="000000"/>
                </a:solidFill>
              </a:rPr>
              <a:t>) from the information in the packet using a secret key that is only known to the server</a:t>
            </a:r>
          </a:p>
          <a:p>
            <a:pPr marL="857250" lvl="1">
              <a:buClr>
                <a:srgbClr val="000000"/>
              </a:buClr>
            </a:pPr>
            <a:r>
              <a:rPr lang="en-GB" dirty="0">
                <a:solidFill>
                  <a:srgbClr val="000000"/>
                </a:solidFill>
              </a:rPr>
              <a:t>This hash (</a:t>
            </a:r>
            <a:r>
              <a:rPr lang="en-GB" dirty="0">
                <a:solidFill>
                  <a:srgbClr val="C00000"/>
                </a:solidFill>
              </a:rPr>
              <a:t>H</a:t>
            </a:r>
            <a:r>
              <a:rPr lang="en-GB" dirty="0">
                <a:solidFill>
                  <a:srgbClr val="000000"/>
                </a:solidFill>
              </a:rPr>
              <a:t>) is sent to the client as the initial sequence number from the server. </a:t>
            </a:r>
            <a:r>
              <a:rPr lang="en-GB" dirty="0">
                <a:solidFill>
                  <a:srgbClr val="C00000"/>
                </a:solidFill>
              </a:rPr>
              <a:t>H</a:t>
            </a:r>
            <a:r>
              <a:rPr lang="en-GB" dirty="0">
                <a:solidFill>
                  <a:srgbClr val="000000"/>
                </a:solidFill>
              </a:rPr>
              <a:t> is called SYN cookie</a:t>
            </a:r>
          </a:p>
          <a:p>
            <a:pPr marL="457200">
              <a:buClr>
                <a:srgbClr val="000000"/>
              </a:buClr>
            </a:pPr>
            <a:r>
              <a:rPr lang="en-GB" dirty="0">
                <a:solidFill>
                  <a:srgbClr val="0432FF"/>
                </a:solidFill>
              </a:rPr>
              <a:t>The server will not store the half-open connection in its queue when SYN Cookie kicks-in after a certain number of SYN packets are received; instead information is put in the packet to see if it is a real connection to get information back</a:t>
            </a:r>
            <a:endParaRPr lang="en-GB" dirty="0">
              <a:solidFill>
                <a:srgbClr val="000000"/>
              </a:solidFill>
            </a:endParaRPr>
          </a:p>
          <a:p>
            <a:pPr marL="857250" lvl="1">
              <a:buClr>
                <a:srgbClr val="000000"/>
              </a:buClr>
            </a:pPr>
            <a:r>
              <a:rPr lang="en-GB" dirty="0">
                <a:solidFill>
                  <a:srgbClr val="000000"/>
                </a:solidFill>
              </a:rPr>
              <a:t>If the client is an attacker, </a:t>
            </a:r>
            <a:r>
              <a:rPr lang="en-GB" dirty="0">
                <a:solidFill>
                  <a:srgbClr val="C00000"/>
                </a:solidFill>
              </a:rPr>
              <a:t>H</a:t>
            </a:r>
            <a:r>
              <a:rPr lang="en-GB" dirty="0">
                <a:solidFill>
                  <a:srgbClr val="000000"/>
                </a:solidFill>
              </a:rPr>
              <a:t> will not reach the attacker</a:t>
            </a:r>
          </a:p>
          <a:p>
            <a:pPr marL="857250" lvl="1">
              <a:buClr>
                <a:srgbClr val="000000"/>
              </a:buClr>
            </a:pPr>
            <a:r>
              <a:rPr lang="en-GB" dirty="0">
                <a:solidFill>
                  <a:srgbClr val="000000"/>
                </a:solidFill>
              </a:rPr>
              <a:t>If the client is not an attacker, it sends </a:t>
            </a:r>
            <a:r>
              <a:rPr lang="en-GB" dirty="0">
                <a:solidFill>
                  <a:srgbClr val="C00000"/>
                </a:solidFill>
              </a:rPr>
              <a:t>H</a:t>
            </a:r>
            <a:r>
              <a:rPr lang="en-GB" dirty="0">
                <a:solidFill>
                  <a:srgbClr val="000000"/>
                </a:solidFill>
              </a:rPr>
              <a:t>+1 in the acknowledgement field</a:t>
            </a:r>
          </a:p>
          <a:p>
            <a:pPr marL="857250" lvl="1">
              <a:buClr>
                <a:srgbClr val="000000"/>
              </a:buClr>
            </a:pPr>
            <a:r>
              <a:rPr lang="en-GB" dirty="0">
                <a:solidFill>
                  <a:srgbClr val="000000"/>
                </a:solidFill>
              </a:rPr>
              <a:t>The server checks if the number in the acknowledgement field is valid or not by recalculating the cookie</a:t>
            </a:r>
          </a:p>
        </p:txBody>
      </p:sp>
      <p:sp>
        <p:nvSpPr>
          <p:cNvPr id="4" name="Slide Number Placeholder 5">
            <a:extLst>
              <a:ext uri="{FF2B5EF4-FFF2-40B4-BE49-F238E27FC236}">
                <a16:creationId xmlns:a16="http://schemas.microsoft.com/office/drawing/2014/main" id="{6582286D-395D-9242-990F-3912D024AE32}"/>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75</a:t>
            </a:fld>
            <a:endParaRPr lang="en-US" dirty="0"/>
          </a:p>
        </p:txBody>
      </p:sp>
    </p:spTree>
    <p:extLst>
      <p:ext uri="{BB962C8B-B14F-4D97-AF65-F5344CB8AC3E}">
        <p14:creationId xmlns:p14="http://schemas.microsoft.com/office/powerpoint/2010/main" val="15525949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155FF-C31E-4AC6-BFFA-E46AF52F5684}"/>
              </a:ext>
            </a:extLst>
          </p:cNvPr>
          <p:cNvSpPr>
            <a:spLocks noGrp="1"/>
          </p:cNvSpPr>
          <p:nvPr>
            <p:ph type="sldNum" sz="quarter" idx="12"/>
          </p:nvPr>
        </p:nvSpPr>
        <p:spPr>
          <a:prstGeom prst="rect">
            <a:avLst/>
          </a:prstGeom>
        </p:spPr>
        <p:txBody>
          <a:bodyPr/>
          <a:lstStyle/>
          <a:p>
            <a:fld id="{19A1A663-AB5A-1C46-BB3F-DC91B87E1671}" type="slidenum">
              <a:rPr lang="en-US" smtClean="0"/>
              <a:pPr/>
              <a:t>76</a:t>
            </a:fld>
            <a:endParaRPr lang="en-US" dirty="0"/>
          </a:p>
        </p:txBody>
      </p:sp>
      <p:sp>
        <p:nvSpPr>
          <p:cNvPr id="7" name="Text Placeholder 6">
            <a:extLst>
              <a:ext uri="{FF2B5EF4-FFF2-40B4-BE49-F238E27FC236}">
                <a16:creationId xmlns:a16="http://schemas.microsoft.com/office/drawing/2014/main" id="{71758D06-223B-4ABB-B038-E5907DC0A6EF}"/>
              </a:ext>
            </a:extLst>
          </p:cNvPr>
          <p:cNvSpPr>
            <a:spLocks noGrp="1"/>
          </p:cNvSpPr>
          <p:nvPr>
            <p:ph type="body" sz="quarter" idx="10"/>
          </p:nvPr>
        </p:nvSpPr>
        <p:spPr/>
        <p:txBody>
          <a:bodyPr/>
          <a:lstStyle/>
          <a:p>
            <a:r>
              <a:rPr lang="en-US" dirty="0"/>
              <a:t>Module 2</a:t>
            </a:r>
          </a:p>
          <a:p>
            <a:r>
              <a:rPr lang="en-US" sz="2800" dirty="0">
                <a:solidFill>
                  <a:srgbClr val="FF0000"/>
                </a:solidFill>
              </a:rPr>
              <a:t>Attacks on the TCP protocol</a:t>
            </a:r>
          </a:p>
        </p:txBody>
      </p:sp>
      <p:sp>
        <p:nvSpPr>
          <p:cNvPr id="5" name="Rectangle 4">
            <a:extLst>
              <a:ext uri="{FF2B5EF4-FFF2-40B4-BE49-F238E27FC236}">
                <a16:creationId xmlns:a16="http://schemas.microsoft.com/office/drawing/2014/main" id="{9DA21398-CE95-4290-A860-E1477BCE3728}"/>
              </a:ext>
            </a:extLst>
          </p:cNvPr>
          <p:cNvSpPr/>
          <p:nvPr/>
        </p:nvSpPr>
        <p:spPr>
          <a:xfrm>
            <a:off x="6394581" y="835662"/>
            <a:ext cx="5081970" cy="5186676"/>
          </a:xfrm>
          <a:prstGeom prst="rect">
            <a:avLst/>
          </a:prstGeom>
        </p:spPr>
        <p:txBody>
          <a:bodyPr wrap="square">
            <a:spAutoFit/>
          </a:bodyPr>
          <a:lstStyle/>
          <a:p>
            <a:pPr marL="457200" indent="-457200">
              <a:lnSpc>
                <a:spcPct val="150000"/>
              </a:lnSpc>
              <a:buFont typeface="Arial" panose="020B0604020202020204" pitchFamily="34" charset="0"/>
              <a:buChar char="•"/>
            </a:pPr>
            <a:r>
              <a:rPr lang="en-US" sz="3200" i="1" dirty="0"/>
              <a:t>Attack on connect </a:t>
            </a:r>
            <a:r>
              <a:rPr lang="en-US" sz="3200" dirty="0"/>
              <a:t>– TCP SYN Flooding</a:t>
            </a:r>
          </a:p>
          <a:p>
            <a:pPr marL="457200" indent="-457200">
              <a:lnSpc>
                <a:spcPct val="150000"/>
              </a:lnSpc>
              <a:buFont typeface="Arial" panose="020B0604020202020204" pitchFamily="34" charset="0"/>
              <a:buChar char="•"/>
            </a:pPr>
            <a:r>
              <a:rPr lang="en-US" sz="3200" i="1" dirty="0">
                <a:solidFill>
                  <a:srgbClr val="FF0000"/>
                </a:solidFill>
              </a:rPr>
              <a:t>Attack to terminate </a:t>
            </a:r>
            <a:r>
              <a:rPr lang="en-US" sz="3200" dirty="0">
                <a:solidFill>
                  <a:srgbClr val="FF0000"/>
                </a:solidFill>
              </a:rPr>
              <a:t>-  TCP Reset Attack</a:t>
            </a:r>
          </a:p>
          <a:p>
            <a:pPr marL="457200" indent="-457200">
              <a:lnSpc>
                <a:spcPct val="150000"/>
              </a:lnSpc>
              <a:buFont typeface="Arial" panose="020B0604020202020204" pitchFamily="34" charset="0"/>
              <a:buChar char="•"/>
            </a:pPr>
            <a:r>
              <a:rPr lang="en-US" sz="3200" dirty="0"/>
              <a:t>Understanding Cookies</a:t>
            </a:r>
          </a:p>
          <a:p>
            <a:pPr marL="457200" indent="-457200">
              <a:lnSpc>
                <a:spcPct val="150000"/>
              </a:lnSpc>
              <a:buFont typeface="Arial" panose="020B0604020202020204" pitchFamily="34" charset="0"/>
              <a:buChar char="•"/>
            </a:pPr>
            <a:r>
              <a:rPr lang="en-US" sz="3200" i="1" dirty="0"/>
              <a:t>Attack during session </a:t>
            </a:r>
            <a:r>
              <a:rPr lang="en-US" sz="3200" dirty="0"/>
              <a:t>– TCP Hijacking Attack</a:t>
            </a:r>
          </a:p>
        </p:txBody>
      </p:sp>
    </p:spTree>
    <p:extLst>
      <p:ext uri="{BB962C8B-B14F-4D97-AF65-F5344CB8AC3E}">
        <p14:creationId xmlns:p14="http://schemas.microsoft.com/office/powerpoint/2010/main" val="18765436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a:spLocks noGrp="1"/>
          </p:cNvSpPr>
          <p:nvPr>
            <p:ph type="title"/>
          </p:nvPr>
        </p:nvSpPr>
        <p:spPr>
          <a:xfrm>
            <a:off x="1835700" y="413950"/>
            <a:ext cx="8520600" cy="572700"/>
          </a:xfrm>
          <a:prstGeom prst="rect">
            <a:avLst/>
          </a:prstGeom>
        </p:spPr>
        <p:txBody>
          <a:bodyPr vert="horz" wrap="square" lIns="91425" tIns="91425" rIns="91425" bIns="91425" rtlCol="0" anchor="t" anchorCtr="0">
            <a:noAutofit/>
          </a:bodyPr>
          <a:lstStyle/>
          <a:p>
            <a:r>
              <a:rPr lang="en-GB" dirty="0"/>
              <a:t>TCP Reset Attack</a:t>
            </a:r>
          </a:p>
        </p:txBody>
      </p:sp>
      <p:sp>
        <p:nvSpPr>
          <p:cNvPr id="220" name="Shape 220"/>
          <p:cNvSpPr txBox="1">
            <a:spLocks noGrp="1"/>
          </p:cNvSpPr>
          <p:nvPr>
            <p:ph type="body" idx="1"/>
          </p:nvPr>
        </p:nvSpPr>
        <p:spPr>
          <a:xfrm>
            <a:off x="5572500" y="1954250"/>
            <a:ext cx="4783800" cy="3917100"/>
          </a:xfrm>
          <a:prstGeom prst="rect">
            <a:avLst/>
          </a:prstGeom>
        </p:spPr>
        <p:txBody>
          <a:bodyPr vert="horz" wrap="square" lIns="91425" tIns="91425" rIns="91425" bIns="91425" rtlCol="0" anchor="t" anchorCtr="0">
            <a:noAutofit/>
          </a:bodyPr>
          <a:lstStyle/>
          <a:p>
            <a:pPr marL="0" indent="0">
              <a:buNone/>
            </a:pPr>
            <a:r>
              <a:rPr lang="en-GB" sz="2000" u="sng" dirty="0">
                <a:solidFill>
                  <a:srgbClr val="000000"/>
                </a:solidFill>
              </a:rPr>
              <a:t>To disconnect a TCP connection </a:t>
            </a:r>
            <a:r>
              <a:rPr lang="en-GB" sz="2000" i="1" u="sng" dirty="0">
                <a:solidFill>
                  <a:srgbClr val="000000"/>
                </a:solidFill>
              </a:rPr>
              <a:t>gracefully</a:t>
            </a:r>
            <a:r>
              <a:rPr lang="en-GB" sz="2000" u="sng" dirty="0">
                <a:solidFill>
                  <a:srgbClr val="000000"/>
                </a:solidFill>
              </a:rPr>
              <a:t> :</a:t>
            </a:r>
          </a:p>
          <a:p>
            <a:pPr marL="0" indent="0">
              <a:buNone/>
            </a:pPr>
            <a:endParaRPr lang="en-GB" sz="2000" u="sng" dirty="0">
              <a:solidFill>
                <a:srgbClr val="000000"/>
              </a:solidFill>
            </a:endParaRPr>
          </a:p>
          <a:p>
            <a:pPr marL="457200">
              <a:buClr>
                <a:srgbClr val="000000"/>
              </a:buClr>
            </a:pPr>
            <a:r>
              <a:rPr lang="en-GB" sz="2000" dirty="0">
                <a:solidFill>
                  <a:srgbClr val="000000"/>
                </a:solidFill>
              </a:rPr>
              <a:t>A sends out a “FIN” packet to B</a:t>
            </a:r>
          </a:p>
          <a:p>
            <a:pPr marL="457200">
              <a:buClr>
                <a:srgbClr val="000000"/>
              </a:buClr>
            </a:pPr>
            <a:r>
              <a:rPr lang="en-GB" sz="2000" dirty="0">
                <a:solidFill>
                  <a:srgbClr val="000000"/>
                </a:solidFill>
              </a:rPr>
              <a:t>B replies with an “ACK” packet. This closes the A-to-B communication</a:t>
            </a:r>
          </a:p>
          <a:p>
            <a:pPr marL="457200">
              <a:buClr>
                <a:srgbClr val="000000"/>
              </a:buClr>
            </a:pPr>
            <a:r>
              <a:rPr lang="en-GB" sz="2000" dirty="0">
                <a:solidFill>
                  <a:srgbClr val="000000"/>
                </a:solidFill>
              </a:rPr>
              <a:t>Now, B sends a “FIN” packet to A and A replies with “ACK”</a:t>
            </a:r>
          </a:p>
          <a:p>
            <a:pPr marL="0" indent="0">
              <a:buNone/>
            </a:pPr>
            <a:endParaRPr lang="en-GB" sz="2000" u="sng" dirty="0">
              <a:solidFill>
                <a:srgbClr val="000000"/>
              </a:solidFill>
            </a:endParaRPr>
          </a:p>
          <a:p>
            <a:pPr marL="0" indent="0">
              <a:buNone/>
            </a:pPr>
            <a:r>
              <a:rPr lang="en-GB" sz="2000" u="sng" dirty="0">
                <a:solidFill>
                  <a:srgbClr val="000000"/>
                </a:solidFill>
              </a:rPr>
              <a:t>Using Reset flag (another way to terminate connection between A &amp; B in abnormal/urgent situations) :</a:t>
            </a:r>
          </a:p>
          <a:p>
            <a:pPr marL="0" indent="0">
              <a:buNone/>
            </a:pPr>
            <a:endParaRPr lang="en-GB" sz="2000" u="sng" dirty="0">
              <a:solidFill>
                <a:srgbClr val="000000"/>
              </a:solidFill>
            </a:endParaRPr>
          </a:p>
          <a:p>
            <a:pPr marL="285750" indent="-285750"/>
            <a:r>
              <a:rPr lang="en-GB" sz="2000" dirty="0">
                <a:solidFill>
                  <a:srgbClr val="000000"/>
                </a:solidFill>
              </a:rPr>
              <a:t>One of the parties sends RST packet to immediately break the connection</a:t>
            </a:r>
          </a:p>
        </p:txBody>
      </p:sp>
      <p:pic>
        <p:nvPicPr>
          <p:cNvPr id="221" name="Shape 221"/>
          <p:cNvPicPr preferRelativeResize="0"/>
          <p:nvPr/>
        </p:nvPicPr>
        <p:blipFill>
          <a:blip r:embed="rId3">
            <a:alphaModFix/>
          </a:blip>
          <a:stretch>
            <a:fillRect/>
          </a:stretch>
        </p:blipFill>
        <p:spPr>
          <a:xfrm>
            <a:off x="1835700" y="2055100"/>
            <a:ext cx="3657600" cy="3467100"/>
          </a:xfrm>
          <a:prstGeom prst="rect">
            <a:avLst/>
          </a:prstGeom>
          <a:noFill/>
          <a:ln>
            <a:noFill/>
          </a:ln>
        </p:spPr>
      </p:pic>
      <p:sp>
        <p:nvSpPr>
          <p:cNvPr id="5" name="Slide Number Placeholder 5">
            <a:extLst>
              <a:ext uri="{FF2B5EF4-FFF2-40B4-BE49-F238E27FC236}">
                <a16:creationId xmlns:a16="http://schemas.microsoft.com/office/drawing/2014/main" id="{877F0CE2-5E31-A647-9D05-FBFEFF838BE8}"/>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77</a:t>
            </a:fld>
            <a:endParaRPr lang="en-US" dirty="0"/>
          </a:p>
        </p:txBody>
      </p:sp>
    </p:spTree>
    <p:extLst>
      <p:ext uri="{BB962C8B-B14F-4D97-AF65-F5344CB8AC3E}">
        <p14:creationId xmlns:p14="http://schemas.microsoft.com/office/powerpoint/2010/main" val="19899988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1835700" y="387875"/>
            <a:ext cx="8520600" cy="572700"/>
          </a:xfrm>
          <a:prstGeom prst="rect">
            <a:avLst/>
          </a:prstGeom>
        </p:spPr>
        <p:txBody>
          <a:bodyPr vert="horz" wrap="square" lIns="91425" tIns="91425" rIns="91425" bIns="91425" rtlCol="0" anchor="t" anchorCtr="0">
            <a:noAutofit/>
          </a:bodyPr>
          <a:lstStyle/>
          <a:p>
            <a:r>
              <a:rPr lang="en-GB" dirty="0"/>
              <a:t>TCP Reset Attack</a:t>
            </a:r>
          </a:p>
        </p:txBody>
      </p:sp>
      <p:sp>
        <p:nvSpPr>
          <p:cNvPr id="227" name="Shape 227"/>
          <p:cNvSpPr txBox="1">
            <a:spLocks noGrp="1"/>
          </p:cNvSpPr>
          <p:nvPr>
            <p:ph type="body" idx="1"/>
          </p:nvPr>
        </p:nvSpPr>
        <p:spPr>
          <a:xfrm>
            <a:off x="1835625" y="2724984"/>
            <a:ext cx="8520675" cy="2119683"/>
          </a:xfrm>
          <a:prstGeom prst="rect">
            <a:avLst/>
          </a:prstGeom>
        </p:spPr>
        <p:txBody>
          <a:bodyPr vert="horz" wrap="square" lIns="91425" tIns="91425" rIns="91425" bIns="91425" rtlCol="0" anchor="t" anchorCtr="0">
            <a:noAutofit/>
          </a:bodyPr>
          <a:lstStyle/>
          <a:p>
            <a:pPr marL="0" indent="0">
              <a:buNone/>
            </a:pPr>
            <a:r>
              <a:rPr lang="en-GB" sz="2000" b="1" dirty="0">
                <a:solidFill>
                  <a:srgbClr val="000000"/>
                </a:solidFill>
              </a:rPr>
              <a:t>Goal:</a:t>
            </a:r>
            <a:r>
              <a:rPr lang="en-GB" sz="2000" dirty="0">
                <a:solidFill>
                  <a:srgbClr val="000000"/>
                </a:solidFill>
              </a:rPr>
              <a:t> To break up a TCP connection between A and B</a:t>
            </a:r>
          </a:p>
          <a:p>
            <a:pPr marL="0" indent="0">
              <a:buNone/>
            </a:pPr>
            <a:endParaRPr lang="en-GB" sz="2000" b="1" dirty="0">
              <a:solidFill>
                <a:srgbClr val="000000"/>
              </a:solidFill>
            </a:endParaRPr>
          </a:p>
          <a:p>
            <a:pPr marL="0" indent="0">
              <a:buNone/>
            </a:pPr>
            <a:r>
              <a:rPr lang="en-GB" sz="2000" b="1" dirty="0">
                <a:solidFill>
                  <a:srgbClr val="000000"/>
                </a:solidFill>
              </a:rPr>
              <a:t>Spoofed RST Packet: </a:t>
            </a:r>
            <a:r>
              <a:rPr lang="en-GB" sz="2000" dirty="0">
                <a:solidFill>
                  <a:srgbClr val="000000"/>
                </a:solidFill>
              </a:rPr>
              <a:t>The following fields need to be set correctly:</a:t>
            </a:r>
          </a:p>
          <a:p>
            <a:pPr marL="576263" indent="-285750"/>
            <a:r>
              <a:rPr lang="en-GB" sz="2000" dirty="0">
                <a:solidFill>
                  <a:srgbClr val="000000"/>
                </a:solidFill>
              </a:rPr>
              <a:t>Source IP address, Source Port, Destination IP address, Destination Port (i.e., 4-Tuple to identify a TCP connection) </a:t>
            </a:r>
          </a:p>
          <a:p>
            <a:pPr marL="576263" indent="-285750"/>
            <a:r>
              <a:rPr lang="en-GB" sz="2000" dirty="0">
                <a:solidFill>
                  <a:srgbClr val="000000"/>
                </a:solidFill>
              </a:rPr>
              <a:t>Sequence number (</a:t>
            </a:r>
            <a:r>
              <a:rPr lang="en-GB" sz="2000" dirty="0">
                <a:solidFill>
                  <a:srgbClr val="C00000"/>
                </a:solidFill>
              </a:rPr>
              <a:t>within the receiver’s window</a:t>
            </a:r>
            <a:r>
              <a:rPr lang="en-GB" sz="2000" dirty="0">
                <a:solidFill>
                  <a:srgbClr val="000000"/>
                </a:solidFill>
              </a:rPr>
              <a:t>)</a:t>
            </a:r>
          </a:p>
        </p:txBody>
      </p:sp>
      <p:pic>
        <p:nvPicPr>
          <p:cNvPr id="228" name="Shape 228"/>
          <p:cNvPicPr preferRelativeResize="0"/>
          <p:nvPr/>
        </p:nvPicPr>
        <p:blipFill>
          <a:blip r:embed="rId3">
            <a:alphaModFix/>
          </a:blip>
          <a:stretch>
            <a:fillRect/>
          </a:stretch>
        </p:blipFill>
        <p:spPr>
          <a:xfrm>
            <a:off x="3487233" y="1252960"/>
            <a:ext cx="4546501" cy="1446625"/>
          </a:xfrm>
          <a:prstGeom prst="rect">
            <a:avLst/>
          </a:prstGeom>
          <a:noFill/>
          <a:ln>
            <a:noFill/>
          </a:ln>
        </p:spPr>
      </p:pic>
      <p:sp>
        <p:nvSpPr>
          <p:cNvPr id="5" name="Slide Number Placeholder 5">
            <a:extLst>
              <a:ext uri="{FF2B5EF4-FFF2-40B4-BE49-F238E27FC236}">
                <a16:creationId xmlns:a16="http://schemas.microsoft.com/office/drawing/2014/main" id="{15494DD0-4E14-8A4A-8CC7-03FEAB821936}"/>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78</a:t>
            </a:fld>
            <a:endParaRPr lang="en-US" dirty="0"/>
          </a:p>
        </p:txBody>
      </p:sp>
      <p:sp>
        <p:nvSpPr>
          <p:cNvPr id="3" name="TextBox 2">
            <a:extLst>
              <a:ext uri="{FF2B5EF4-FFF2-40B4-BE49-F238E27FC236}">
                <a16:creationId xmlns:a16="http://schemas.microsoft.com/office/drawing/2014/main" id="{B85A8256-A93A-6161-292C-51B2BF2C0141}"/>
              </a:ext>
            </a:extLst>
          </p:cNvPr>
          <p:cNvSpPr txBox="1"/>
          <p:nvPr/>
        </p:nvSpPr>
        <p:spPr>
          <a:xfrm>
            <a:off x="1253374" y="5114008"/>
            <a:ext cx="9685175" cy="1200329"/>
          </a:xfrm>
          <a:prstGeom prst="rect">
            <a:avLst/>
          </a:prstGeom>
          <a:noFill/>
        </p:spPr>
        <p:txBody>
          <a:bodyPr wrap="square">
            <a:spAutoFit/>
          </a:bodyPr>
          <a:lstStyle/>
          <a:p>
            <a:pPr algn="l"/>
            <a:r>
              <a:rPr lang="en-US" b="0" i="1" dirty="0">
                <a:solidFill>
                  <a:srgbClr val="202122"/>
                </a:solidFill>
                <a:effectLst/>
                <a:latin typeface="Arial" panose="020B0604020202020204" pitchFamily="34" charset="0"/>
              </a:rPr>
              <a:t>Fun fact: This tampering technique can be used by a firewall or abused by a malicious attacker to interrupt Internet connections.</a:t>
            </a:r>
          </a:p>
          <a:p>
            <a:pPr algn="l"/>
            <a:r>
              <a:rPr lang="en-US" b="0" i="1" u="none" strike="noStrike" dirty="0">
                <a:solidFill>
                  <a:srgbClr val="3366CC"/>
                </a:solidFill>
                <a:effectLst/>
                <a:latin typeface="Arial" panose="020B0604020202020204" pitchFamily="34" charset="0"/>
                <a:hlinkClick r:id="rId4" tooltip="Great Firewall"/>
              </a:rPr>
              <a:t>The Great Firewall of China</a:t>
            </a:r>
            <a:r>
              <a:rPr lang="en-US" b="0" i="1" dirty="0">
                <a:solidFill>
                  <a:srgbClr val="202122"/>
                </a:solidFill>
                <a:effectLst/>
                <a:latin typeface="Arial" panose="020B0604020202020204" pitchFamily="34" charset="0"/>
              </a:rPr>
              <a:t>, and </a:t>
            </a:r>
            <a:r>
              <a:rPr lang="en-US" b="0" i="1" u="none" strike="noStrike" dirty="0">
                <a:solidFill>
                  <a:srgbClr val="3366CC"/>
                </a:solidFill>
                <a:effectLst/>
                <a:latin typeface="Arial" panose="020B0604020202020204" pitchFamily="34" charset="0"/>
                <a:hlinkClick r:id="rId5" tooltip="Internet censorship in Iran"/>
              </a:rPr>
              <a:t>Iranian Internet censors</a:t>
            </a:r>
            <a:r>
              <a:rPr lang="en-US" b="0" i="1" dirty="0">
                <a:solidFill>
                  <a:srgbClr val="202122"/>
                </a:solidFill>
                <a:effectLst/>
                <a:latin typeface="Arial" panose="020B0604020202020204" pitchFamily="34" charset="0"/>
              </a:rPr>
              <a:t> are known to use TCP reset attacks to interfere with and block connections as a major method to carry out Internet censorship.</a:t>
            </a:r>
          </a:p>
        </p:txBody>
      </p:sp>
    </p:spTree>
    <p:extLst>
      <p:ext uri="{BB962C8B-B14F-4D97-AF65-F5344CB8AC3E}">
        <p14:creationId xmlns:p14="http://schemas.microsoft.com/office/powerpoint/2010/main" val="22469920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155FF-C31E-4AC6-BFFA-E46AF52F5684}"/>
              </a:ext>
            </a:extLst>
          </p:cNvPr>
          <p:cNvSpPr>
            <a:spLocks noGrp="1"/>
          </p:cNvSpPr>
          <p:nvPr>
            <p:ph type="sldNum" sz="quarter" idx="12"/>
          </p:nvPr>
        </p:nvSpPr>
        <p:spPr>
          <a:prstGeom prst="rect">
            <a:avLst/>
          </a:prstGeom>
        </p:spPr>
        <p:txBody>
          <a:bodyPr/>
          <a:lstStyle/>
          <a:p>
            <a:fld id="{19A1A663-AB5A-1C46-BB3F-DC91B87E1671}" type="slidenum">
              <a:rPr lang="en-US" smtClean="0"/>
              <a:pPr/>
              <a:t>79</a:t>
            </a:fld>
            <a:endParaRPr lang="en-US" dirty="0"/>
          </a:p>
        </p:txBody>
      </p:sp>
      <p:sp>
        <p:nvSpPr>
          <p:cNvPr id="7" name="Text Placeholder 6">
            <a:extLst>
              <a:ext uri="{FF2B5EF4-FFF2-40B4-BE49-F238E27FC236}">
                <a16:creationId xmlns:a16="http://schemas.microsoft.com/office/drawing/2014/main" id="{71758D06-223B-4ABB-B038-E5907DC0A6EF}"/>
              </a:ext>
            </a:extLst>
          </p:cNvPr>
          <p:cNvSpPr>
            <a:spLocks noGrp="1"/>
          </p:cNvSpPr>
          <p:nvPr>
            <p:ph type="body" sz="quarter" idx="10"/>
          </p:nvPr>
        </p:nvSpPr>
        <p:spPr/>
        <p:txBody>
          <a:bodyPr/>
          <a:lstStyle/>
          <a:p>
            <a:r>
              <a:rPr lang="en-US" dirty="0"/>
              <a:t>Module 2</a:t>
            </a:r>
          </a:p>
          <a:p>
            <a:r>
              <a:rPr lang="en-US" sz="2800" dirty="0">
                <a:solidFill>
                  <a:srgbClr val="FF0000"/>
                </a:solidFill>
              </a:rPr>
              <a:t>Attacks on the TCP protocol</a:t>
            </a:r>
          </a:p>
        </p:txBody>
      </p:sp>
      <p:sp>
        <p:nvSpPr>
          <p:cNvPr id="5" name="Rectangle 4">
            <a:extLst>
              <a:ext uri="{FF2B5EF4-FFF2-40B4-BE49-F238E27FC236}">
                <a16:creationId xmlns:a16="http://schemas.microsoft.com/office/drawing/2014/main" id="{9DA21398-CE95-4290-A860-E1477BCE3728}"/>
              </a:ext>
            </a:extLst>
          </p:cNvPr>
          <p:cNvSpPr/>
          <p:nvPr/>
        </p:nvSpPr>
        <p:spPr>
          <a:xfrm>
            <a:off x="6394581" y="835662"/>
            <a:ext cx="5081970" cy="5186676"/>
          </a:xfrm>
          <a:prstGeom prst="rect">
            <a:avLst/>
          </a:prstGeom>
        </p:spPr>
        <p:txBody>
          <a:bodyPr wrap="square">
            <a:spAutoFit/>
          </a:bodyPr>
          <a:lstStyle/>
          <a:p>
            <a:pPr marL="457200" indent="-457200">
              <a:lnSpc>
                <a:spcPct val="150000"/>
              </a:lnSpc>
              <a:buFont typeface="Arial" panose="020B0604020202020204" pitchFamily="34" charset="0"/>
              <a:buChar char="•"/>
            </a:pPr>
            <a:r>
              <a:rPr lang="en-US" sz="3200" i="1" dirty="0"/>
              <a:t>Attack on connect </a:t>
            </a:r>
            <a:r>
              <a:rPr lang="en-US" sz="3200" dirty="0"/>
              <a:t>– TCP SYN Flooding</a:t>
            </a:r>
          </a:p>
          <a:p>
            <a:pPr marL="457200" indent="-457200">
              <a:lnSpc>
                <a:spcPct val="150000"/>
              </a:lnSpc>
              <a:buFont typeface="Arial" panose="020B0604020202020204" pitchFamily="34" charset="0"/>
              <a:buChar char="•"/>
            </a:pPr>
            <a:r>
              <a:rPr lang="en-US" sz="3200" i="1" dirty="0"/>
              <a:t>Attack to terminate </a:t>
            </a:r>
            <a:r>
              <a:rPr lang="en-US" sz="3200" dirty="0"/>
              <a:t>-  TCP Reset Attack</a:t>
            </a:r>
          </a:p>
          <a:p>
            <a:pPr marL="457200" indent="-457200">
              <a:lnSpc>
                <a:spcPct val="150000"/>
              </a:lnSpc>
              <a:buFont typeface="Arial" panose="020B0604020202020204" pitchFamily="34" charset="0"/>
              <a:buChar char="•"/>
            </a:pPr>
            <a:r>
              <a:rPr lang="en-US" sz="3200" dirty="0">
                <a:solidFill>
                  <a:srgbClr val="FF0000"/>
                </a:solidFill>
              </a:rPr>
              <a:t>Understanding Cookies</a:t>
            </a:r>
          </a:p>
          <a:p>
            <a:pPr marL="457200" indent="-457200">
              <a:lnSpc>
                <a:spcPct val="150000"/>
              </a:lnSpc>
              <a:buFont typeface="Arial" panose="020B0604020202020204" pitchFamily="34" charset="0"/>
              <a:buChar char="•"/>
            </a:pPr>
            <a:r>
              <a:rPr lang="en-US" sz="3200" i="1" dirty="0"/>
              <a:t>Attack during session </a:t>
            </a:r>
            <a:r>
              <a:rPr lang="en-US" sz="3200" dirty="0"/>
              <a:t>– TCP Hijacking Attack</a:t>
            </a:r>
          </a:p>
        </p:txBody>
      </p:sp>
    </p:spTree>
    <p:extLst>
      <p:ext uri="{BB962C8B-B14F-4D97-AF65-F5344CB8AC3E}">
        <p14:creationId xmlns:p14="http://schemas.microsoft.com/office/powerpoint/2010/main" val="2325914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12"/>
          </p:nvPr>
        </p:nvSpPr>
        <p:spPr>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8</a:t>
            </a:fld>
            <a:endParaRPr lang="en-US" dirty="0"/>
          </a:p>
        </p:txBody>
      </p:sp>
      <p:sp>
        <p:nvSpPr>
          <p:cNvPr id="2" name="Title 1">
            <a:extLst>
              <a:ext uri="{FF2B5EF4-FFF2-40B4-BE49-F238E27FC236}">
                <a16:creationId xmlns:a16="http://schemas.microsoft.com/office/drawing/2014/main" id="{174FD556-D2CE-C640-9CC8-20CD5D36017A}"/>
              </a:ext>
            </a:extLst>
          </p:cNvPr>
          <p:cNvSpPr>
            <a:spLocks noGrp="1"/>
          </p:cNvSpPr>
          <p:nvPr>
            <p:ph type="ctrTitle"/>
          </p:nvPr>
        </p:nvSpPr>
        <p:spPr/>
        <p:txBody>
          <a:bodyPr>
            <a:normAutofit/>
          </a:bodyPr>
          <a:lstStyle/>
          <a:p>
            <a:r>
              <a:rPr lang="en-US" dirty="0"/>
              <a:t>Exercise: Act during an Intrusion</a:t>
            </a:r>
            <a:endParaRPr lang="en-US" sz="2000" i="1" dirty="0"/>
          </a:p>
        </p:txBody>
      </p:sp>
      <p:sp>
        <p:nvSpPr>
          <p:cNvPr id="31" name="Content Placeholder 3">
            <a:extLst>
              <a:ext uri="{FF2B5EF4-FFF2-40B4-BE49-F238E27FC236}">
                <a16:creationId xmlns:a16="http://schemas.microsoft.com/office/drawing/2014/main" id="{9B7FACC6-7F3F-D042-9A9E-EEF8F680C943}"/>
              </a:ext>
            </a:extLst>
          </p:cNvPr>
          <p:cNvSpPr>
            <a:spLocks noGrp="1"/>
          </p:cNvSpPr>
          <p:nvPr>
            <p:ph sz="quarter" idx="10"/>
          </p:nvPr>
        </p:nvSpPr>
        <p:spPr/>
        <p:txBody>
          <a:bodyPr>
            <a:normAutofit/>
          </a:bodyPr>
          <a:lstStyle/>
          <a:p>
            <a:pPr marL="0" indent="0">
              <a:buNone/>
            </a:pPr>
            <a:r>
              <a:rPr lang="en-US" sz="2000" dirty="0"/>
              <a:t>Suppose you observe that your PC is responding very slowly to information requests from the net. And then you further observe that your network gateway shows high levels of network activity, even though you have closed your e-mail client, Web browser, and other programs that access the net. </a:t>
            </a:r>
          </a:p>
          <a:p>
            <a:endParaRPr lang="en-US" sz="2000" dirty="0"/>
          </a:p>
          <a:p>
            <a:pPr marL="0" indent="0">
              <a:buNone/>
            </a:pPr>
            <a:r>
              <a:rPr lang="en-US" sz="2000" dirty="0">
                <a:solidFill>
                  <a:srgbClr val="C00000"/>
                </a:solidFill>
              </a:rPr>
              <a:t>What types of malware could cause these symptoms? </a:t>
            </a:r>
          </a:p>
          <a:p>
            <a:pPr marL="0" indent="0">
              <a:buNone/>
            </a:pPr>
            <a:r>
              <a:rPr lang="en-US" sz="2000" dirty="0">
                <a:solidFill>
                  <a:srgbClr val="C00000"/>
                </a:solidFill>
              </a:rPr>
              <a:t>How might the malware have gained access to your system? </a:t>
            </a:r>
          </a:p>
          <a:p>
            <a:pPr marL="0" indent="0">
              <a:buNone/>
            </a:pPr>
            <a:r>
              <a:rPr lang="en-US" sz="2000" dirty="0">
                <a:solidFill>
                  <a:srgbClr val="C00000"/>
                </a:solidFill>
              </a:rPr>
              <a:t>What steps can you take to check whether this has occurred? </a:t>
            </a:r>
          </a:p>
          <a:p>
            <a:pPr marL="0" indent="0">
              <a:buNone/>
            </a:pPr>
            <a:r>
              <a:rPr lang="en-US" sz="2000" dirty="0">
                <a:solidFill>
                  <a:srgbClr val="C00000"/>
                </a:solidFill>
              </a:rPr>
              <a:t>If you do identify malware on your PC, how can you restore it to safe operation?</a:t>
            </a:r>
          </a:p>
        </p:txBody>
      </p:sp>
      <p:pic>
        <p:nvPicPr>
          <p:cNvPr id="7" name="Picture 2" descr="Biggest Malware Threats of 2019">
            <a:extLst>
              <a:ext uri="{FF2B5EF4-FFF2-40B4-BE49-F238E27FC236}">
                <a16:creationId xmlns:a16="http://schemas.microsoft.com/office/drawing/2014/main" id="{959F39BF-3045-9841-9D74-02C633337BB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409873" y="4781144"/>
            <a:ext cx="3372254" cy="2023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47435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155FF-C31E-4AC6-BFFA-E46AF52F5684}"/>
              </a:ext>
            </a:extLst>
          </p:cNvPr>
          <p:cNvSpPr>
            <a:spLocks noGrp="1"/>
          </p:cNvSpPr>
          <p:nvPr>
            <p:ph type="sldNum" sz="quarter" idx="12"/>
          </p:nvPr>
        </p:nvSpPr>
        <p:spPr>
          <a:prstGeom prst="rect">
            <a:avLst/>
          </a:prstGeom>
        </p:spPr>
        <p:txBody>
          <a:bodyPr/>
          <a:lstStyle/>
          <a:p>
            <a:fld id="{19A1A663-AB5A-1C46-BB3F-DC91B87E1671}" type="slidenum">
              <a:rPr lang="en-US" smtClean="0"/>
              <a:pPr/>
              <a:t>80</a:t>
            </a:fld>
            <a:endParaRPr lang="en-US" dirty="0"/>
          </a:p>
        </p:txBody>
      </p:sp>
      <p:sp>
        <p:nvSpPr>
          <p:cNvPr id="7" name="Text Placeholder 6">
            <a:extLst>
              <a:ext uri="{FF2B5EF4-FFF2-40B4-BE49-F238E27FC236}">
                <a16:creationId xmlns:a16="http://schemas.microsoft.com/office/drawing/2014/main" id="{71758D06-223B-4ABB-B038-E5907DC0A6EF}"/>
              </a:ext>
            </a:extLst>
          </p:cNvPr>
          <p:cNvSpPr>
            <a:spLocks noGrp="1"/>
          </p:cNvSpPr>
          <p:nvPr>
            <p:ph type="body" sz="quarter" idx="10"/>
          </p:nvPr>
        </p:nvSpPr>
        <p:spPr/>
        <p:txBody>
          <a:bodyPr/>
          <a:lstStyle/>
          <a:p>
            <a:r>
              <a:rPr lang="en-US" dirty="0"/>
              <a:t>Module 2</a:t>
            </a:r>
          </a:p>
          <a:p>
            <a:r>
              <a:rPr lang="en-US" sz="2800" dirty="0">
                <a:solidFill>
                  <a:srgbClr val="FF0000"/>
                </a:solidFill>
              </a:rPr>
              <a:t>Attacks on the TCP protocol</a:t>
            </a:r>
          </a:p>
        </p:txBody>
      </p:sp>
      <p:sp>
        <p:nvSpPr>
          <p:cNvPr id="5" name="Rectangle 4">
            <a:extLst>
              <a:ext uri="{FF2B5EF4-FFF2-40B4-BE49-F238E27FC236}">
                <a16:creationId xmlns:a16="http://schemas.microsoft.com/office/drawing/2014/main" id="{9DA21398-CE95-4290-A860-E1477BCE3728}"/>
              </a:ext>
            </a:extLst>
          </p:cNvPr>
          <p:cNvSpPr/>
          <p:nvPr/>
        </p:nvSpPr>
        <p:spPr>
          <a:xfrm>
            <a:off x="6394581" y="835662"/>
            <a:ext cx="5081970" cy="5186676"/>
          </a:xfrm>
          <a:prstGeom prst="rect">
            <a:avLst/>
          </a:prstGeom>
        </p:spPr>
        <p:txBody>
          <a:bodyPr wrap="square">
            <a:spAutoFit/>
          </a:bodyPr>
          <a:lstStyle/>
          <a:p>
            <a:pPr marL="457200" indent="-457200">
              <a:lnSpc>
                <a:spcPct val="150000"/>
              </a:lnSpc>
              <a:buFont typeface="Arial" panose="020B0604020202020204" pitchFamily="34" charset="0"/>
              <a:buChar char="•"/>
            </a:pPr>
            <a:r>
              <a:rPr lang="en-US" sz="3200" i="1" dirty="0"/>
              <a:t>Attack on connect </a:t>
            </a:r>
            <a:r>
              <a:rPr lang="en-US" sz="3200" dirty="0"/>
              <a:t>– TCP SYN Flooding</a:t>
            </a:r>
          </a:p>
          <a:p>
            <a:pPr marL="457200" indent="-457200">
              <a:lnSpc>
                <a:spcPct val="150000"/>
              </a:lnSpc>
              <a:buFont typeface="Arial" panose="020B0604020202020204" pitchFamily="34" charset="0"/>
              <a:buChar char="•"/>
            </a:pPr>
            <a:r>
              <a:rPr lang="en-US" sz="3200" i="1" dirty="0"/>
              <a:t>Attack to terminate </a:t>
            </a:r>
            <a:r>
              <a:rPr lang="en-US" sz="3200" dirty="0"/>
              <a:t>-  TCP Reset Attack</a:t>
            </a:r>
          </a:p>
          <a:p>
            <a:pPr marL="457200" indent="-457200">
              <a:lnSpc>
                <a:spcPct val="150000"/>
              </a:lnSpc>
              <a:buFont typeface="Arial" panose="020B0604020202020204" pitchFamily="34" charset="0"/>
              <a:buChar char="•"/>
            </a:pPr>
            <a:r>
              <a:rPr lang="en-US" sz="3200" dirty="0"/>
              <a:t>Understanding Cookies</a:t>
            </a:r>
          </a:p>
          <a:p>
            <a:pPr marL="457200" indent="-457200">
              <a:lnSpc>
                <a:spcPct val="150000"/>
              </a:lnSpc>
              <a:buFont typeface="Arial" panose="020B0604020202020204" pitchFamily="34" charset="0"/>
              <a:buChar char="•"/>
            </a:pPr>
            <a:r>
              <a:rPr lang="en-US" sz="3200" i="1" dirty="0">
                <a:solidFill>
                  <a:srgbClr val="FF0000"/>
                </a:solidFill>
              </a:rPr>
              <a:t>Attack during session </a:t>
            </a:r>
            <a:r>
              <a:rPr lang="en-US" sz="3200" dirty="0">
                <a:solidFill>
                  <a:srgbClr val="FF0000"/>
                </a:solidFill>
              </a:rPr>
              <a:t>– TCP Hijacking Attack</a:t>
            </a:r>
          </a:p>
        </p:txBody>
      </p:sp>
    </p:spTree>
    <p:extLst>
      <p:ext uri="{BB962C8B-B14F-4D97-AF65-F5344CB8AC3E}">
        <p14:creationId xmlns:p14="http://schemas.microsoft.com/office/powerpoint/2010/main" val="18355316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Shape 273"/>
          <p:cNvSpPr txBox="1">
            <a:spLocks noGrp="1"/>
          </p:cNvSpPr>
          <p:nvPr>
            <p:ph type="title"/>
          </p:nvPr>
        </p:nvSpPr>
        <p:spPr>
          <a:xfrm>
            <a:off x="1723171" y="387875"/>
            <a:ext cx="8520600" cy="572700"/>
          </a:xfrm>
          <a:prstGeom prst="rect">
            <a:avLst/>
          </a:prstGeom>
        </p:spPr>
        <p:txBody>
          <a:bodyPr vert="horz" wrap="square" lIns="91425" tIns="91425" rIns="91425" bIns="91425" rtlCol="0" anchor="t" anchorCtr="0">
            <a:noAutofit/>
          </a:bodyPr>
          <a:lstStyle/>
          <a:p>
            <a:r>
              <a:rPr lang="en-GB" dirty="0"/>
              <a:t>TCP Session Hijacking Attack</a:t>
            </a:r>
          </a:p>
        </p:txBody>
      </p:sp>
      <p:sp>
        <p:nvSpPr>
          <p:cNvPr id="274" name="Shape 274"/>
          <p:cNvSpPr txBox="1">
            <a:spLocks noGrp="1"/>
          </p:cNvSpPr>
          <p:nvPr>
            <p:ph type="body" idx="1"/>
          </p:nvPr>
        </p:nvSpPr>
        <p:spPr>
          <a:xfrm>
            <a:off x="2086342" y="3730917"/>
            <a:ext cx="7978543" cy="1732200"/>
          </a:xfrm>
          <a:prstGeom prst="rect">
            <a:avLst/>
          </a:prstGeom>
        </p:spPr>
        <p:txBody>
          <a:bodyPr vert="horz" wrap="square" lIns="91425" tIns="91425" rIns="91425" bIns="91425" rtlCol="0" anchor="t" anchorCtr="0">
            <a:noAutofit/>
          </a:bodyPr>
          <a:lstStyle/>
          <a:p>
            <a:pPr marL="0" indent="0">
              <a:buNone/>
            </a:pPr>
            <a:r>
              <a:rPr lang="en-GB" sz="2000" b="1" dirty="0">
                <a:solidFill>
                  <a:srgbClr val="000000"/>
                </a:solidFill>
              </a:rPr>
              <a:t>Goal:</a:t>
            </a:r>
            <a:r>
              <a:rPr lang="en-GB" sz="2000" dirty="0">
                <a:solidFill>
                  <a:srgbClr val="000000"/>
                </a:solidFill>
              </a:rPr>
              <a:t> </a:t>
            </a:r>
            <a:r>
              <a:rPr lang="en-GB" sz="2000" dirty="0">
                <a:solidFill>
                  <a:srgbClr val="FF0000"/>
                </a:solidFill>
              </a:rPr>
              <a:t>To inject data in an </a:t>
            </a:r>
            <a:r>
              <a:rPr lang="en-GB" sz="2000" b="1" dirty="0">
                <a:solidFill>
                  <a:srgbClr val="FF0000"/>
                </a:solidFill>
              </a:rPr>
              <a:t>established</a:t>
            </a:r>
            <a:r>
              <a:rPr lang="en-GB" sz="2000" dirty="0">
                <a:solidFill>
                  <a:srgbClr val="FF0000"/>
                </a:solidFill>
              </a:rPr>
              <a:t> connection.</a:t>
            </a:r>
          </a:p>
          <a:p>
            <a:pPr marL="0" indent="0">
              <a:buNone/>
            </a:pPr>
            <a:r>
              <a:rPr lang="en-GB" sz="2000" i="1" dirty="0">
                <a:solidFill>
                  <a:srgbClr val="000000"/>
                </a:solidFill>
              </a:rPr>
              <a:t>(This is different from the DoS attack in TCP SYN Flooding or Reset)</a:t>
            </a:r>
          </a:p>
          <a:p>
            <a:pPr>
              <a:buNone/>
            </a:pPr>
            <a:endParaRPr lang="en-GB" sz="2000" b="1" dirty="0">
              <a:solidFill>
                <a:srgbClr val="000000"/>
              </a:solidFill>
            </a:endParaRPr>
          </a:p>
          <a:p>
            <a:pPr>
              <a:buNone/>
            </a:pPr>
            <a:r>
              <a:rPr lang="en-GB" sz="2000" b="1" dirty="0">
                <a:solidFill>
                  <a:srgbClr val="000000"/>
                </a:solidFill>
              </a:rPr>
              <a:t>Spoofed TCP Packet: </a:t>
            </a:r>
            <a:r>
              <a:rPr lang="en-GB" sz="2000" dirty="0">
                <a:solidFill>
                  <a:srgbClr val="000000"/>
                </a:solidFill>
              </a:rPr>
              <a:t>The following fields need to be set correctly:</a:t>
            </a:r>
          </a:p>
          <a:p>
            <a:pPr marL="576263" indent="-285750"/>
            <a:r>
              <a:rPr lang="en-GB" sz="2000" dirty="0">
                <a:solidFill>
                  <a:srgbClr val="000000"/>
                </a:solidFill>
              </a:rPr>
              <a:t>Source IP address, Source Port, </a:t>
            </a:r>
          </a:p>
          <a:p>
            <a:pPr marL="576263" indent="-285750"/>
            <a:r>
              <a:rPr lang="en-GB" sz="2000" dirty="0">
                <a:solidFill>
                  <a:srgbClr val="000000"/>
                </a:solidFill>
              </a:rPr>
              <a:t>Destination IP address, Destination Port</a:t>
            </a:r>
          </a:p>
          <a:p>
            <a:pPr marL="576263" indent="-285750"/>
            <a:r>
              <a:rPr lang="en-GB" sz="2000" dirty="0">
                <a:solidFill>
                  <a:srgbClr val="000000"/>
                </a:solidFill>
              </a:rPr>
              <a:t>Sequence number (within the receiver’s window)</a:t>
            </a:r>
          </a:p>
          <a:p>
            <a:pPr marL="0" indent="-69850">
              <a:buClr>
                <a:schemeClr val="dk1"/>
              </a:buClr>
              <a:buSzPts val="1100"/>
              <a:buNone/>
            </a:pPr>
            <a:endParaRPr lang="en-GB" sz="2000" dirty="0">
              <a:solidFill>
                <a:schemeClr val="dk1"/>
              </a:solidFill>
            </a:endParaRPr>
          </a:p>
          <a:p>
            <a:pPr marL="0" indent="0">
              <a:buNone/>
            </a:pPr>
            <a:endParaRPr sz="2000" dirty="0"/>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805" y="2052311"/>
            <a:ext cx="6980525" cy="1501270"/>
          </a:xfrm>
          <a:prstGeom prst="rect">
            <a:avLst/>
          </a:prstGeom>
        </p:spPr>
      </p:pic>
      <p:sp>
        <p:nvSpPr>
          <p:cNvPr id="5" name="Slide Number Placeholder 5">
            <a:extLst>
              <a:ext uri="{FF2B5EF4-FFF2-40B4-BE49-F238E27FC236}">
                <a16:creationId xmlns:a16="http://schemas.microsoft.com/office/drawing/2014/main" id="{B4E9E48C-FC5D-5F49-A485-0ED2C383EF59}"/>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81</a:t>
            </a:fld>
            <a:endParaRPr lang="en-US" dirty="0"/>
          </a:p>
        </p:txBody>
      </p:sp>
    </p:spTree>
    <p:extLst>
      <p:ext uri="{BB962C8B-B14F-4D97-AF65-F5344CB8AC3E}">
        <p14:creationId xmlns:p14="http://schemas.microsoft.com/office/powerpoint/2010/main" val="26515352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Defending Against Session Hijacking</a:t>
            </a:r>
          </a:p>
        </p:txBody>
      </p:sp>
      <p:sp>
        <p:nvSpPr>
          <p:cNvPr id="3" name="Text Placeholder 2"/>
          <p:cNvSpPr>
            <a:spLocks noGrp="1"/>
          </p:cNvSpPr>
          <p:nvPr>
            <p:ph type="body" idx="1"/>
          </p:nvPr>
        </p:nvSpPr>
        <p:spPr/>
        <p:txBody>
          <a:bodyPr>
            <a:normAutofit/>
          </a:bodyPr>
          <a:lstStyle/>
          <a:p>
            <a:pPr marL="346075" indent="-346075">
              <a:spcAft>
                <a:spcPts val="600"/>
              </a:spcAft>
            </a:pPr>
            <a:r>
              <a:rPr lang="en-US" sz="2400" dirty="0"/>
              <a:t>Making it difficult for attackers to spoof packets</a:t>
            </a:r>
          </a:p>
          <a:p>
            <a:pPr marL="630238" indent="-284163"/>
            <a:r>
              <a:rPr lang="en-US" sz="2400" dirty="0">
                <a:solidFill>
                  <a:srgbClr val="FF0000"/>
                </a:solidFill>
              </a:rPr>
              <a:t>Randomize</a:t>
            </a:r>
            <a:r>
              <a:rPr lang="en-US" sz="2400" dirty="0"/>
              <a:t> source port number</a:t>
            </a:r>
          </a:p>
          <a:p>
            <a:pPr marL="630238" indent="-284163"/>
            <a:r>
              <a:rPr lang="en-US" sz="2400" dirty="0">
                <a:solidFill>
                  <a:srgbClr val="FF0000"/>
                </a:solidFill>
              </a:rPr>
              <a:t>Randomize</a:t>
            </a:r>
            <a:r>
              <a:rPr lang="en-US" sz="2400" dirty="0"/>
              <a:t> initial sequence number </a:t>
            </a:r>
          </a:p>
          <a:p>
            <a:pPr marL="346075" indent="0">
              <a:buNone/>
            </a:pPr>
            <a:endParaRPr lang="en-US" sz="2400" b="1" dirty="0"/>
          </a:p>
          <a:p>
            <a:pPr marL="346075" indent="0">
              <a:buNone/>
            </a:pPr>
            <a:r>
              <a:rPr lang="en-US" sz="2400" b="1" dirty="0"/>
              <a:t>Note</a:t>
            </a:r>
            <a:r>
              <a:rPr lang="en-US" sz="2400" dirty="0"/>
              <a:t>: Randomization is NOT effective against local attacks that can sniff packets and determine this information </a:t>
            </a:r>
          </a:p>
          <a:p>
            <a:pPr marL="630238" indent="-284163"/>
            <a:endParaRPr lang="en-US" sz="2400" dirty="0"/>
          </a:p>
          <a:p>
            <a:pPr marL="346075" indent="-346075"/>
            <a:r>
              <a:rPr lang="en-US" sz="2400" dirty="0"/>
              <a:t>Encrypting payload</a:t>
            </a:r>
          </a:p>
        </p:txBody>
      </p:sp>
      <p:sp>
        <p:nvSpPr>
          <p:cNvPr id="4" name="Slide Number Placeholder 5">
            <a:extLst>
              <a:ext uri="{FF2B5EF4-FFF2-40B4-BE49-F238E27FC236}">
                <a16:creationId xmlns:a16="http://schemas.microsoft.com/office/drawing/2014/main" id="{A066BB38-9FEA-5043-9676-123793784305}"/>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82</a:t>
            </a:fld>
            <a:endParaRPr lang="en-US" dirty="0"/>
          </a:p>
        </p:txBody>
      </p:sp>
    </p:spTree>
    <p:extLst>
      <p:ext uri="{BB962C8B-B14F-4D97-AF65-F5344CB8AC3E}">
        <p14:creationId xmlns:p14="http://schemas.microsoft.com/office/powerpoint/2010/main" val="13506225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155FF-C31E-4AC6-BFFA-E46AF52F5684}"/>
              </a:ext>
            </a:extLst>
          </p:cNvPr>
          <p:cNvSpPr>
            <a:spLocks noGrp="1"/>
          </p:cNvSpPr>
          <p:nvPr>
            <p:ph type="sldNum" sz="quarter" idx="12"/>
          </p:nvPr>
        </p:nvSpPr>
        <p:spPr>
          <a:prstGeom prst="rect">
            <a:avLst/>
          </a:prstGeom>
        </p:spPr>
        <p:txBody>
          <a:bodyPr/>
          <a:lstStyle/>
          <a:p>
            <a:fld id="{19A1A663-AB5A-1C46-BB3F-DC91B87E1671}" type="slidenum">
              <a:rPr lang="en-US" smtClean="0"/>
              <a:pPr/>
              <a:t>83</a:t>
            </a:fld>
            <a:endParaRPr lang="en-US" dirty="0"/>
          </a:p>
        </p:txBody>
      </p:sp>
      <p:sp>
        <p:nvSpPr>
          <p:cNvPr id="7" name="Text Placeholder 6">
            <a:extLst>
              <a:ext uri="{FF2B5EF4-FFF2-40B4-BE49-F238E27FC236}">
                <a16:creationId xmlns:a16="http://schemas.microsoft.com/office/drawing/2014/main" id="{71758D06-223B-4ABB-B038-E5907DC0A6EF}"/>
              </a:ext>
            </a:extLst>
          </p:cNvPr>
          <p:cNvSpPr>
            <a:spLocks noGrp="1"/>
          </p:cNvSpPr>
          <p:nvPr>
            <p:ph type="body" sz="quarter" idx="10"/>
          </p:nvPr>
        </p:nvSpPr>
        <p:spPr/>
        <p:txBody>
          <a:bodyPr/>
          <a:lstStyle/>
          <a:p>
            <a:r>
              <a:rPr lang="en-US" dirty="0"/>
              <a:t>Module 2</a:t>
            </a:r>
          </a:p>
        </p:txBody>
      </p:sp>
      <p:sp>
        <p:nvSpPr>
          <p:cNvPr id="5" name="Rectangle 4">
            <a:extLst>
              <a:ext uri="{FF2B5EF4-FFF2-40B4-BE49-F238E27FC236}">
                <a16:creationId xmlns:a16="http://schemas.microsoft.com/office/drawing/2014/main" id="{9DA21398-CE95-4290-A860-E1477BCE3728}"/>
              </a:ext>
            </a:extLst>
          </p:cNvPr>
          <p:cNvSpPr/>
          <p:nvPr/>
        </p:nvSpPr>
        <p:spPr>
          <a:xfrm>
            <a:off x="6394581" y="835662"/>
            <a:ext cx="5081970" cy="5016758"/>
          </a:xfrm>
          <a:prstGeom prst="rect">
            <a:avLst/>
          </a:prstGeom>
        </p:spPr>
        <p:txBody>
          <a:bodyPr wrap="square">
            <a:spAutoFit/>
          </a:bodyPr>
          <a:lstStyle/>
          <a:p>
            <a:pPr marL="457200" indent="-457200">
              <a:buFont typeface="Arial" panose="020B0604020202020204" pitchFamily="34" charset="0"/>
              <a:buChar char="•"/>
            </a:pPr>
            <a:r>
              <a:rPr lang="en-US" sz="3200" dirty="0"/>
              <a:t>TCP fundamental</a:t>
            </a:r>
          </a:p>
          <a:p>
            <a:pPr marL="457200" indent="-457200">
              <a:buFont typeface="Arial" panose="020B0604020202020204" pitchFamily="34" charset="0"/>
              <a:buChar char="•"/>
            </a:pPr>
            <a:r>
              <a:rPr lang="en-US" sz="3200" dirty="0"/>
              <a:t>Attacks on the TCP protocol</a:t>
            </a:r>
          </a:p>
          <a:p>
            <a:pPr marL="457200" indent="-457200">
              <a:buFont typeface="Arial" panose="020B0604020202020204" pitchFamily="34" charset="0"/>
              <a:buChar char="•"/>
            </a:pPr>
            <a:r>
              <a:rPr lang="en-US" sz="3200" dirty="0">
                <a:solidFill>
                  <a:srgbClr val="FF0000"/>
                </a:solidFill>
              </a:rPr>
              <a:t>Denial-of-Service attack</a:t>
            </a:r>
          </a:p>
          <a:p>
            <a:pPr marL="457200" indent="-457200">
              <a:buFont typeface="Arial" panose="020B0604020202020204" pitchFamily="34" charset="0"/>
              <a:buChar char="•"/>
            </a:pPr>
            <a:r>
              <a:rPr lang="en-US" sz="3200" dirty="0"/>
              <a:t>SQL injection attack</a:t>
            </a:r>
          </a:p>
          <a:p>
            <a:pPr marL="457200" indent="-457200">
              <a:buFont typeface="Arial" panose="020B0604020202020204" pitchFamily="34" charset="0"/>
              <a:buChar char="•"/>
            </a:pPr>
            <a:r>
              <a:rPr lang="en-US" sz="3200" dirty="0"/>
              <a:t>Cross-side scripting attack</a:t>
            </a:r>
          </a:p>
          <a:p>
            <a:pPr marL="457200" indent="-457200">
              <a:buFont typeface="Arial" panose="020B0604020202020204" pitchFamily="34" charset="0"/>
              <a:buChar char="•"/>
            </a:pPr>
            <a:r>
              <a:rPr lang="en-US" sz="3200" dirty="0"/>
              <a:t>Miscellaneous: Heartbleed bug and attack, Ransomware, </a:t>
            </a:r>
            <a:r>
              <a:rPr lang="en-US" sz="3200" dirty="0" err="1"/>
              <a:t>Cryptojacking</a:t>
            </a:r>
            <a:r>
              <a:rPr lang="en-US" sz="3200" dirty="0"/>
              <a:t> </a:t>
            </a:r>
          </a:p>
        </p:txBody>
      </p:sp>
    </p:spTree>
    <p:extLst>
      <p:ext uri="{BB962C8B-B14F-4D97-AF65-F5344CB8AC3E}">
        <p14:creationId xmlns:p14="http://schemas.microsoft.com/office/powerpoint/2010/main" val="35073441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Denial-of-Service (DoS) Attack</a:t>
            </a:r>
          </a:p>
        </p:txBody>
      </p:sp>
      <p:sp>
        <p:nvSpPr>
          <p:cNvPr id="4" name="Slide Number Placeholder 5">
            <a:extLst>
              <a:ext uri="{FF2B5EF4-FFF2-40B4-BE49-F238E27FC236}">
                <a16:creationId xmlns:a16="http://schemas.microsoft.com/office/drawing/2014/main" id="{A066BB38-9FEA-5043-9676-123793784305}"/>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84</a:t>
            </a:fld>
            <a:endParaRPr lang="en-US" dirty="0"/>
          </a:p>
        </p:txBody>
      </p:sp>
      <p:sp>
        <p:nvSpPr>
          <p:cNvPr id="3" name="Text Placeholder 2"/>
          <p:cNvSpPr>
            <a:spLocks noGrp="1"/>
          </p:cNvSpPr>
          <p:nvPr>
            <p:ph type="body" idx="1"/>
          </p:nvPr>
        </p:nvSpPr>
        <p:spPr>
          <a:xfrm>
            <a:off x="1689786" y="1458993"/>
            <a:ext cx="8666515" cy="2352269"/>
          </a:xfrm>
        </p:spPr>
        <p:txBody>
          <a:bodyPr>
            <a:normAutofit fontScale="92500"/>
          </a:bodyPr>
          <a:lstStyle/>
          <a:p>
            <a:pPr marL="346075" indent="-346075">
              <a:spcAft>
                <a:spcPts val="600"/>
              </a:spcAft>
            </a:pPr>
            <a:r>
              <a:rPr lang="en-US" sz="2400" dirty="0"/>
              <a:t>A denial of service (DoS) is an action that prevents or impairs the authorized use of networks, systems, or applications by exhausting resources such as central processing units (CPU), memory, bandwidth, and disk space</a:t>
            </a:r>
          </a:p>
          <a:p>
            <a:pPr marL="746125" lvl="1" indent="-346075">
              <a:spcAft>
                <a:spcPts val="600"/>
              </a:spcAft>
            </a:pPr>
            <a:r>
              <a:rPr lang="en-US" sz="2200" dirty="0"/>
              <a:t>A form of attack on the availability of a service; focus is generally on network services that are attacked over their network connection</a:t>
            </a:r>
          </a:p>
          <a:p>
            <a:pPr marL="346075" indent="-346075">
              <a:spcAft>
                <a:spcPts val="600"/>
              </a:spcAft>
            </a:pPr>
            <a:endParaRPr lang="en-US" sz="2600" b="1" dirty="0"/>
          </a:p>
        </p:txBody>
      </p:sp>
      <p:pic>
        <p:nvPicPr>
          <p:cNvPr id="6" name="Picture 5">
            <a:extLst>
              <a:ext uri="{FF2B5EF4-FFF2-40B4-BE49-F238E27FC236}">
                <a16:creationId xmlns:a16="http://schemas.microsoft.com/office/drawing/2014/main" id="{B2C425FE-2B83-D34C-B4C2-C1DA27889D86}"/>
              </a:ext>
            </a:extLst>
          </p:cNvPr>
          <p:cNvPicPr>
            <a:picLocks noChangeAspect="1"/>
          </p:cNvPicPr>
          <p:nvPr/>
        </p:nvPicPr>
        <p:blipFill>
          <a:blip r:embed="rId2"/>
          <a:stretch>
            <a:fillRect/>
          </a:stretch>
        </p:blipFill>
        <p:spPr>
          <a:xfrm>
            <a:off x="2946400" y="3655281"/>
            <a:ext cx="6609080" cy="3046739"/>
          </a:xfrm>
          <a:prstGeom prst="rect">
            <a:avLst/>
          </a:prstGeom>
        </p:spPr>
      </p:pic>
    </p:spTree>
    <p:extLst>
      <p:ext uri="{BB962C8B-B14F-4D97-AF65-F5344CB8AC3E}">
        <p14:creationId xmlns:p14="http://schemas.microsoft.com/office/powerpoint/2010/main" val="40819428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74D88-3EEC-068F-BDCE-F1303DB16A08}"/>
              </a:ext>
            </a:extLst>
          </p:cNvPr>
          <p:cNvSpPr>
            <a:spLocks noGrp="1"/>
          </p:cNvSpPr>
          <p:nvPr>
            <p:ph type="title"/>
          </p:nvPr>
        </p:nvSpPr>
        <p:spPr/>
        <p:txBody>
          <a:bodyPr/>
          <a:lstStyle/>
          <a:p>
            <a:r>
              <a:rPr lang="en-US" dirty="0"/>
              <a:t>DoS Attack - Facts</a:t>
            </a:r>
          </a:p>
        </p:txBody>
      </p:sp>
      <p:sp>
        <p:nvSpPr>
          <p:cNvPr id="3" name="Text Placeholder 2">
            <a:extLst>
              <a:ext uri="{FF2B5EF4-FFF2-40B4-BE49-F238E27FC236}">
                <a16:creationId xmlns:a16="http://schemas.microsoft.com/office/drawing/2014/main" id="{583AE478-E229-78E2-E617-360E26894986}"/>
              </a:ext>
            </a:extLst>
          </p:cNvPr>
          <p:cNvSpPr>
            <a:spLocks noGrp="1"/>
          </p:cNvSpPr>
          <p:nvPr>
            <p:ph type="body" idx="1"/>
          </p:nvPr>
        </p:nvSpPr>
        <p:spPr/>
        <p:txBody>
          <a:bodyPr/>
          <a:lstStyle/>
          <a:p>
            <a:pPr marL="342900" marR="0" lvl="0" indent="-342900" algn="l" defTabSz="914400" rtl="0" eaLnBrk="1" fontAlgn="base" latinLnBrk="0" hangingPunct="1">
              <a:lnSpc>
                <a:spcPct val="100000"/>
              </a:lnSpc>
              <a:spcBef>
                <a:spcPct val="20000"/>
              </a:spcBef>
              <a:spcAft>
                <a:spcPct val="0"/>
              </a:spcAft>
              <a:buClr>
                <a:srgbClr val="3366CC"/>
              </a:buClr>
              <a:buSzPct val="65000"/>
              <a:buFont typeface="Wingdings" panose="05000000000000000000" pitchFamily="2" charset="2"/>
              <a:buChar char="n"/>
              <a:tabLst/>
              <a:defRPr/>
            </a:pPr>
            <a:r>
              <a:rPr kumimoji="0" lang="en-US" altLang="en-US" sz="2800" b="0" i="0" u="none" strike="noStrike" kern="0" cap="none" spc="0" normalizeH="0" baseline="0" noProof="0" dirty="0">
                <a:ln>
                  <a:noFill/>
                </a:ln>
                <a:solidFill>
                  <a:srgbClr val="3366CC"/>
                </a:solidFill>
                <a:effectLst/>
                <a:uLnTx/>
                <a:uFillTx/>
                <a:latin typeface="Arial"/>
                <a:ea typeface="+mn-ea"/>
                <a:cs typeface="+mn-cs"/>
              </a:rPr>
              <a:t>One of the most common types of attacks</a:t>
            </a:r>
          </a:p>
          <a:p>
            <a:pPr marL="342900" marR="0" lvl="0" indent="-342900" algn="l" defTabSz="914400" rtl="0" eaLnBrk="1" fontAlgn="base" latinLnBrk="0" hangingPunct="1">
              <a:lnSpc>
                <a:spcPct val="100000"/>
              </a:lnSpc>
              <a:spcBef>
                <a:spcPct val="20000"/>
              </a:spcBef>
              <a:spcAft>
                <a:spcPct val="0"/>
              </a:spcAft>
              <a:buClr>
                <a:srgbClr val="3366CC"/>
              </a:buClr>
              <a:buSzPct val="65000"/>
              <a:buFont typeface="Wingdings" panose="05000000000000000000" pitchFamily="2" charset="2"/>
              <a:buChar char="n"/>
              <a:tabLst/>
              <a:defRPr/>
            </a:pPr>
            <a:r>
              <a:rPr kumimoji="0" lang="en-US" altLang="en-US" sz="2800" b="0" i="0" u="none" strike="noStrike" kern="0" cap="none" spc="0" normalizeH="0" baseline="0" noProof="0" dirty="0">
                <a:ln>
                  <a:noFill/>
                </a:ln>
                <a:solidFill>
                  <a:srgbClr val="3366CC"/>
                </a:solidFill>
                <a:effectLst/>
                <a:uLnTx/>
                <a:uFillTx/>
                <a:latin typeface="Arial"/>
                <a:ea typeface="+mn-ea"/>
                <a:cs typeface="+mn-cs"/>
              </a:rPr>
              <a:t>Aims to prevent users from accessing system</a:t>
            </a:r>
          </a:p>
          <a:p>
            <a:pPr marL="342900" marR="0" lvl="0" indent="-342900" algn="l" defTabSz="914400" rtl="0" eaLnBrk="1" fontAlgn="base" latinLnBrk="0" hangingPunct="1">
              <a:lnSpc>
                <a:spcPct val="100000"/>
              </a:lnSpc>
              <a:spcBef>
                <a:spcPct val="20000"/>
              </a:spcBef>
              <a:spcAft>
                <a:spcPct val="0"/>
              </a:spcAft>
              <a:buClr>
                <a:srgbClr val="3366CC"/>
              </a:buClr>
              <a:buSzPct val="65000"/>
              <a:buFont typeface="Wingdings" panose="05000000000000000000" pitchFamily="2" charset="2"/>
              <a:buChar char="n"/>
              <a:tabLst/>
              <a:defRPr/>
            </a:pPr>
            <a:r>
              <a:rPr kumimoji="0" lang="en-US" altLang="en-US" sz="2800" b="0" i="0" u="none" strike="noStrike" kern="0" cap="none" spc="0" normalizeH="0" baseline="0" noProof="0" dirty="0">
                <a:ln>
                  <a:noFill/>
                </a:ln>
                <a:solidFill>
                  <a:srgbClr val="3366CC"/>
                </a:solidFill>
                <a:effectLst/>
                <a:uLnTx/>
                <a:uFillTx/>
                <a:latin typeface="Arial"/>
                <a:ea typeface="+mn-ea"/>
                <a:cs typeface="+mn-cs"/>
              </a:rPr>
              <a:t>Requires a minimum of technical skill</a:t>
            </a:r>
          </a:p>
          <a:p>
            <a:pPr marL="342900" marR="0" lvl="0" indent="-342900" algn="l" defTabSz="914400" rtl="0" eaLnBrk="1" fontAlgn="base" latinLnBrk="0" hangingPunct="1">
              <a:lnSpc>
                <a:spcPct val="100000"/>
              </a:lnSpc>
              <a:spcBef>
                <a:spcPct val="20000"/>
              </a:spcBef>
              <a:spcAft>
                <a:spcPct val="0"/>
              </a:spcAft>
              <a:buClr>
                <a:srgbClr val="3366CC"/>
              </a:buClr>
              <a:buSzPct val="65000"/>
              <a:buFont typeface="Wingdings" panose="05000000000000000000" pitchFamily="2" charset="2"/>
              <a:buChar char="n"/>
              <a:tabLst/>
              <a:defRPr/>
            </a:pPr>
            <a:r>
              <a:rPr kumimoji="0" lang="en-US" altLang="en-US" sz="2800" b="0" i="0" u="none" strike="noStrike" kern="0" cap="none" spc="0" normalizeH="0" baseline="0" noProof="0" dirty="0">
                <a:ln>
                  <a:noFill/>
                </a:ln>
                <a:solidFill>
                  <a:srgbClr val="3366CC"/>
                </a:solidFill>
                <a:effectLst/>
                <a:uLnTx/>
                <a:uFillTx/>
                <a:latin typeface="Arial"/>
                <a:ea typeface="+mn-ea"/>
                <a:cs typeface="+mn-cs"/>
              </a:rPr>
              <a:t>Effective because computers and other systems have physical limitations</a:t>
            </a:r>
          </a:p>
          <a:p>
            <a:pPr marL="669925" marR="0" lvl="1" indent="-325438" algn="l" defTabSz="914400" rtl="0" eaLnBrk="1" fontAlgn="base" latinLnBrk="0" hangingPunct="1">
              <a:lnSpc>
                <a:spcPct val="100000"/>
              </a:lnSpc>
              <a:spcBef>
                <a:spcPct val="20000"/>
              </a:spcBef>
              <a:spcAft>
                <a:spcPct val="0"/>
              </a:spcAft>
              <a:buClr>
                <a:srgbClr val="3333CC"/>
              </a:buClr>
              <a:buSzPct val="6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3366CC"/>
                </a:solidFill>
                <a:effectLst/>
                <a:uLnTx/>
                <a:uFillTx/>
                <a:latin typeface="Arial"/>
              </a:rPr>
              <a:t>Number of simultaneous users</a:t>
            </a:r>
          </a:p>
          <a:p>
            <a:pPr marL="669925" marR="0" lvl="1" indent="-325438" algn="l" defTabSz="914400" rtl="0" eaLnBrk="1" fontAlgn="base" latinLnBrk="0" hangingPunct="1">
              <a:lnSpc>
                <a:spcPct val="100000"/>
              </a:lnSpc>
              <a:spcBef>
                <a:spcPct val="20000"/>
              </a:spcBef>
              <a:spcAft>
                <a:spcPct val="0"/>
              </a:spcAft>
              <a:buClr>
                <a:srgbClr val="3333CC"/>
              </a:buClr>
              <a:buSzPct val="6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3366CC"/>
                </a:solidFill>
                <a:effectLst/>
                <a:uLnTx/>
                <a:uFillTx/>
                <a:latin typeface="Arial"/>
              </a:rPr>
              <a:t>Size of files</a:t>
            </a:r>
          </a:p>
          <a:p>
            <a:pPr marL="669925" marR="0" lvl="1" indent="-325438" algn="l" defTabSz="914400" rtl="0" eaLnBrk="1" fontAlgn="base" latinLnBrk="0" hangingPunct="1">
              <a:lnSpc>
                <a:spcPct val="100000"/>
              </a:lnSpc>
              <a:spcBef>
                <a:spcPct val="20000"/>
              </a:spcBef>
              <a:spcAft>
                <a:spcPct val="0"/>
              </a:spcAft>
              <a:buClr>
                <a:srgbClr val="3333CC"/>
              </a:buClr>
              <a:buSzPct val="6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3366CC"/>
                </a:solidFill>
                <a:effectLst/>
                <a:uLnTx/>
                <a:uFillTx/>
                <a:latin typeface="Arial"/>
              </a:rPr>
              <a:t>Speed of data transmission</a:t>
            </a:r>
          </a:p>
          <a:p>
            <a:pPr marL="669925" marR="0" lvl="1" indent="-325438" algn="l" defTabSz="914400" rtl="0" eaLnBrk="1" fontAlgn="base" latinLnBrk="0" hangingPunct="1">
              <a:lnSpc>
                <a:spcPct val="100000"/>
              </a:lnSpc>
              <a:spcBef>
                <a:spcPct val="20000"/>
              </a:spcBef>
              <a:spcAft>
                <a:spcPct val="0"/>
              </a:spcAft>
              <a:buClr>
                <a:srgbClr val="3333CC"/>
              </a:buClr>
              <a:buSzPct val="6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3366CC"/>
                </a:solidFill>
                <a:effectLst/>
                <a:uLnTx/>
                <a:uFillTx/>
                <a:latin typeface="Arial"/>
              </a:rPr>
              <a:t>Amount of data stored</a:t>
            </a:r>
          </a:p>
          <a:p>
            <a:endParaRPr lang="en-US" dirty="0"/>
          </a:p>
        </p:txBody>
      </p:sp>
      <p:sp>
        <p:nvSpPr>
          <p:cNvPr id="4" name="Slide Number Placeholder 3">
            <a:extLst>
              <a:ext uri="{FF2B5EF4-FFF2-40B4-BE49-F238E27FC236}">
                <a16:creationId xmlns:a16="http://schemas.microsoft.com/office/drawing/2014/main" id="{9B6F0B8C-EAEE-8BA3-A6D2-6C563699292B}"/>
              </a:ext>
            </a:extLst>
          </p:cNvPr>
          <p:cNvSpPr>
            <a:spLocks noGrp="1"/>
          </p:cNvSpPr>
          <p:nvPr>
            <p:ph type="sldNum" idx="12"/>
          </p:nvPr>
        </p:nvSpPr>
        <p:spPr/>
        <p:txBody>
          <a:bodyPr/>
          <a:lstStyle/>
          <a:p>
            <a:fld id="{00000000-1234-1234-1234-123412341234}" type="slidenum">
              <a:rPr lang="en-GB" smtClean="0"/>
              <a:pPr/>
              <a:t>85</a:t>
            </a:fld>
            <a:endParaRPr lang="en-GB"/>
          </a:p>
        </p:txBody>
      </p:sp>
    </p:spTree>
    <p:extLst>
      <p:ext uri="{BB962C8B-B14F-4D97-AF65-F5344CB8AC3E}">
        <p14:creationId xmlns:p14="http://schemas.microsoft.com/office/powerpoint/2010/main" val="3270164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Denial-of-Service (DoS) Attack Categories</a:t>
            </a:r>
          </a:p>
        </p:txBody>
      </p:sp>
      <p:sp>
        <p:nvSpPr>
          <p:cNvPr id="4" name="Slide Number Placeholder 5">
            <a:extLst>
              <a:ext uri="{FF2B5EF4-FFF2-40B4-BE49-F238E27FC236}">
                <a16:creationId xmlns:a16="http://schemas.microsoft.com/office/drawing/2014/main" id="{A066BB38-9FEA-5043-9676-123793784305}"/>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srgbClr val="000000">
                    <a:tint val="75000"/>
                  </a:srgb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srgbClr val="000000">
                  <a:tint val="75000"/>
                </a:srgbClr>
              </a:solidFill>
              <a:effectLst/>
              <a:uLnTx/>
              <a:uFillTx/>
              <a:latin typeface="Arial"/>
              <a:ea typeface="+mn-ea"/>
              <a:cs typeface="Arial"/>
            </a:endParaRPr>
          </a:p>
        </p:txBody>
      </p:sp>
      <p:graphicFrame>
        <p:nvGraphicFramePr>
          <p:cNvPr id="8" name="Diagram 7">
            <a:extLst>
              <a:ext uri="{FF2B5EF4-FFF2-40B4-BE49-F238E27FC236}">
                <a16:creationId xmlns:a16="http://schemas.microsoft.com/office/drawing/2014/main" id="{6927896C-9620-084A-BD42-93821FB6B220}"/>
              </a:ext>
            </a:extLst>
          </p:cNvPr>
          <p:cNvGraphicFramePr/>
          <p:nvPr/>
        </p:nvGraphicFramePr>
        <p:xfrm>
          <a:off x="1747737" y="2503251"/>
          <a:ext cx="8774349" cy="3124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661216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 DoS Attacks</a:t>
            </a:r>
          </a:p>
        </p:txBody>
      </p:sp>
      <p:sp>
        <p:nvSpPr>
          <p:cNvPr id="3" name="Text Placeholder 2"/>
          <p:cNvSpPr>
            <a:spLocks noGrp="1"/>
          </p:cNvSpPr>
          <p:nvPr>
            <p:ph type="body" idx="1"/>
          </p:nvPr>
        </p:nvSpPr>
        <p:spPr>
          <a:xfrm>
            <a:off x="1835701" y="1418717"/>
            <a:ext cx="8520599" cy="3069063"/>
          </a:xfrm>
        </p:spPr>
        <p:txBody>
          <a:bodyPr>
            <a:normAutofit fontScale="77500" lnSpcReduction="20000"/>
          </a:bodyPr>
          <a:lstStyle/>
          <a:p>
            <a:pPr marL="346075" indent="-346075">
              <a:spcAft>
                <a:spcPts val="600"/>
              </a:spcAft>
            </a:pPr>
            <a:r>
              <a:rPr lang="en-US" sz="2400" dirty="0"/>
              <a:t>Flooding ping command</a:t>
            </a:r>
          </a:p>
          <a:p>
            <a:pPr marL="746125" lvl="1" indent="-346075">
              <a:spcAft>
                <a:spcPts val="600"/>
              </a:spcAft>
            </a:pPr>
            <a:r>
              <a:rPr lang="en-US" sz="2200" dirty="0"/>
              <a:t>Aim of this attack is to overwhelm the capacity of the network connection to the target organization</a:t>
            </a:r>
            <a:endParaRPr lang="en-US" dirty="0"/>
          </a:p>
          <a:p>
            <a:pPr marL="746125" lvl="1" indent="-346075">
              <a:spcAft>
                <a:spcPts val="600"/>
              </a:spcAft>
            </a:pPr>
            <a:r>
              <a:rPr lang="en-US" sz="2200" dirty="0"/>
              <a:t>Traffic can be handled by higher capacity links on the path, but packets are discarded as capacity decreases</a:t>
            </a:r>
            <a:endParaRPr lang="en-US" dirty="0"/>
          </a:p>
          <a:p>
            <a:pPr marL="746125" lvl="1" indent="-346075">
              <a:spcAft>
                <a:spcPts val="600"/>
              </a:spcAft>
            </a:pPr>
            <a:r>
              <a:rPr lang="en-US" sz="2200" dirty="0"/>
              <a:t>Source of the attack is clearly identified (e.g., in ICMP echo request) unless a spoofed address is used - attacker might use a large company’s Web server to target a medium-sized company with a lower-capacity network connection</a:t>
            </a:r>
            <a:endParaRPr lang="en-US" dirty="0"/>
          </a:p>
          <a:p>
            <a:pPr marL="746125" lvl="1" indent="-346075">
              <a:spcAft>
                <a:spcPts val="600"/>
              </a:spcAft>
            </a:pPr>
            <a:r>
              <a:rPr lang="en-US" sz="2200" dirty="0"/>
              <a:t>Network performance is noticeably affected</a:t>
            </a:r>
          </a:p>
          <a:p>
            <a:pPr marL="746125" lvl="1" indent="-346075">
              <a:spcAft>
                <a:spcPts val="600"/>
              </a:spcAft>
            </a:pPr>
            <a:r>
              <a:rPr lang="en-US" sz="2200" dirty="0"/>
              <a:t>Defense: Load balancers, firewalls</a:t>
            </a:r>
          </a:p>
          <a:p>
            <a:pPr marL="346075" indent="-346075">
              <a:spcAft>
                <a:spcPts val="600"/>
              </a:spcAft>
            </a:pPr>
            <a:endParaRPr lang="en-US" sz="2400" dirty="0"/>
          </a:p>
          <a:p>
            <a:pPr marL="346075" indent="-346075">
              <a:spcAft>
                <a:spcPts val="600"/>
              </a:spcAft>
            </a:pPr>
            <a:endParaRPr lang="en-US" sz="2600" b="1" dirty="0"/>
          </a:p>
        </p:txBody>
      </p:sp>
      <p:sp>
        <p:nvSpPr>
          <p:cNvPr id="4" name="Slide Number Placeholder 5">
            <a:extLst>
              <a:ext uri="{FF2B5EF4-FFF2-40B4-BE49-F238E27FC236}">
                <a16:creationId xmlns:a16="http://schemas.microsoft.com/office/drawing/2014/main" id="{A066BB38-9FEA-5043-9676-123793784305}"/>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srgbClr val="000000">
                    <a:tint val="75000"/>
                  </a:srgb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srgbClr val="000000">
                  <a:tint val="75000"/>
                </a:srgbClr>
              </a:solidFill>
              <a:effectLst/>
              <a:uLnTx/>
              <a:uFillTx/>
              <a:latin typeface="Arial"/>
              <a:ea typeface="+mn-ea"/>
              <a:cs typeface="Arial"/>
            </a:endParaRPr>
          </a:p>
        </p:txBody>
      </p:sp>
      <p:pic>
        <p:nvPicPr>
          <p:cNvPr id="6" name="Picture 4">
            <a:extLst>
              <a:ext uri="{FF2B5EF4-FFF2-40B4-BE49-F238E27FC236}">
                <a16:creationId xmlns:a16="http://schemas.microsoft.com/office/drawing/2014/main" id="{ECF7FD57-405C-BF46-B02D-A7BC03DEAB37}"/>
              </a:ext>
            </a:extLst>
          </p:cNvPr>
          <p:cNvPicPr>
            <a:picLocks noChangeAspect="1"/>
          </p:cNvPicPr>
          <p:nvPr/>
        </p:nvPicPr>
        <p:blipFill rotWithShape="1">
          <a:blip r:embed="rId3">
            <a:extLst>
              <a:ext uri="{28A0092B-C50C-407E-A947-70E740481C1C}">
                <a14:useLocalDpi xmlns:a14="http://schemas.microsoft.com/office/drawing/2010/main" val="0"/>
              </a:ext>
            </a:extLst>
          </a:blip>
          <a:srcRect b="5150"/>
          <a:stretch/>
        </p:blipFill>
        <p:spPr bwMode="auto">
          <a:xfrm>
            <a:off x="5092148" y="4459120"/>
            <a:ext cx="3207424" cy="23988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18693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Flooding Attacks</a:t>
            </a:r>
          </a:p>
        </p:txBody>
      </p:sp>
      <p:sp>
        <p:nvSpPr>
          <p:cNvPr id="3" name="Text Placeholder 2"/>
          <p:cNvSpPr>
            <a:spLocks noGrp="1"/>
          </p:cNvSpPr>
          <p:nvPr>
            <p:ph type="body" idx="1"/>
          </p:nvPr>
        </p:nvSpPr>
        <p:spPr>
          <a:xfrm>
            <a:off x="1835701" y="1521198"/>
            <a:ext cx="8520599" cy="1343939"/>
          </a:xfrm>
        </p:spPr>
        <p:txBody>
          <a:bodyPr>
            <a:normAutofit fontScale="85000" lnSpcReduction="10000"/>
          </a:bodyPr>
          <a:lstStyle/>
          <a:p>
            <a:pPr marL="346075" indent="-346075">
              <a:spcAft>
                <a:spcPts val="600"/>
              </a:spcAft>
            </a:pPr>
            <a:r>
              <a:rPr lang="en-US" sz="2400" dirty="0"/>
              <a:t>Classified based on network protocol used</a:t>
            </a:r>
          </a:p>
          <a:p>
            <a:pPr marL="346075" indent="-346075">
              <a:spcAft>
                <a:spcPts val="600"/>
              </a:spcAft>
            </a:pPr>
            <a:r>
              <a:rPr lang="en-US" sz="2400" dirty="0"/>
              <a:t>Intent is to overload the network capacity on some link to a server</a:t>
            </a:r>
          </a:p>
          <a:p>
            <a:pPr marL="346075" indent="-346075">
              <a:spcAft>
                <a:spcPts val="600"/>
              </a:spcAft>
            </a:pPr>
            <a:r>
              <a:rPr lang="en-US" sz="2400" dirty="0"/>
              <a:t>Virtually any type of network packet can be used</a:t>
            </a:r>
          </a:p>
          <a:p>
            <a:pPr marL="346075" indent="-346075">
              <a:spcAft>
                <a:spcPts val="600"/>
              </a:spcAft>
            </a:pPr>
            <a:endParaRPr lang="en-US" sz="2400" dirty="0"/>
          </a:p>
          <a:p>
            <a:pPr marL="346075" indent="-346075">
              <a:spcAft>
                <a:spcPts val="600"/>
              </a:spcAft>
            </a:pPr>
            <a:endParaRPr lang="en-US" sz="2400" dirty="0"/>
          </a:p>
          <a:p>
            <a:pPr marL="346075" indent="-346075">
              <a:spcAft>
                <a:spcPts val="600"/>
              </a:spcAft>
            </a:pPr>
            <a:endParaRPr lang="en-US" sz="2600" b="1" dirty="0"/>
          </a:p>
        </p:txBody>
      </p:sp>
      <p:sp>
        <p:nvSpPr>
          <p:cNvPr id="4" name="Slide Number Placeholder 5">
            <a:extLst>
              <a:ext uri="{FF2B5EF4-FFF2-40B4-BE49-F238E27FC236}">
                <a16:creationId xmlns:a16="http://schemas.microsoft.com/office/drawing/2014/main" id="{A066BB38-9FEA-5043-9676-123793784305}"/>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srgbClr val="000000">
                    <a:tint val="75000"/>
                  </a:srgb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srgbClr val="000000">
                  <a:tint val="75000"/>
                </a:srgbClr>
              </a:solidFill>
              <a:effectLst/>
              <a:uLnTx/>
              <a:uFillTx/>
              <a:latin typeface="Arial"/>
              <a:ea typeface="+mn-ea"/>
              <a:cs typeface="Arial"/>
            </a:endParaRPr>
          </a:p>
        </p:txBody>
      </p:sp>
      <p:graphicFrame>
        <p:nvGraphicFramePr>
          <p:cNvPr id="7" name="Diagram 6">
            <a:extLst>
              <a:ext uri="{FF2B5EF4-FFF2-40B4-BE49-F238E27FC236}">
                <a16:creationId xmlns:a16="http://schemas.microsoft.com/office/drawing/2014/main" id="{EDEDBD5B-E5FD-1D43-A8B2-80F68F60802F}"/>
              </a:ext>
            </a:extLst>
          </p:cNvPr>
          <p:cNvGraphicFramePr/>
          <p:nvPr/>
        </p:nvGraphicFramePr>
        <p:xfrm>
          <a:off x="2362200" y="3124201"/>
          <a:ext cx="7924800" cy="34120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73408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Distributed DoS (DDoS) Attacks</a:t>
            </a:r>
          </a:p>
        </p:txBody>
      </p:sp>
      <p:sp>
        <p:nvSpPr>
          <p:cNvPr id="3" name="Text Placeholder 2"/>
          <p:cNvSpPr>
            <a:spLocks noGrp="1"/>
          </p:cNvSpPr>
          <p:nvPr>
            <p:ph type="body" idx="1"/>
          </p:nvPr>
        </p:nvSpPr>
        <p:spPr>
          <a:xfrm>
            <a:off x="1835701" y="1418718"/>
            <a:ext cx="8520599" cy="1781683"/>
          </a:xfrm>
        </p:spPr>
        <p:txBody>
          <a:bodyPr>
            <a:normAutofit fontScale="85000" lnSpcReduction="20000"/>
          </a:bodyPr>
          <a:lstStyle/>
          <a:p>
            <a:pPr marL="346075" indent="-346075">
              <a:spcAft>
                <a:spcPts val="600"/>
              </a:spcAft>
            </a:pPr>
            <a:r>
              <a:rPr lang="en-US" sz="2400" dirty="0"/>
              <a:t>Use of multiple systems to generate flooding attacks</a:t>
            </a:r>
          </a:p>
          <a:p>
            <a:pPr marL="346075" indent="-346075">
              <a:spcAft>
                <a:spcPts val="600"/>
              </a:spcAft>
            </a:pPr>
            <a:r>
              <a:rPr lang="en-US" sz="2400" dirty="0"/>
              <a:t>Attacker uses a flaw in operating system or in a common application to gain access and installs their </a:t>
            </a:r>
            <a:r>
              <a:rPr lang="en-US" sz="2400" dirty="0">
                <a:solidFill>
                  <a:srgbClr val="FF0000"/>
                </a:solidFill>
              </a:rPr>
              <a:t>zombie</a:t>
            </a:r>
            <a:r>
              <a:rPr lang="en-US" sz="2400" dirty="0"/>
              <a:t> program on it </a:t>
            </a:r>
          </a:p>
          <a:p>
            <a:pPr marL="346075" indent="-346075">
              <a:spcAft>
                <a:spcPts val="600"/>
              </a:spcAft>
            </a:pPr>
            <a:r>
              <a:rPr lang="en-US" sz="2400" dirty="0"/>
              <a:t>Large collections of such systems under the control of one attacker’s control can be created, forming a botnet</a:t>
            </a:r>
          </a:p>
          <a:p>
            <a:pPr marL="346075" indent="-346075">
              <a:spcAft>
                <a:spcPts val="600"/>
              </a:spcAft>
            </a:pPr>
            <a:endParaRPr lang="en-US" sz="2400" dirty="0"/>
          </a:p>
          <a:p>
            <a:pPr marL="346075" indent="-346075">
              <a:spcAft>
                <a:spcPts val="600"/>
              </a:spcAft>
            </a:pPr>
            <a:endParaRPr lang="en-US" sz="2600" b="1" dirty="0"/>
          </a:p>
        </p:txBody>
      </p:sp>
      <p:sp>
        <p:nvSpPr>
          <p:cNvPr id="4" name="Slide Number Placeholder 5">
            <a:extLst>
              <a:ext uri="{FF2B5EF4-FFF2-40B4-BE49-F238E27FC236}">
                <a16:creationId xmlns:a16="http://schemas.microsoft.com/office/drawing/2014/main" id="{A066BB38-9FEA-5043-9676-123793784305}"/>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srgbClr val="000000">
                    <a:tint val="75000"/>
                  </a:srgb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srgbClr val="000000">
                  <a:tint val="75000"/>
                </a:srgbClr>
              </a:solidFill>
              <a:effectLst/>
              <a:uLnTx/>
              <a:uFillTx/>
              <a:latin typeface="Arial"/>
              <a:ea typeface="+mn-ea"/>
              <a:cs typeface="Arial"/>
            </a:endParaRPr>
          </a:p>
        </p:txBody>
      </p:sp>
      <p:pic>
        <p:nvPicPr>
          <p:cNvPr id="5" name="Picture 4">
            <a:extLst>
              <a:ext uri="{FF2B5EF4-FFF2-40B4-BE49-F238E27FC236}">
                <a16:creationId xmlns:a16="http://schemas.microsoft.com/office/drawing/2014/main" id="{1891EB98-1A32-B543-A827-9521C65D55EA}"/>
              </a:ext>
            </a:extLst>
          </p:cNvPr>
          <p:cNvPicPr>
            <a:picLocks noChangeAspect="1"/>
          </p:cNvPicPr>
          <p:nvPr/>
        </p:nvPicPr>
        <p:blipFill rotWithShape="1">
          <a:blip r:embed="rId3"/>
          <a:srcRect l="9625"/>
          <a:stretch/>
        </p:blipFill>
        <p:spPr>
          <a:xfrm>
            <a:off x="3148520" y="2989984"/>
            <a:ext cx="6072504" cy="3784657"/>
          </a:xfrm>
          <a:prstGeom prst="rect">
            <a:avLst/>
          </a:prstGeom>
        </p:spPr>
      </p:pic>
    </p:spTree>
    <p:extLst>
      <p:ext uri="{BB962C8B-B14F-4D97-AF65-F5344CB8AC3E}">
        <p14:creationId xmlns:p14="http://schemas.microsoft.com/office/powerpoint/2010/main" val="2140572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12"/>
          </p:nvPr>
        </p:nvSpPr>
        <p:spPr>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9</a:t>
            </a:fld>
            <a:endParaRPr lang="en-US" dirty="0"/>
          </a:p>
        </p:txBody>
      </p:sp>
      <p:sp>
        <p:nvSpPr>
          <p:cNvPr id="2" name="Title 1">
            <a:extLst>
              <a:ext uri="{FF2B5EF4-FFF2-40B4-BE49-F238E27FC236}">
                <a16:creationId xmlns:a16="http://schemas.microsoft.com/office/drawing/2014/main" id="{174FD556-D2CE-C640-9CC8-20CD5D36017A}"/>
              </a:ext>
            </a:extLst>
          </p:cNvPr>
          <p:cNvSpPr>
            <a:spLocks noGrp="1"/>
          </p:cNvSpPr>
          <p:nvPr>
            <p:ph type="ctrTitle"/>
          </p:nvPr>
        </p:nvSpPr>
        <p:spPr/>
        <p:txBody>
          <a:bodyPr>
            <a:normAutofit/>
          </a:bodyPr>
          <a:lstStyle/>
          <a:p>
            <a:r>
              <a:rPr lang="en-US" dirty="0"/>
              <a:t>In-Class Exercise: Act during an Intrusion</a:t>
            </a:r>
            <a:endParaRPr lang="en-US" sz="2000" i="1" dirty="0"/>
          </a:p>
        </p:txBody>
      </p:sp>
      <p:sp>
        <p:nvSpPr>
          <p:cNvPr id="31" name="Content Placeholder 3">
            <a:extLst>
              <a:ext uri="{FF2B5EF4-FFF2-40B4-BE49-F238E27FC236}">
                <a16:creationId xmlns:a16="http://schemas.microsoft.com/office/drawing/2014/main" id="{9B7FACC6-7F3F-D042-9A9E-EEF8F680C943}"/>
              </a:ext>
            </a:extLst>
          </p:cNvPr>
          <p:cNvSpPr>
            <a:spLocks noGrp="1"/>
          </p:cNvSpPr>
          <p:nvPr>
            <p:ph sz="quarter" idx="10"/>
          </p:nvPr>
        </p:nvSpPr>
        <p:spPr>
          <a:xfrm>
            <a:off x="407437" y="1307939"/>
            <a:ext cx="11672596" cy="3886200"/>
          </a:xfrm>
        </p:spPr>
        <p:txBody>
          <a:bodyPr>
            <a:noAutofit/>
          </a:bodyPr>
          <a:lstStyle/>
          <a:p>
            <a:pPr marL="457200" indent="-457200">
              <a:buFont typeface="+mj-lt"/>
              <a:buAutoNum type="alphaLcParenR"/>
            </a:pPr>
            <a:r>
              <a:rPr lang="en-US" dirty="0"/>
              <a:t>What types of malware could cause these symptoms? </a:t>
            </a:r>
          </a:p>
          <a:p>
            <a:pPr marL="857250" lvl="1" indent="-457200"/>
            <a:r>
              <a:rPr lang="en-US" dirty="0">
                <a:solidFill>
                  <a:srgbClr val="FF0000"/>
                </a:solidFill>
              </a:rPr>
              <a:t>Virus, Worm</a:t>
            </a:r>
            <a:endParaRPr lang="en-US" sz="2200" dirty="0"/>
          </a:p>
          <a:p>
            <a:pPr marL="457200" indent="-457200">
              <a:buFont typeface="+mj-lt"/>
              <a:buAutoNum type="alphaLcParenR"/>
            </a:pPr>
            <a:r>
              <a:rPr lang="en-US" dirty="0"/>
              <a:t>How might the malware have gained access to your system? </a:t>
            </a:r>
          </a:p>
          <a:p>
            <a:pPr marL="857250" lvl="1" indent="-457200"/>
            <a:r>
              <a:rPr lang="en-US" dirty="0">
                <a:solidFill>
                  <a:srgbClr val="FF0000"/>
                </a:solidFill>
              </a:rPr>
              <a:t>Phishing attacks using malicious email messages that activate the virus or worms by using a web link pointing to a malware download or carrying malicious attachments</a:t>
            </a:r>
            <a:endParaRPr lang="en-US" dirty="0"/>
          </a:p>
          <a:p>
            <a:pPr marL="457200" indent="-457200">
              <a:buFont typeface="+mj-lt"/>
              <a:buAutoNum type="alphaLcParenR"/>
            </a:pPr>
            <a:r>
              <a:rPr lang="en-US" dirty="0"/>
              <a:t>What steps can you take to check whether this has occurred? </a:t>
            </a:r>
          </a:p>
          <a:p>
            <a:pPr marL="857250" lvl="1" indent="-457200"/>
            <a:r>
              <a:rPr lang="en-US" dirty="0">
                <a:solidFill>
                  <a:srgbClr val="FF0000"/>
                </a:solidFill>
              </a:rPr>
              <a:t>Refer to your anti-virus software logs</a:t>
            </a:r>
          </a:p>
          <a:p>
            <a:pPr marL="857250" lvl="1" indent="-457200"/>
            <a:r>
              <a:rPr lang="en-US" dirty="0">
                <a:solidFill>
                  <a:srgbClr val="FF0000"/>
                </a:solidFill>
              </a:rPr>
              <a:t>Use a traffic network analyzer, like Wireshark, and scan the network traffic for a period of time to possibly determine the type of traffic being generated by the PC, the destination, and also the service that is generating that traffic</a:t>
            </a:r>
          </a:p>
        </p:txBody>
      </p:sp>
    </p:spTree>
    <p:extLst>
      <p:ext uri="{BB962C8B-B14F-4D97-AF65-F5344CB8AC3E}">
        <p14:creationId xmlns:p14="http://schemas.microsoft.com/office/powerpoint/2010/main" val="36280086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Hypertext Transfer Protocol (HTTP) Based Attacks</a:t>
            </a:r>
          </a:p>
        </p:txBody>
      </p:sp>
      <p:sp>
        <p:nvSpPr>
          <p:cNvPr id="4" name="Slide Number Placeholder 5">
            <a:extLst>
              <a:ext uri="{FF2B5EF4-FFF2-40B4-BE49-F238E27FC236}">
                <a16:creationId xmlns:a16="http://schemas.microsoft.com/office/drawing/2014/main" id="{A066BB38-9FEA-5043-9676-123793784305}"/>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srgbClr val="000000">
                    <a:tint val="75000"/>
                  </a:srgb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srgbClr val="000000">
                  <a:tint val="75000"/>
                </a:srgbClr>
              </a:solidFill>
              <a:effectLst/>
              <a:uLnTx/>
              <a:uFillTx/>
              <a:latin typeface="Arial"/>
              <a:ea typeface="+mn-ea"/>
              <a:cs typeface="Arial"/>
            </a:endParaRPr>
          </a:p>
        </p:txBody>
      </p:sp>
      <p:sp>
        <p:nvSpPr>
          <p:cNvPr id="3" name="Text Placeholder 2"/>
          <p:cNvSpPr>
            <a:spLocks noGrp="1"/>
          </p:cNvSpPr>
          <p:nvPr>
            <p:ph type="body" idx="1"/>
          </p:nvPr>
        </p:nvSpPr>
        <p:spPr>
          <a:xfrm>
            <a:off x="1835701" y="1418717"/>
            <a:ext cx="8520599" cy="5283302"/>
          </a:xfrm>
        </p:spPr>
        <p:txBody>
          <a:bodyPr>
            <a:normAutofit fontScale="92500" lnSpcReduction="10000"/>
          </a:bodyPr>
          <a:lstStyle/>
          <a:p>
            <a:pPr marL="346075" indent="-346075">
              <a:spcAft>
                <a:spcPts val="600"/>
              </a:spcAft>
            </a:pPr>
            <a:r>
              <a:rPr lang="en-US" sz="2600" b="1" dirty="0"/>
              <a:t>HTTP flood attack</a:t>
            </a:r>
            <a:endParaRPr lang="en-US" sz="2600" dirty="0"/>
          </a:p>
          <a:p>
            <a:pPr marL="746125" lvl="1" indent="-346075">
              <a:spcAft>
                <a:spcPts val="600"/>
              </a:spcAft>
            </a:pPr>
            <a:r>
              <a:rPr lang="en-US" dirty="0"/>
              <a:t>Attack that bombards Web servers with HTTP requests</a:t>
            </a:r>
          </a:p>
          <a:p>
            <a:pPr marL="746125" lvl="1" indent="-346075">
              <a:spcAft>
                <a:spcPts val="600"/>
              </a:spcAft>
            </a:pPr>
            <a:r>
              <a:rPr lang="en-US" dirty="0"/>
              <a:t>Consumes considerable resources</a:t>
            </a:r>
          </a:p>
          <a:p>
            <a:pPr marL="746125" lvl="1" indent="-346075">
              <a:spcAft>
                <a:spcPts val="600"/>
              </a:spcAft>
            </a:pPr>
            <a:r>
              <a:rPr lang="en-US" dirty="0">
                <a:solidFill>
                  <a:srgbClr val="FF0000"/>
                </a:solidFill>
              </a:rPr>
              <a:t>Spidering</a:t>
            </a:r>
            <a:r>
              <a:rPr lang="en-US" dirty="0"/>
              <a:t> - Bots start from a given HTTP link and follow all links on the provided Web site in a recursive way </a:t>
            </a:r>
          </a:p>
          <a:p>
            <a:pPr marL="346075" indent="-346075">
              <a:spcAft>
                <a:spcPts val="600"/>
              </a:spcAft>
            </a:pPr>
            <a:r>
              <a:rPr lang="en-US" sz="2600" b="1" dirty="0" err="1"/>
              <a:t>Slowloris</a:t>
            </a:r>
            <a:r>
              <a:rPr lang="en-US" sz="2600" b="1" dirty="0"/>
              <a:t> attack</a:t>
            </a:r>
          </a:p>
          <a:p>
            <a:pPr marL="746125" lvl="1" indent="-346075">
              <a:spcAft>
                <a:spcPts val="600"/>
              </a:spcAft>
            </a:pPr>
            <a:r>
              <a:rPr lang="en-US" dirty="0"/>
              <a:t>Attempts to monopolize a server’s multi-threading by sending HTTP requests that never complete</a:t>
            </a:r>
          </a:p>
          <a:p>
            <a:pPr marL="746125" lvl="1" indent="-346075">
              <a:spcAft>
                <a:spcPts val="600"/>
              </a:spcAft>
            </a:pPr>
            <a:r>
              <a:rPr lang="en-US" dirty="0"/>
              <a:t>Eventually consumes Web server’s connection capacity</a:t>
            </a:r>
          </a:p>
          <a:p>
            <a:pPr marL="746125" lvl="1" indent="-346075">
              <a:spcAft>
                <a:spcPts val="600"/>
              </a:spcAft>
            </a:pPr>
            <a:r>
              <a:rPr lang="en-US" dirty="0"/>
              <a:t>Utilizes legitimate HTTP traffic</a:t>
            </a:r>
          </a:p>
          <a:p>
            <a:pPr marL="746125" lvl="1" indent="-346075">
              <a:spcAft>
                <a:spcPts val="600"/>
              </a:spcAft>
            </a:pPr>
            <a:r>
              <a:rPr lang="en-US" dirty="0"/>
              <a:t>Existing intrusion detection and prevention solutions that rely on signatures to detect attacks will generally not recognize </a:t>
            </a:r>
            <a:r>
              <a:rPr lang="en-US" dirty="0" err="1"/>
              <a:t>Slowloris</a:t>
            </a:r>
            <a:endParaRPr lang="en-US" dirty="0"/>
          </a:p>
          <a:p>
            <a:pPr marL="746125" lvl="1" indent="-346075">
              <a:spcAft>
                <a:spcPts val="600"/>
              </a:spcAft>
            </a:pPr>
            <a:r>
              <a:rPr lang="en-US" dirty="0"/>
              <a:t>Rate limiting number of host connections can help defend or delayed binding can be done by a load balancer to ensure web server or proxy will not see incomplete requests</a:t>
            </a:r>
          </a:p>
          <a:p>
            <a:pPr marL="746125" lvl="1" indent="-346075">
              <a:spcAft>
                <a:spcPts val="600"/>
              </a:spcAft>
            </a:pPr>
            <a:endParaRPr lang="en-US" dirty="0"/>
          </a:p>
          <a:p>
            <a:pPr marL="346075" indent="-346075">
              <a:spcAft>
                <a:spcPts val="600"/>
              </a:spcAft>
            </a:pPr>
            <a:endParaRPr lang="en-US" sz="2400" dirty="0"/>
          </a:p>
          <a:p>
            <a:pPr marL="746125" lvl="1" indent="-346075">
              <a:spcAft>
                <a:spcPts val="600"/>
              </a:spcAft>
            </a:pPr>
            <a:endParaRPr lang="en-US" sz="2200" dirty="0"/>
          </a:p>
          <a:p>
            <a:pPr marL="346075" indent="-346075">
              <a:spcAft>
                <a:spcPts val="600"/>
              </a:spcAft>
            </a:pPr>
            <a:endParaRPr lang="en-US" sz="2600" b="1" dirty="0"/>
          </a:p>
        </p:txBody>
      </p:sp>
    </p:spTree>
    <p:extLst>
      <p:ext uri="{BB962C8B-B14F-4D97-AF65-F5344CB8AC3E}">
        <p14:creationId xmlns:p14="http://schemas.microsoft.com/office/powerpoint/2010/main" val="2771919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800" dirty="0"/>
              <a:t>DNS Reflection Attack</a:t>
            </a:r>
          </a:p>
        </p:txBody>
      </p:sp>
      <p:sp>
        <p:nvSpPr>
          <p:cNvPr id="3" name="Text Placeholder 2"/>
          <p:cNvSpPr>
            <a:spLocks noGrp="1"/>
          </p:cNvSpPr>
          <p:nvPr>
            <p:ph sz="quarter" idx="10"/>
          </p:nvPr>
        </p:nvSpPr>
        <p:spPr>
          <a:xfrm>
            <a:off x="457200" y="1259068"/>
            <a:ext cx="11277599" cy="3886200"/>
          </a:xfrm>
        </p:spPr>
        <p:txBody>
          <a:bodyPr>
            <a:normAutofit/>
          </a:bodyPr>
          <a:lstStyle/>
          <a:p>
            <a:r>
              <a:rPr lang="en-US" dirty="0">
                <a:latin typeface="Arial" pitchFamily="-110" charset="0"/>
                <a:ea typeface="ＭＳ Ｐゴシック" pitchFamily="-110" charset="-128"/>
                <a:cs typeface="ＭＳ Ｐゴシック" pitchFamily="-110" charset="-128"/>
              </a:rPr>
              <a:t>Reflector attack establishes a self-contained loop between the intermediary and the target system; Both systems act as reflectors</a:t>
            </a:r>
          </a:p>
          <a:p>
            <a:r>
              <a:rPr lang="en-US" dirty="0"/>
              <a:t>Most reflector attacks can be prevented through network-based and host-based firewall rulesets that reject suspicious combinations of source and destination ports</a:t>
            </a:r>
          </a:p>
          <a:p>
            <a:endParaRPr lang="en-US" b="1" dirty="0"/>
          </a:p>
          <a:p>
            <a:endParaRPr lang="en-US" b="1" dirty="0"/>
          </a:p>
        </p:txBody>
      </p:sp>
      <p:sp>
        <p:nvSpPr>
          <p:cNvPr id="4" name="Slide Number Placeholder 5">
            <a:extLst>
              <a:ext uri="{FF2B5EF4-FFF2-40B4-BE49-F238E27FC236}">
                <a16:creationId xmlns:a16="http://schemas.microsoft.com/office/drawing/2014/main" id="{A066BB38-9FEA-5043-9676-123793784305}"/>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srgbClr val="000000">
                    <a:tint val="75000"/>
                  </a:srgb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srgbClr val="000000">
                  <a:tint val="75000"/>
                </a:srgbClr>
              </a:solidFill>
              <a:effectLst/>
              <a:uLnTx/>
              <a:uFillTx/>
              <a:latin typeface="Arial"/>
              <a:ea typeface="+mn-ea"/>
              <a:cs typeface="Arial"/>
            </a:endParaRPr>
          </a:p>
        </p:txBody>
      </p:sp>
      <p:pic>
        <p:nvPicPr>
          <p:cNvPr id="5" name="Picture 4">
            <a:extLst>
              <a:ext uri="{FF2B5EF4-FFF2-40B4-BE49-F238E27FC236}">
                <a16:creationId xmlns:a16="http://schemas.microsoft.com/office/drawing/2014/main" id="{0CC46B82-7758-EF41-A4ED-12D15D9D4B51}"/>
              </a:ext>
            </a:extLst>
          </p:cNvPr>
          <p:cNvPicPr>
            <a:picLocks noChangeAspect="1"/>
          </p:cNvPicPr>
          <p:nvPr/>
        </p:nvPicPr>
        <p:blipFill>
          <a:blip r:embed="rId3"/>
          <a:stretch>
            <a:fillRect/>
          </a:stretch>
        </p:blipFill>
        <p:spPr>
          <a:xfrm>
            <a:off x="3634098" y="3574520"/>
            <a:ext cx="6157609" cy="3141495"/>
          </a:xfrm>
          <a:prstGeom prst="rect">
            <a:avLst/>
          </a:prstGeom>
        </p:spPr>
      </p:pic>
      <p:sp>
        <p:nvSpPr>
          <p:cNvPr id="6" name="TextBox 5">
            <a:extLst>
              <a:ext uri="{FF2B5EF4-FFF2-40B4-BE49-F238E27FC236}">
                <a16:creationId xmlns:a16="http://schemas.microsoft.com/office/drawing/2014/main" id="{9E37B252-CFC7-F148-882A-13ADB9AA6C98}"/>
              </a:ext>
            </a:extLst>
          </p:cNvPr>
          <p:cNvSpPr txBox="1"/>
          <p:nvPr/>
        </p:nvSpPr>
        <p:spPr>
          <a:xfrm>
            <a:off x="2113958" y="4224110"/>
            <a:ext cx="180647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432FF"/>
                </a:solidFill>
                <a:effectLst/>
                <a:uLnTx/>
                <a:uFillTx/>
                <a:latin typeface="Arial" panose="020B0604020202020204" pitchFamily="34" charset="0"/>
                <a:ea typeface="+mn-ea"/>
                <a:cs typeface="Arial" panose="020B0604020202020204" pitchFamily="34" charset="0"/>
              </a:rPr>
              <a:t>Normal DNS Operation</a:t>
            </a:r>
          </a:p>
        </p:txBody>
      </p:sp>
      <p:sp>
        <p:nvSpPr>
          <p:cNvPr id="7" name="TextBox 6">
            <a:extLst>
              <a:ext uri="{FF2B5EF4-FFF2-40B4-BE49-F238E27FC236}">
                <a16:creationId xmlns:a16="http://schemas.microsoft.com/office/drawing/2014/main" id="{6E5BA340-E074-0642-898A-08CF1DD2D49F}"/>
              </a:ext>
            </a:extLst>
          </p:cNvPr>
          <p:cNvSpPr txBox="1"/>
          <p:nvPr/>
        </p:nvSpPr>
        <p:spPr>
          <a:xfrm>
            <a:off x="9394841" y="5007311"/>
            <a:ext cx="1806472"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432FF"/>
                </a:solidFill>
                <a:effectLst/>
                <a:uLnTx/>
                <a:uFillTx/>
                <a:latin typeface="Arial" panose="020B0604020202020204" pitchFamily="34" charset="0"/>
                <a:ea typeface="+mn-ea"/>
                <a:cs typeface="Arial" panose="020B0604020202020204" pitchFamily="34" charset="0"/>
              </a:rPr>
              <a:t>DNS Operation under Attack</a:t>
            </a:r>
          </a:p>
        </p:txBody>
      </p:sp>
      <p:sp>
        <p:nvSpPr>
          <p:cNvPr id="8" name="Rectangle 7">
            <a:extLst>
              <a:ext uri="{FF2B5EF4-FFF2-40B4-BE49-F238E27FC236}">
                <a16:creationId xmlns:a16="http://schemas.microsoft.com/office/drawing/2014/main" id="{3DD17798-FABC-DF4C-B840-B6DC87E4F649}"/>
              </a:ext>
            </a:extLst>
          </p:cNvPr>
          <p:cNvSpPr/>
          <p:nvPr/>
        </p:nvSpPr>
        <p:spPr>
          <a:xfrm>
            <a:off x="2200817" y="5534026"/>
            <a:ext cx="2802823"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itchFamily="-110" charset="0"/>
                <a:ea typeface="ＭＳ Ｐゴシック" pitchFamily="-110" charset="-128"/>
                <a:cs typeface="ＭＳ Ｐゴシック" pitchFamily="-110" charset="-128"/>
              </a:rPr>
              <a:t>The DNS client sends a query from its UDP port 1792 to the server’s DNS port 53 to obtain the IP address of a domain name. The DNS server sends a UDP response packet including the IP address. </a:t>
            </a:r>
            <a:endPar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F0669F60-FBA1-EC4E-88D4-FFB03CD60703}"/>
              </a:ext>
            </a:extLst>
          </p:cNvPr>
          <p:cNvSpPr/>
          <p:nvPr/>
        </p:nvSpPr>
        <p:spPr>
          <a:xfrm>
            <a:off x="7509621" y="2936194"/>
            <a:ext cx="4272220" cy="17543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itchFamily="-110" charset="0"/>
                <a:ea typeface="ＭＳ Ｐゴシック" pitchFamily="-110" charset="-128"/>
                <a:cs typeface="ＭＳ Ｐゴシック" pitchFamily="-110" charset="-128"/>
              </a:rPr>
              <a:t>The attacker sends a query to the DNS server with a spoofed IP source address of </a:t>
            </a:r>
            <a:r>
              <a:rPr kumimoji="0" lang="en-US" sz="1200" b="0" i="0" u="none" strike="noStrike" kern="1200" cap="none" spc="0" normalizeH="0" baseline="0" noProof="0" dirty="0" err="1">
                <a:ln>
                  <a:noFill/>
                </a:ln>
                <a:solidFill>
                  <a:srgbClr val="000000"/>
                </a:solidFill>
                <a:effectLst/>
                <a:uLnTx/>
                <a:uFillTx/>
                <a:latin typeface="Arial" pitchFamily="-110" charset="0"/>
                <a:ea typeface="ＭＳ Ｐゴシック" pitchFamily="-110" charset="-128"/>
                <a:cs typeface="ＭＳ Ｐゴシック" pitchFamily="-110" charset="-128"/>
              </a:rPr>
              <a:t>j.k.l.m</a:t>
            </a:r>
            <a:r>
              <a:rPr kumimoji="0" lang="en-US" sz="1200" b="0" i="0" u="none" strike="noStrike" kern="1200" cap="none" spc="0" normalizeH="0" baseline="0" noProof="0" dirty="0">
                <a:ln>
                  <a:noFill/>
                </a:ln>
                <a:solidFill>
                  <a:srgbClr val="000000"/>
                </a:solidFill>
                <a:effectLst/>
                <a:uLnTx/>
                <a:uFillTx/>
                <a:latin typeface="Arial" pitchFamily="-110" charset="0"/>
                <a:ea typeface="ＭＳ Ｐゴシック" pitchFamily="-110" charset="-128"/>
                <a:cs typeface="ＭＳ Ｐゴシック" pitchFamily="-110" charset="-128"/>
              </a:rPr>
              <a:t>; this is the IP address of the target. The attacker uses port 7, which is usually associated with echo, a reflector service. The DNS server then sends a response to the victim of the attack, </a:t>
            </a:r>
            <a:r>
              <a:rPr kumimoji="0" lang="en-US" sz="1200" b="0" i="0" u="none" strike="noStrike" kern="1200" cap="none" spc="0" normalizeH="0" baseline="0" noProof="0" dirty="0" err="1">
                <a:ln>
                  <a:noFill/>
                </a:ln>
                <a:solidFill>
                  <a:srgbClr val="000000"/>
                </a:solidFill>
                <a:effectLst/>
                <a:uLnTx/>
                <a:uFillTx/>
                <a:latin typeface="Arial" pitchFamily="-110" charset="0"/>
                <a:ea typeface="ＭＳ Ｐゴシック" pitchFamily="-110" charset="-128"/>
                <a:cs typeface="ＭＳ Ｐゴシック" pitchFamily="-110" charset="-128"/>
              </a:rPr>
              <a:t>j.k.l.m</a:t>
            </a:r>
            <a:r>
              <a:rPr kumimoji="0" lang="en-US" sz="1200" b="0" i="0" u="none" strike="noStrike" kern="1200" cap="none" spc="0" normalizeH="0" baseline="0" noProof="0" dirty="0">
                <a:ln>
                  <a:noFill/>
                </a:ln>
                <a:solidFill>
                  <a:srgbClr val="000000"/>
                </a:solidFill>
                <a:effectLst/>
                <a:uLnTx/>
                <a:uFillTx/>
                <a:latin typeface="Arial" pitchFamily="-110" charset="0"/>
                <a:ea typeface="ＭＳ Ｐゴシック" pitchFamily="-110" charset="-128"/>
                <a:cs typeface="ＭＳ Ｐゴシック" pitchFamily="-110" charset="-128"/>
              </a:rPr>
              <a:t>, addressed to port 7. If the victim is offering the echo service, it may create a packet that echoes the received data back to the DNS server. This can cause a loop between the DNS server and the victim.</a:t>
            </a:r>
            <a:endPar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04476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Amplification Attacks</a:t>
            </a:r>
          </a:p>
        </p:txBody>
      </p:sp>
      <p:sp>
        <p:nvSpPr>
          <p:cNvPr id="4" name="Slide Number Placeholder 5">
            <a:extLst>
              <a:ext uri="{FF2B5EF4-FFF2-40B4-BE49-F238E27FC236}">
                <a16:creationId xmlns:a16="http://schemas.microsoft.com/office/drawing/2014/main" id="{A066BB38-9FEA-5043-9676-123793784305}"/>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srgbClr val="000000">
                    <a:tint val="75000"/>
                  </a:srgb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srgbClr val="000000">
                  <a:tint val="75000"/>
                </a:srgbClr>
              </a:solidFill>
              <a:effectLst/>
              <a:uLnTx/>
              <a:uFillTx/>
              <a:latin typeface="Arial"/>
              <a:ea typeface="+mn-ea"/>
              <a:cs typeface="Arial"/>
            </a:endParaRPr>
          </a:p>
        </p:txBody>
      </p:sp>
      <p:sp>
        <p:nvSpPr>
          <p:cNvPr id="3" name="Text Placeholder 2"/>
          <p:cNvSpPr>
            <a:spLocks noGrp="1"/>
          </p:cNvSpPr>
          <p:nvPr>
            <p:ph type="body" idx="1"/>
          </p:nvPr>
        </p:nvSpPr>
        <p:spPr>
          <a:xfrm>
            <a:off x="1835699" y="1232299"/>
            <a:ext cx="8520599" cy="2904833"/>
          </a:xfrm>
        </p:spPr>
        <p:txBody>
          <a:bodyPr>
            <a:normAutofit fontScale="70000" lnSpcReduction="20000"/>
          </a:bodyPr>
          <a:lstStyle/>
          <a:p>
            <a:pPr marL="346075" indent="-346075">
              <a:spcAft>
                <a:spcPts val="600"/>
              </a:spcAft>
            </a:pPr>
            <a:r>
              <a:rPr lang="en-US" sz="2400" dirty="0"/>
              <a:t>They are a variant of reflector attacks and also involve sending a packet with a spoofed source address for the target system to intermediaries</a:t>
            </a:r>
          </a:p>
          <a:p>
            <a:pPr marL="346075" indent="-346075">
              <a:spcAft>
                <a:spcPts val="600"/>
              </a:spcAft>
            </a:pPr>
            <a:r>
              <a:rPr lang="en-US" sz="2400" dirty="0"/>
              <a:t>They differ in generating multiple response packets for each original packet sent; this can be achieved by </a:t>
            </a:r>
            <a:r>
              <a:rPr lang="en-US" sz="2400" b="1" dirty="0"/>
              <a:t>directing the original request to the broadcast address for some network</a:t>
            </a:r>
            <a:r>
              <a:rPr lang="en-US" sz="2400" dirty="0"/>
              <a:t>; as a result, all hosts on that network can potentially respond to the request, generating a flood of responses to a victim (spoofed) IP address</a:t>
            </a:r>
          </a:p>
          <a:p>
            <a:pPr marL="346075" indent="-346075">
              <a:spcAft>
                <a:spcPts val="600"/>
              </a:spcAft>
            </a:pPr>
            <a:r>
              <a:rPr lang="en-US" sz="2400" dirty="0"/>
              <a:t>It is only necessary to use a service handled by large numbers of hosts on the intermediate network; the well-known </a:t>
            </a:r>
            <a:r>
              <a:rPr lang="en-US" sz="2400" dirty="0">
                <a:solidFill>
                  <a:srgbClr val="FF0000"/>
                </a:solidFill>
              </a:rPr>
              <a:t>Smurf DoS program </a:t>
            </a:r>
            <a:r>
              <a:rPr lang="en-US" sz="2400" dirty="0"/>
              <a:t>used ping flood mechanism using ICMP echo request packets</a:t>
            </a:r>
          </a:p>
          <a:p>
            <a:r>
              <a:rPr lang="en-US" sz="2400" dirty="0">
                <a:latin typeface="Arial" pitchFamily="1" charset="0"/>
                <a:ea typeface="ＭＳ Ｐゴシック" pitchFamily="1" charset="-128"/>
                <a:cs typeface="ＭＳ Ｐゴシック" pitchFamily="1" charset="-128"/>
              </a:rPr>
              <a:t>The best additional defense against this form of attack is to not allow directed broadcasts to be routed into a network from outside</a:t>
            </a:r>
            <a:endParaRPr lang="en-US" sz="2400" dirty="0"/>
          </a:p>
          <a:p>
            <a:pPr marL="746125" lvl="1" indent="-346075">
              <a:spcAft>
                <a:spcPts val="600"/>
              </a:spcAft>
            </a:pPr>
            <a:endParaRPr lang="en-US" sz="2200" dirty="0"/>
          </a:p>
          <a:p>
            <a:pPr marL="346075" indent="-346075">
              <a:spcAft>
                <a:spcPts val="600"/>
              </a:spcAft>
            </a:pPr>
            <a:endParaRPr lang="en-US" sz="2600" b="1" dirty="0"/>
          </a:p>
        </p:txBody>
      </p:sp>
      <p:pic>
        <p:nvPicPr>
          <p:cNvPr id="6" name="Picture 5">
            <a:extLst>
              <a:ext uri="{FF2B5EF4-FFF2-40B4-BE49-F238E27FC236}">
                <a16:creationId xmlns:a16="http://schemas.microsoft.com/office/drawing/2014/main" id="{E4F5FF16-6599-8347-BC77-80DB5F4734CB}"/>
              </a:ext>
            </a:extLst>
          </p:cNvPr>
          <p:cNvPicPr>
            <a:picLocks noChangeAspect="1"/>
          </p:cNvPicPr>
          <p:nvPr/>
        </p:nvPicPr>
        <p:blipFill>
          <a:blip r:embed="rId3"/>
          <a:stretch>
            <a:fillRect/>
          </a:stretch>
        </p:blipFill>
        <p:spPr>
          <a:xfrm>
            <a:off x="2559447" y="3904398"/>
            <a:ext cx="7073101" cy="2953602"/>
          </a:xfrm>
          <a:prstGeom prst="rect">
            <a:avLst/>
          </a:prstGeom>
        </p:spPr>
      </p:pic>
    </p:spTree>
    <p:extLst>
      <p:ext uri="{BB962C8B-B14F-4D97-AF65-F5344CB8AC3E}">
        <p14:creationId xmlns:p14="http://schemas.microsoft.com/office/powerpoint/2010/main" val="15546993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Amplification Attacks cont.</a:t>
            </a:r>
          </a:p>
        </p:txBody>
      </p:sp>
      <p:sp>
        <p:nvSpPr>
          <p:cNvPr id="4" name="Slide Number Placeholder 5">
            <a:extLst>
              <a:ext uri="{FF2B5EF4-FFF2-40B4-BE49-F238E27FC236}">
                <a16:creationId xmlns:a16="http://schemas.microsoft.com/office/drawing/2014/main" id="{A066BB38-9FEA-5043-9676-123793784305}"/>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srgbClr val="000000">
                    <a:tint val="75000"/>
                  </a:srgb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srgbClr val="000000">
                  <a:tint val="75000"/>
                </a:srgbClr>
              </a:solidFill>
              <a:effectLst/>
              <a:uLnTx/>
              <a:uFillTx/>
              <a:latin typeface="Arial"/>
              <a:ea typeface="+mn-ea"/>
              <a:cs typeface="Arial"/>
            </a:endParaRPr>
          </a:p>
        </p:txBody>
      </p:sp>
      <p:pic>
        <p:nvPicPr>
          <p:cNvPr id="8" name="Picture 7">
            <a:extLst>
              <a:ext uri="{FF2B5EF4-FFF2-40B4-BE49-F238E27FC236}">
                <a16:creationId xmlns:a16="http://schemas.microsoft.com/office/drawing/2014/main" id="{96A77B63-486E-6AD5-35AE-6738D63F4AC1}"/>
              </a:ext>
            </a:extLst>
          </p:cNvPr>
          <p:cNvPicPr>
            <a:picLocks noChangeAspect="1"/>
          </p:cNvPicPr>
          <p:nvPr/>
        </p:nvPicPr>
        <p:blipFill>
          <a:blip r:embed="rId3"/>
          <a:stretch>
            <a:fillRect/>
          </a:stretch>
        </p:blipFill>
        <p:spPr>
          <a:xfrm>
            <a:off x="4627984" y="1429094"/>
            <a:ext cx="4419600" cy="4706498"/>
          </a:xfrm>
          <a:prstGeom prst="rect">
            <a:avLst/>
          </a:prstGeom>
        </p:spPr>
      </p:pic>
      <p:sp>
        <p:nvSpPr>
          <p:cNvPr id="10" name="TextBox 9">
            <a:extLst>
              <a:ext uri="{FF2B5EF4-FFF2-40B4-BE49-F238E27FC236}">
                <a16:creationId xmlns:a16="http://schemas.microsoft.com/office/drawing/2014/main" id="{C00FDADC-1003-66E0-E130-9B6E5DC636D6}"/>
              </a:ext>
            </a:extLst>
          </p:cNvPr>
          <p:cNvSpPr txBox="1"/>
          <p:nvPr/>
        </p:nvSpPr>
        <p:spPr>
          <a:xfrm>
            <a:off x="1978090" y="4483751"/>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3600" b="0" i="0" u="none" strike="noStrike" kern="1200" cap="none" spc="0" normalizeH="0" baseline="0" noProof="0" dirty="0">
                <a:ln>
                  <a:noFill/>
                </a:ln>
                <a:solidFill>
                  <a:srgbClr val="FF0000"/>
                </a:solidFill>
                <a:effectLst/>
                <a:uLnTx/>
                <a:uFillTx/>
                <a:latin typeface="Calibri" panose="020F0502020204030204"/>
                <a:ea typeface="+mn-ea"/>
                <a:cs typeface="+mn-cs"/>
              </a:rPr>
              <a:t>Smurf Attack</a:t>
            </a:r>
          </a:p>
        </p:txBody>
      </p:sp>
    </p:spTree>
    <p:extLst>
      <p:ext uri="{BB962C8B-B14F-4D97-AF65-F5344CB8AC3E}">
        <p14:creationId xmlns:p14="http://schemas.microsoft.com/office/powerpoint/2010/main" val="22885920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DNS Amplification Attack</a:t>
            </a:r>
          </a:p>
        </p:txBody>
      </p:sp>
      <p:sp>
        <p:nvSpPr>
          <p:cNvPr id="4" name="Slide Number Placeholder 5">
            <a:extLst>
              <a:ext uri="{FF2B5EF4-FFF2-40B4-BE49-F238E27FC236}">
                <a16:creationId xmlns:a16="http://schemas.microsoft.com/office/drawing/2014/main" id="{A066BB38-9FEA-5043-9676-123793784305}"/>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srgbClr val="000000">
                    <a:tint val="75000"/>
                  </a:srgb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srgbClr val="000000">
                  <a:tint val="75000"/>
                </a:srgbClr>
              </a:solidFill>
              <a:effectLst/>
              <a:uLnTx/>
              <a:uFillTx/>
              <a:latin typeface="Arial"/>
              <a:ea typeface="+mn-ea"/>
              <a:cs typeface="Arial"/>
            </a:endParaRPr>
          </a:p>
        </p:txBody>
      </p:sp>
      <p:sp>
        <p:nvSpPr>
          <p:cNvPr id="3" name="Text Placeholder 2"/>
          <p:cNvSpPr>
            <a:spLocks noGrp="1"/>
          </p:cNvSpPr>
          <p:nvPr>
            <p:ph type="body" idx="1"/>
          </p:nvPr>
        </p:nvSpPr>
        <p:spPr>
          <a:xfrm>
            <a:off x="1835699" y="1232300"/>
            <a:ext cx="8520599" cy="5119862"/>
          </a:xfrm>
        </p:spPr>
        <p:txBody>
          <a:bodyPr>
            <a:normAutofit fontScale="92500" lnSpcReduction="10000"/>
          </a:bodyPr>
          <a:lstStyle/>
          <a:p>
            <a:pPr marL="346075" indent="-346075">
              <a:spcAft>
                <a:spcPts val="600"/>
              </a:spcAft>
            </a:pPr>
            <a:r>
              <a:rPr lang="en-US" sz="2400" dirty="0"/>
              <a:t>Use packets directed at a legitimate DNS server as the intermediary system</a:t>
            </a:r>
          </a:p>
          <a:p>
            <a:pPr marL="346075" indent="-346075">
              <a:spcAft>
                <a:spcPts val="600"/>
              </a:spcAft>
            </a:pPr>
            <a:endParaRPr lang="en-US" sz="2400" dirty="0"/>
          </a:p>
          <a:p>
            <a:pPr marL="346075" indent="-346075">
              <a:spcAft>
                <a:spcPts val="600"/>
              </a:spcAft>
            </a:pPr>
            <a:r>
              <a:rPr lang="en-US" sz="2400" dirty="0"/>
              <a:t>Attacker creates a series of DNS requests containing the spoofed source address of the target system</a:t>
            </a:r>
          </a:p>
          <a:p>
            <a:pPr marL="346075" indent="-346075">
              <a:spcAft>
                <a:spcPts val="600"/>
              </a:spcAft>
            </a:pPr>
            <a:endParaRPr lang="en-US" sz="2400" dirty="0"/>
          </a:p>
          <a:p>
            <a:pPr marL="346075" indent="-346075">
              <a:spcAft>
                <a:spcPts val="600"/>
              </a:spcAft>
            </a:pPr>
            <a:r>
              <a:rPr lang="en-US" sz="2400" dirty="0"/>
              <a:t>Exploit DNS behavior to convert a small request to a much larger response (amplification)</a:t>
            </a:r>
          </a:p>
          <a:p>
            <a:pPr marL="346075" indent="-346075">
              <a:spcAft>
                <a:spcPts val="600"/>
              </a:spcAft>
            </a:pPr>
            <a:endParaRPr lang="en-US" sz="2400" dirty="0"/>
          </a:p>
          <a:p>
            <a:pPr marL="346075" indent="-346075">
              <a:spcAft>
                <a:spcPts val="600"/>
              </a:spcAft>
            </a:pPr>
            <a:r>
              <a:rPr lang="en-US" sz="2400" dirty="0"/>
              <a:t>Target is flooded with responses</a:t>
            </a:r>
          </a:p>
          <a:p>
            <a:pPr marL="346075" indent="-346075">
              <a:spcAft>
                <a:spcPts val="600"/>
              </a:spcAft>
            </a:pPr>
            <a:endParaRPr lang="en-US" sz="2400" dirty="0"/>
          </a:p>
          <a:p>
            <a:pPr marL="346075" indent="-346075">
              <a:spcAft>
                <a:spcPts val="600"/>
              </a:spcAft>
            </a:pPr>
            <a:r>
              <a:rPr lang="en-US" sz="2400" dirty="0"/>
              <a:t>Basic defense against this attack is to prevent the use of spoofed source addresses</a:t>
            </a:r>
          </a:p>
          <a:p>
            <a:pPr marL="346075" indent="-346075">
              <a:spcAft>
                <a:spcPts val="600"/>
              </a:spcAft>
            </a:pPr>
            <a:endParaRPr lang="en-US" sz="2400" dirty="0"/>
          </a:p>
          <a:p>
            <a:pPr marL="746125" lvl="1" indent="-346075">
              <a:spcAft>
                <a:spcPts val="600"/>
              </a:spcAft>
            </a:pPr>
            <a:endParaRPr lang="en-US" dirty="0"/>
          </a:p>
          <a:p>
            <a:pPr marL="346075" indent="-346075">
              <a:spcAft>
                <a:spcPts val="600"/>
              </a:spcAft>
            </a:pPr>
            <a:endParaRPr lang="en-US" sz="2400" dirty="0"/>
          </a:p>
          <a:p>
            <a:pPr marL="746125" lvl="1" indent="-346075">
              <a:spcAft>
                <a:spcPts val="600"/>
              </a:spcAft>
            </a:pPr>
            <a:endParaRPr lang="en-US" sz="2200" dirty="0"/>
          </a:p>
          <a:p>
            <a:pPr marL="346075" indent="-346075">
              <a:spcAft>
                <a:spcPts val="600"/>
              </a:spcAft>
            </a:pPr>
            <a:endParaRPr lang="en-US" sz="2600" b="1" dirty="0"/>
          </a:p>
        </p:txBody>
      </p:sp>
    </p:spTree>
    <p:extLst>
      <p:ext uri="{BB962C8B-B14F-4D97-AF65-F5344CB8AC3E}">
        <p14:creationId xmlns:p14="http://schemas.microsoft.com/office/powerpoint/2010/main" val="426129270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B2C24-433A-1522-6542-08806AD05634}"/>
              </a:ext>
            </a:extLst>
          </p:cNvPr>
          <p:cNvSpPr>
            <a:spLocks noGrp="1"/>
          </p:cNvSpPr>
          <p:nvPr>
            <p:ph type="title"/>
          </p:nvPr>
        </p:nvSpPr>
        <p:spPr/>
        <p:txBody>
          <a:bodyPr/>
          <a:lstStyle/>
          <a:p>
            <a:r>
              <a:rPr lang="en-US" dirty="0"/>
              <a:t>Another way to category DDoS</a:t>
            </a:r>
          </a:p>
        </p:txBody>
      </p:sp>
      <p:sp>
        <p:nvSpPr>
          <p:cNvPr id="3" name="Text Placeholder 2">
            <a:extLst>
              <a:ext uri="{FF2B5EF4-FFF2-40B4-BE49-F238E27FC236}">
                <a16:creationId xmlns:a16="http://schemas.microsoft.com/office/drawing/2014/main" id="{315B3FCE-8047-F364-1237-E2C5CC4CF7CF}"/>
              </a:ext>
            </a:extLst>
          </p:cNvPr>
          <p:cNvSpPr>
            <a:spLocks noGrp="1"/>
          </p:cNvSpPr>
          <p:nvPr>
            <p:ph type="body" idx="1"/>
          </p:nvPr>
        </p:nvSpPr>
        <p:spPr/>
        <p:txBody>
          <a:bodyPr>
            <a:normAutofit fontScale="92500"/>
          </a:bodyPr>
          <a:lstStyle/>
          <a:p>
            <a:pPr algn="l"/>
            <a:r>
              <a:rPr lang="en-US" sz="2400" b="1" i="0" dirty="0">
                <a:effectLst/>
                <a:latin typeface="Inter"/>
              </a:rPr>
              <a:t>Volume Based Attacks</a:t>
            </a:r>
            <a:br>
              <a:rPr lang="en-US" sz="2400" b="0" i="0" dirty="0">
                <a:effectLst/>
                <a:latin typeface="Inter"/>
              </a:rPr>
            </a:br>
            <a:r>
              <a:rPr lang="en-US" sz="2400" b="0" i="0" dirty="0">
                <a:effectLst/>
                <a:latin typeface="Inter"/>
              </a:rPr>
              <a:t>Includes UDP floods, ICMP floods, and other spoofed-packet floods. The attack’s goal is to saturate the bandwidth of the attacked site, and magnitude is measured in bits per second (</a:t>
            </a:r>
            <a:r>
              <a:rPr lang="en-US" sz="2400" b="1" i="0" dirty="0">
                <a:effectLst/>
                <a:latin typeface="Inter"/>
              </a:rPr>
              <a:t>Bps</a:t>
            </a:r>
            <a:r>
              <a:rPr lang="en-US" sz="2400" b="0" i="0" dirty="0">
                <a:effectLst/>
                <a:latin typeface="Inter"/>
              </a:rPr>
              <a:t>).</a:t>
            </a:r>
          </a:p>
          <a:p>
            <a:pPr algn="l"/>
            <a:r>
              <a:rPr lang="en-US" sz="2400" b="1" i="0" dirty="0">
                <a:effectLst/>
                <a:latin typeface="Inter"/>
              </a:rPr>
              <a:t>Protocol Attacks </a:t>
            </a:r>
            <a:br>
              <a:rPr lang="en-US" sz="2400" b="0" i="0" dirty="0">
                <a:effectLst/>
                <a:latin typeface="Inter"/>
              </a:rPr>
            </a:br>
            <a:r>
              <a:rPr lang="en-US" sz="2400" b="0" i="0" dirty="0">
                <a:effectLst/>
                <a:latin typeface="Inter"/>
              </a:rPr>
              <a:t>Includes SYN floods, fragmented packet attacks, Ping of Death, Smurf DDoS, and more. This type of attack consumes actual server resources, or those of intermediate communication equipment, such as firewalls and </a:t>
            </a:r>
            <a:r>
              <a:rPr lang="en-US" sz="2400" b="0" i="0" u="none" strike="noStrike" dirty="0">
                <a:effectLst/>
                <a:latin typeface="Inter"/>
              </a:rPr>
              <a:t>load balancers</a:t>
            </a:r>
            <a:r>
              <a:rPr lang="en-US" sz="2400" b="0" i="0" dirty="0">
                <a:effectLst/>
                <a:latin typeface="Inter"/>
              </a:rPr>
              <a:t>, and is measured in packets per second (</a:t>
            </a:r>
            <a:r>
              <a:rPr lang="en-US" sz="2400" b="1" i="0" dirty="0" err="1">
                <a:effectLst/>
                <a:latin typeface="Inter"/>
              </a:rPr>
              <a:t>Pps</a:t>
            </a:r>
            <a:r>
              <a:rPr lang="en-US" sz="2400" b="0" i="0" dirty="0">
                <a:effectLst/>
                <a:latin typeface="Inter"/>
              </a:rPr>
              <a:t>).</a:t>
            </a:r>
          </a:p>
          <a:p>
            <a:pPr algn="l"/>
            <a:r>
              <a:rPr lang="en-US" sz="2400" b="1" i="0" dirty="0">
                <a:effectLst/>
                <a:latin typeface="Inter"/>
              </a:rPr>
              <a:t>Application Layer Attacks </a:t>
            </a:r>
            <a:br>
              <a:rPr lang="en-US" sz="2400" b="0" i="0" dirty="0">
                <a:effectLst/>
                <a:latin typeface="Inter"/>
              </a:rPr>
            </a:br>
            <a:r>
              <a:rPr lang="en-US" sz="2400" b="0" i="0" dirty="0">
                <a:effectLst/>
                <a:latin typeface="Inter"/>
              </a:rPr>
              <a:t>Includes </a:t>
            </a:r>
            <a:r>
              <a:rPr lang="en-US" sz="2400" dirty="0"/>
              <a:t>HTTP Based Attacks</a:t>
            </a:r>
            <a:r>
              <a:rPr lang="en-US" sz="2400" b="0" i="0" dirty="0">
                <a:effectLst/>
                <a:latin typeface="Inter"/>
              </a:rPr>
              <a:t>, attacks that target Apache, Windows, or OpenBSD vulnerabilities, and more. Comprised of seemingly legitimate and innocent requests, these attacks aim to crash the web server, and the magnitude is measured in Requests per second (</a:t>
            </a:r>
            <a:r>
              <a:rPr lang="en-US" sz="2400" b="1" i="0" dirty="0" err="1">
                <a:effectLst/>
                <a:latin typeface="Inter"/>
              </a:rPr>
              <a:t>Rps</a:t>
            </a:r>
            <a:r>
              <a:rPr lang="en-US" sz="2400" b="0" i="0" dirty="0">
                <a:effectLst/>
                <a:latin typeface="Inter"/>
              </a:rPr>
              <a:t>).</a:t>
            </a:r>
          </a:p>
          <a:p>
            <a:endParaRPr lang="en-US" sz="2400" dirty="0"/>
          </a:p>
        </p:txBody>
      </p:sp>
      <p:sp>
        <p:nvSpPr>
          <p:cNvPr id="4" name="Slide Number Placeholder 3">
            <a:extLst>
              <a:ext uri="{FF2B5EF4-FFF2-40B4-BE49-F238E27FC236}">
                <a16:creationId xmlns:a16="http://schemas.microsoft.com/office/drawing/2014/main" id="{A972F3B4-4FCA-D1E6-B572-4DEF547053AF}"/>
              </a:ext>
            </a:extLst>
          </p:cNvPr>
          <p:cNvSpPr>
            <a:spLocks noGrp="1"/>
          </p:cNvSpPr>
          <p:nvPr>
            <p:ph type="sldNum"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GB" sz="18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95</a:t>
            </a:fld>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61622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Four lines of DDoS Attack Defense</a:t>
            </a:r>
          </a:p>
        </p:txBody>
      </p:sp>
      <p:sp>
        <p:nvSpPr>
          <p:cNvPr id="4" name="Slide Number Placeholder 5">
            <a:extLst>
              <a:ext uri="{FF2B5EF4-FFF2-40B4-BE49-F238E27FC236}">
                <a16:creationId xmlns:a16="http://schemas.microsoft.com/office/drawing/2014/main" id="{A066BB38-9FEA-5043-9676-123793784305}"/>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srgbClr val="000000">
                    <a:tint val="75000"/>
                  </a:srgb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srgbClr val="000000">
                  <a:tint val="75000"/>
                </a:srgbClr>
              </a:solidFill>
              <a:effectLst/>
              <a:uLnTx/>
              <a:uFillTx/>
              <a:latin typeface="Arial"/>
              <a:ea typeface="+mn-ea"/>
              <a:cs typeface="Arial"/>
            </a:endParaRPr>
          </a:p>
        </p:txBody>
      </p:sp>
      <p:graphicFrame>
        <p:nvGraphicFramePr>
          <p:cNvPr id="7" name="Diagram 6">
            <a:extLst>
              <a:ext uri="{FF2B5EF4-FFF2-40B4-BE49-F238E27FC236}">
                <a16:creationId xmlns:a16="http://schemas.microsoft.com/office/drawing/2014/main" id="{547A7A9A-5D90-A241-A1CF-03CC22EF7ED5}"/>
              </a:ext>
            </a:extLst>
          </p:cNvPr>
          <p:cNvGraphicFramePr/>
          <p:nvPr/>
        </p:nvGraphicFramePr>
        <p:xfrm>
          <a:off x="3440349" y="1463971"/>
          <a:ext cx="5638800" cy="441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605750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DDoS Attack Prevention</a:t>
            </a:r>
          </a:p>
        </p:txBody>
      </p:sp>
      <p:sp>
        <p:nvSpPr>
          <p:cNvPr id="4" name="Slide Number Placeholder 5">
            <a:extLst>
              <a:ext uri="{FF2B5EF4-FFF2-40B4-BE49-F238E27FC236}">
                <a16:creationId xmlns:a16="http://schemas.microsoft.com/office/drawing/2014/main" id="{A066BB38-9FEA-5043-9676-123793784305}"/>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srgbClr val="000000">
                    <a:tint val="75000"/>
                  </a:srgb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srgbClr val="000000">
                  <a:tint val="75000"/>
                </a:srgbClr>
              </a:solidFill>
              <a:effectLst/>
              <a:uLnTx/>
              <a:uFillTx/>
              <a:latin typeface="Arial"/>
              <a:ea typeface="+mn-ea"/>
              <a:cs typeface="Arial"/>
            </a:endParaRPr>
          </a:p>
        </p:txBody>
      </p:sp>
      <p:sp>
        <p:nvSpPr>
          <p:cNvPr id="3" name="Text Placeholder 2"/>
          <p:cNvSpPr>
            <a:spLocks noGrp="1"/>
          </p:cNvSpPr>
          <p:nvPr>
            <p:ph type="body" idx="1"/>
          </p:nvPr>
        </p:nvSpPr>
        <p:spPr>
          <a:xfrm>
            <a:off x="1835699" y="1232300"/>
            <a:ext cx="8520599" cy="5119862"/>
          </a:xfrm>
        </p:spPr>
        <p:txBody>
          <a:bodyPr>
            <a:normAutofit lnSpcReduction="10000"/>
          </a:bodyPr>
          <a:lstStyle/>
          <a:p>
            <a:pPr marL="346075" indent="-346075">
              <a:spcAft>
                <a:spcPts val="600"/>
              </a:spcAft>
            </a:pPr>
            <a:r>
              <a:rPr lang="en-US" sz="2400" dirty="0"/>
              <a:t>Block spoofed source addresses</a:t>
            </a:r>
          </a:p>
          <a:p>
            <a:pPr marL="746125" lvl="1" indent="-346075">
              <a:spcAft>
                <a:spcPts val="600"/>
              </a:spcAft>
            </a:pPr>
            <a:r>
              <a:rPr lang="en-US" sz="2200" dirty="0">
                <a:solidFill>
                  <a:srgbClr val="C00000"/>
                </a:solidFill>
              </a:rPr>
              <a:t>On routers as close to source as possible</a:t>
            </a:r>
          </a:p>
          <a:p>
            <a:pPr marL="346075" indent="-346075">
              <a:spcAft>
                <a:spcPts val="600"/>
              </a:spcAft>
            </a:pPr>
            <a:r>
              <a:rPr lang="en-US" sz="2400" dirty="0"/>
              <a:t>Filters may be used to ensure path back to the claimed source address is the one being used by the current packet</a:t>
            </a:r>
          </a:p>
          <a:p>
            <a:pPr marL="746125" lvl="1" indent="-346075">
              <a:spcAft>
                <a:spcPts val="600"/>
              </a:spcAft>
            </a:pPr>
            <a:r>
              <a:rPr lang="en-US" sz="2200" dirty="0">
                <a:solidFill>
                  <a:srgbClr val="C00000"/>
                </a:solidFill>
              </a:rPr>
              <a:t>Filters must be applied to traffic before it leaves the ISP’s network </a:t>
            </a:r>
            <a:r>
              <a:rPr lang="en-US" sz="2200" dirty="0"/>
              <a:t>or at the point of entry to their network</a:t>
            </a:r>
            <a:endParaRPr lang="en-US" dirty="0"/>
          </a:p>
          <a:p>
            <a:pPr marL="346075" indent="-346075">
              <a:spcAft>
                <a:spcPts val="600"/>
              </a:spcAft>
            </a:pPr>
            <a:r>
              <a:rPr lang="en-US" sz="2400" dirty="0"/>
              <a:t>Use modified TCP connection handling code</a:t>
            </a:r>
          </a:p>
          <a:p>
            <a:pPr marL="746125" lvl="1" indent="-346075">
              <a:spcAft>
                <a:spcPts val="600"/>
              </a:spcAft>
            </a:pPr>
            <a:r>
              <a:rPr lang="en-US" sz="2200" dirty="0">
                <a:solidFill>
                  <a:srgbClr val="C00000"/>
                </a:solidFill>
              </a:rPr>
              <a:t>Cryptographically encode critical information in a cookie </a:t>
            </a:r>
            <a:r>
              <a:rPr lang="en-US" sz="2200" dirty="0"/>
              <a:t>that is sent as the server’s initial sequence number</a:t>
            </a:r>
            <a:endParaRPr lang="en-US" dirty="0"/>
          </a:p>
          <a:p>
            <a:pPr marL="1146175" lvl="2" indent="-346075">
              <a:spcAft>
                <a:spcPts val="600"/>
              </a:spcAft>
            </a:pPr>
            <a:r>
              <a:rPr lang="en-US" dirty="0"/>
              <a:t>Legitimate client responds with an ACK packet containing the incremented sequence number cookie</a:t>
            </a:r>
            <a:endParaRPr lang="en-US" sz="2400" dirty="0"/>
          </a:p>
          <a:p>
            <a:pPr marL="746125" lvl="1" indent="-346075">
              <a:spcAft>
                <a:spcPts val="600"/>
              </a:spcAft>
            </a:pPr>
            <a:r>
              <a:rPr lang="en-US" sz="2200" dirty="0">
                <a:solidFill>
                  <a:srgbClr val="C00000"/>
                </a:solidFill>
              </a:rPr>
              <a:t>Drop an entry for an incomplete connection </a:t>
            </a:r>
            <a:r>
              <a:rPr lang="en-US" sz="2200" dirty="0"/>
              <a:t>from the TCP connections table when it overflows</a:t>
            </a:r>
          </a:p>
          <a:p>
            <a:pPr marL="346075" indent="-346075">
              <a:spcAft>
                <a:spcPts val="600"/>
              </a:spcAft>
            </a:pPr>
            <a:endParaRPr lang="en-US" sz="2400" dirty="0"/>
          </a:p>
          <a:p>
            <a:pPr marL="346075" indent="-346075">
              <a:spcAft>
                <a:spcPts val="600"/>
              </a:spcAft>
            </a:pPr>
            <a:endParaRPr lang="en-US" sz="2400" dirty="0"/>
          </a:p>
          <a:p>
            <a:pPr marL="746125" lvl="1" indent="-346075">
              <a:spcAft>
                <a:spcPts val="600"/>
              </a:spcAft>
            </a:pPr>
            <a:endParaRPr lang="en-US" dirty="0"/>
          </a:p>
          <a:p>
            <a:pPr marL="346075" indent="-346075">
              <a:spcAft>
                <a:spcPts val="600"/>
              </a:spcAft>
            </a:pPr>
            <a:endParaRPr lang="en-US" sz="2400" dirty="0"/>
          </a:p>
          <a:p>
            <a:pPr marL="746125" lvl="1" indent="-346075">
              <a:spcAft>
                <a:spcPts val="600"/>
              </a:spcAft>
            </a:pPr>
            <a:endParaRPr lang="en-US" sz="2200" dirty="0"/>
          </a:p>
          <a:p>
            <a:pPr marL="346075" indent="-346075">
              <a:spcAft>
                <a:spcPts val="600"/>
              </a:spcAft>
            </a:pPr>
            <a:endParaRPr lang="en-US" sz="2600" b="1" dirty="0"/>
          </a:p>
        </p:txBody>
      </p:sp>
    </p:spTree>
    <p:extLst>
      <p:ext uri="{BB962C8B-B14F-4D97-AF65-F5344CB8AC3E}">
        <p14:creationId xmlns:p14="http://schemas.microsoft.com/office/powerpoint/2010/main" val="204240173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DDoS Attack Prevention (2)</a:t>
            </a:r>
          </a:p>
        </p:txBody>
      </p:sp>
      <p:sp>
        <p:nvSpPr>
          <p:cNvPr id="4" name="Slide Number Placeholder 5">
            <a:extLst>
              <a:ext uri="{FF2B5EF4-FFF2-40B4-BE49-F238E27FC236}">
                <a16:creationId xmlns:a16="http://schemas.microsoft.com/office/drawing/2014/main" id="{A066BB38-9FEA-5043-9676-123793784305}"/>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srgbClr val="000000">
                    <a:tint val="75000"/>
                  </a:srgb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srgbClr val="000000">
                  <a:tint val="75000"/>
                </a:srgbClr>
              </a:solidFill>
              <a:effectLst/>
              <a:uLnTx/>
              <a:uFillTx/>
              <a:latin typeface="Arial"/>
              <a:ea typeface="+mn-ea"/>
              <a:cs typeface="Arial"/>
            </a:endParaRPr>
          </a:p>
        </p:txBody>
      </p:sp>
      <p:sp>
        <p:nvSpPr>
          <p:cNvPr id="3" name="Text Placeholder 2"/>
          <p:cNvSpPr>
            <a:spLocks noGrp="1"/>
          </p:cNvSpPr>
          <p:nvPr>
            <p:ph type="body" idx="1"/>
          </p:nvPr>
        </p:nvSpPr>
        <p:spPr>
          <a:xfrm>
            <a:off x="1835699" y="1232300"/>
            <a:ext cx="8520599" cy="5119862"/>
          </a:xfrm>
        </p:spPr>
        <p:txBody>
          <a:bodyPr>
            <a:normAutofit/>
          </a:bodyPr>
          <a:lstStyle/>
          <a:p>
            <a:pPr marL="346075" indent="-346075">
              <a:spcAft>
                <a:spcPts val="600"/>
              </a:spcAft>
            </a:pPr>
            <a:r>
              <a:rPr lang="en-US" sz="2400" dirty="0"/>
              <a:t>Block IP directed broadcasts</a:t>
            </a:r>
          </a:p>
          <a:p>
            <a:pPr marL="346075" indent="-346075">
              <a:spcAft>
                <a:spcPts val="600"/>
              </a:spcAft>
            </a:pPr>
            <a:endParaRPr lang="en-US" sz="2400" dirty="0"/>
          </a:p>
          <a:p>
            <a:pPr marL="346075" indent="-346075">
              <a:spcAft>
                <a:spcPts val="600"/>
              </a:spcAft>
            </a:pPr>
            <a:r>
              <a:rPr lang="en-US" sz="2400" dirty="0"/>
              <a:t>Block suspicious services and combinations</a:t>
            </a:r>
          </a:p>
          <a:p>
            <a:pPr marL="346075" indent="-346075">
              <a:spcAft>
                <a:spcPts val="600"/>
              </a:spcAft>
            </a:pPr>
            <a:endParaRPr lang="en-US" sz="2400" dirty="0"/>
          </a:p>
          <a:p>
            <a:pPr marL="346075" indent="-346075">
              <a:spcAft>
                <a:spcPts val="600"/>
              </a:spcAft>
            </a:pPr>
            <a:r>
              <a:rPr lang="en-US" sz="2400" dirty="0"/>
              <a:t>Manage application attacks with a form of graphical puzzle (captcha) to distinguish legitimate human requests</a:t>
            </a:r>
          </a:p>
          <a:p>
            <a:pPr marL="346075" indent="-346075">
              <a:spcAft>
                <a:spcPts val="600"/>
              </a:spcAft>
            </a:pPr>
            <a:endParaRPr lang="en-US" sz="2400" dirty="0"/>
          </a:p>
          <a:p>
            <a:pPr marL="346075" indent="-346075">
              <a:spcAft>
                <a:spcPts val="600"/>
              </a:spcAft>
            </a:pPr>
            <a:r>
              <a:rPr lang="en-US" sz="2400" dirty="0"/>
              <a:t>Good general system security practices</a:t>
            </a:r>
          </a:p>
          <a:p>
            <a:pPr marL="346075" indent="-346075">
              <a:spcAft>
                <a:spcPts val="600"/>
              </a:spcAft>
            </a:pPr>
            <a:endParaRPr lang="en-US" sz="2400" dirty="0"/>
          </a:p>
          <a:p>
            <a:pPr marL="346075" indent="-346075">
              <a:spcAft>
                <a:spcPts val="600"/>
              </a:spcAft>
            </a:pPr>
            <a:r>
              <a:rPr lang="en-US" sz="2400" dirty="0"/>
              <a:t>Use mirrored and replicated servers when high-performance and reliability is required</a:t>
            </a:r>
          </a:p>
          <a:p>
            <a:pPr marL="346075" indent="-346075">
              <a:spcAft>
                <a:spcPts val="600"/>
              </a:spcAft>
            </a:pPr>
            <a:endParaRPr lang="en-US" sz="2400" dirty="0"/>
          </a:p>
          <a:p>
            <a:pPr marL="746125" lvl="1" indent="-346075">
              <a:spcAft>
                <a:spcPts val="600"/>
              </a:spcAft>
            </a:pPr>
            <a:endParaRPr lang="en-US" dirty="0"/>
          </a:p>
          <a:p>
            <a:pPr marL="346075" indent="-346075">
              <a:spcAft>
                <a:spcPts val="600"/>
              </a:spcAft>
            </a:pPr>
            <a:endParaRPr lang="en-US" sz="2400" dirty="0"/>
          </a:p>
          <a:p>
            <a:pPr marL="746125" lvl="1" indent="-346075">
              <a:spcAft>
                <a:spcPts val="600"/>
              </a:spcAft>
            </a:pPr>
            <a:endParaRPr lang="en-US" sz="2200" dirty="0"/>
          </a:p>
          <a:p>
            <a:pPr marL="346075" indent="-346075">
              <a:spcAft>
                <a:spcPts val="600"/>
              </a:spcAft>
            </a:pPr>
            <a:endParaRPr lang="en-US" sz="2600" b="1" dirty="0"/>
          </a:p>
        </p:txBody>
      </p:sp>
    </p:spTree>
    <p:extLst>
      <p:ext uri="{BB962C8B-B14F-4D97-AF65-F5344CB8AC3E}">
        <p14:creationId xmlns:p14="http://schemas.microsoft.com/office/powerpoint/2010/main" val="312338044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Responding to DoS Attacks</a:t>
            </a:r>
          </a:p>
        </p:txBody>
      </p:sp>
      <p:sp>
        <p:nvSpPr>
          <p:cNvPr id="4" name="Slide Number Placeholder 5">
            <a:extLst>
              <a:ext uri="{FF2B5EF4-FFF2-40B4-BE49-F238E27FC236}">
                <a16:creationId xmlns:a16="http://schemas.microsoft.com/office/drawing/2014/main" id="{A066BB38-9FEA-5043-9676-123793784305}"/>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srgbClr val="000000">
                    <a:tint val="75000"/>
                  </a:srgb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srgbClr val="000000">
                  <a:tint val="75000"/>
                </a:srgbClr>
              </a:solidFill>
              <a:effectLst/>
              <a:uLnTx/>
              <a:uFillTx/>
              <a:latin typeface="Arial"/>
              <a:ea typeface="+mn-ea"/>
              <a:cs typeface="Arial"/>
            </a:endParaRPr>
          </a:p>
        </p:txBody>
      </p:sp>
      <p:sp>
        <p:nvSpPr>
          <p:cNvPr id="3" name="Text Placeholder 2"/>
          <p:cNvSpPr>
            <a:spLocks noGrp="1"/>
          </p:cNvSpPr>
          <p:nvPr>
            <p:ph type="body" idx="1"/>
          </p:nvPr>
        </p:nvSpPr>
        <p:spPr>
          <a:xfrm>
            <a:off x="1835699" y="1232300"/>
            <a:ext cx="8520599" cy="5119862"/>
          </a:xfrm>
        </p:spPr>
        <p:txBody>
          <a:bodyPr>
            <a:normAutofit/>
          </a:bodyPr>
          <a:lstStyle/>
          <a:p>
            <a:pPr marL="346075" indent="-346075">
              <a:spcAft>
                <a:spcPts val="600"/>
              </a:spcAft>
            </a:pPr>
            <a:r>
              <a:rPr lang="en-US" sz="2400" dirty="0" err="1"/>
              <a:t>Antispoofing</a:t>
            </a:r>
            <a:r>
              <a:rPr lang="en-US" sz="2400" dirty="0"/>
              <a:t>, directed broadcast, and rate limiting filters should have been implemented </a:t>
            </a:r>
          </a:p>
          <a:p>
            <a:pPr marL="346075" indent="-346075">
              <a:spcAft>
                <a:spcPts val="600"/>
              </a:spcAft>
            </a:pPr>
            <a:endParaRPr lang="en-US" sz="2400" dirty="0"/>
          </a:p>
          <a:p>
            <a:pPr marL="346075" indent="-346075">
              <a:spcAft>
                <a:spcPts val="600"/>
              </a:spcAft>
            </a:pPr>
            <a:r>
              <a:rPr lang="en-US" sz="2400" dirty="0"/>
              <a:t>Ideally have network monitors and IDS to detect and notify abnormal traffic patterns</a:t>
            </a:r>
          </a:p>
          <a:p>
            <a:pPr marL="346075" indent="-346075">
              <a:spcAft>
                <a:spcPts val="600"/>
              </a:spcAft>
            </a:pPr>
            <a:endParaRPr lang="en-US" sz="2400" dirty="0"/>
          </a:p>
          <a:p>
            <a:pPr marL="346075" indent="-346075">
              <a:spcAft>
                <a:spcPts val="600"/>
              </a:spcAft>
            </a:pPr>
            <a:endParaRPr lang="en-US" sz="2400" dirty="0"/>
          </a:p>
          <a:p>
            <a:pPr marL="346075" indent="-346075">
              <a:spcAft>
                <a:spcPts val="600"/>
              </a:spcAft>
            </a:pPr>
            <a:endParaRPr lang="en-US" sz="2400" dirty="0"/>
          </a:p>
          <a:p>
            <a:pPr marL="746125" lvl="1" indent="-346075">
              <a:spcAft>
                <a:spcPts val="600"/>
              </a:spcAft>
            </a:pPr>
            <a:endParaRPr lang="en-US" dirty="0"/>
          </a:p>
          <a:p>
            <a:pPr marL="346075" indent="-346075">
              <a:spcAft>
                <a:spcPts val="600"/>
              </a:spcAft>
            </a:pPr>
            <a:endParaRPr lang="en-US" sz="2400" dirty="0"/>
          </a:p>
          <a:p>
            <a:pPr marL="746125" lvl="1" indent="-346075">
              <a:spcAft>
                <a:spcPts val="600"/>
              </a:spcAft>
            </a:pPr>
            <a:endParaRPr lang="en-US" sz="2200" dirty="0"/>
          </a:p>
          <a:p>
            <a:pPr marL="346075" indent="-346075">
              <a:spcAft>
                <a:spcPts val="600"/>
              </a:spcAft>
            </a:pPr>
            <a:endParaRPr lang="en-US" sz="2600" b="1" dirty="0"/>
          </a:p>
        </p:txBody>
      </p:sp>
      <p:graphicFrame>
        <p:nvGraphicFramePr>
          <p:cNvPr id="5" name="Diagram 4">
            <a:extLst>
              <a:ext uri="{FF2B5EF4-FFF2-40B4-BE49-F238E27FC236}">
                <a16:creationId xmlns:a16="http://schemas.microsoft.com/office/drawing/2014/main" id="{B054108C-75CA-074B-98A1-39ACC7F64D75}"/>
              </a:ext>
            </a:extLst>
          </p:cNvPr>
          <p:cNvGraphicFramePr/>
          <p:nvPr/>
        </p:nvGraphicFramePr>
        <p:xfrm>
          <a:off x="2819400" y="4108316"/>
          <a:ext cx="6908800" cy="20489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790647"/>
      </p:ext>
    </p:extLst>
  </p:cSld>
  <p:clrMapOvr>
    <a:masterClrMapping/>
  </p:clrMapOvr>
</p:sld>
</file>

<file path=ppt/theme/theme1.xml><?xml version="1.0" encoding="utf-8"?>
<a:theme xmlns:a="http://schemas.openxmlformats.org/drawingml/2006/main" name="Office Theme">
  <a:themeElements>
    <a:clrScheme name="FGCU BLU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2737</TotalTime>
  <Words>23267</Words>
  <Application>Microsoft Office PowerPoint</Application>
  <PresentationFormat>Widescreen</PresentationFormat>
  <Paragraphs>2289</Paragraphs>
  <Slides>164</Slides>
  <Notes>105</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164</vt:i4>
      </vt:variant>
    </vt:vector>
  </HeadingPairs>
  <TitlesOfParts>
    <vt:vector size="181" baseType="lpstr">
      <vt:lpstr>Inter</vt:lpstr>
      <vt:lpstr>OpenSans</vt:lpstr>
      <vt:lpstr>Arial</vt:lpstr>
      <vt:lpstr>Arial Black</vt:lpstr>
      <vt:lpstr>Calibri</vt:lpstr>
      <vt:lpstr>Cambria</vt:lpstr>
      <vt:lpstr>Cambria Math</vt:lpstr>
      <vt:lpstr>Consolas</vt:lpstr>
      <vt:lpstr>Courier New</vt:lpstr>
      <vt:lpstr>Garamond</vt:lpstr>
      <vt:lpstr>Open Sans</vt:lpstr>
      <vt:lpstr>PT Sans Narrow</vt:lpstr>
      <vt:lpstr>Times</vt:lpstr>
      <vt:lpstr>Times New Roman</vt:lpstr>
      <vt:lpstr>Wingdings</vt:lpstr>
      <vt:lpstr>Office Theme</vt:lpstr>
      <vt:lpstr>1_Office Theme</vt:lpstr>
      <vt:lpstr>PowerPoint Presentation</vt:lpstr>
      <vt:lpstr>PowerPoint Presentation</vt:lpstr>
      <vt:lpstr>Model of Internet Layers for User/Device Communications</vt:lpstr>
      <vt:lpstr>TCP/IP Communication</vt:lpstr>
      <vt:lpstr>TCP/IP Communication (2)</vt:lpstr>
      <vt:lpstr>Types of Ethical Hackers</vt:lpstr>
      <vt:lpstr>Basic Security Terminology</vt:lpstr>
      <vt:lpstr>Exercise: Act during an Intrusion</vt:lpstr>
      <vt:lpstr>In-Class Exercise: Act during an Intrusion</vt:lpstr>
      <vt:lpstr>In-Class Exercise: Act during an Intrusion</vt:lpstr>
      <vt:lpstr>Cyber Security Definition</vt:lpstr>
      <vt:lpstr>Key Security Concepts</vt:lpstr>
      <vt:lpstr>Related CIA Triad Definitions – from Information Assurance Perspective</vt:lpstr>
      <vt:lpstr>Application Security vs. Network Security</vt:lpstr>
      <vt:lpstr>Security Concepts and Relationships (from RFC 2828, Internet Security Glossary)</vt:lpstr>
      <vt:lpstr>Security Concepts and Relationships (2) (from RFC 2828, Internet Security Glossary)</vt:lpstr>
      <vt:lpstr>Vulnerabilities, Threats and Attacks</vt:lpstr>
      <vt:lpstr>Levels of Impact</vt:lpstr>
      <vt:lpstr>In-Class Exercise: How to Secure Linux OS?</vt:lpstr>
      <vt:lpstr>Threats on Assets</vt:lpstr>
      <vt:lpstr>Importance of Cybersecurity for Manufacturers</vt:lpstr>
      <vt:lpstr>In-Class Exercise:  Create a survey for a small-business company</vt:lpstr>
      <vt:lpstr>Small Business Response Exercise</vt:lpstr>
      <vt:lpstr>Small Business Response Exercise (2)</vt:lpstr>
      <vt:lpstr>Small Business Response Exercise (3)</vt:lpstr>
      <vt:lpstr>Small Business Response Exercise (4)</vt:lpstr>
      <vt:lpstr>PowerPoint Presentation</vt:lpstr>
      <vt:lpstr>Passive and Active Attacks</vt:lpstr>
      <vt:lpstr>Passive Attack – Interception (Sniffing)</vt:lpstr>
      <vt:lpstr>Passive Attack – Traffic Analysis (Sniffing)</vt:lpstr>
      <vt:lpstr>Active Attack – Interruption (Spoofing)</vt:lpstr>
      <vt:lpstr>Active Attack – Fabrication (Spoofing)</vt:lpstr>
      <vt:lpstr>Active Attack – Replay (Sniffing + Spoofing)</vt:lpstr>
      <vt:lpstr>Active Attack – Modification (Sniffing + Spoofing)</vt:lpstr>
      <vt:lpstr>TCP/IP Communication (Recall)</vt:lpstr>
      <vt:lpstr>Socket Programming – Sending packets</vt:lpstr>
      <vt:lpstr>How packets are received?</vt:lpstr>
      <vt:lpstr>Attack Surfaces</vt:lpstr>
      <vt:lpstr>Attack Surface Categories</vt:lpstr>
      <vt:lpstr>Attack Surface Analysis</vt:lpstr>
      <vt:lpstr>Threat Modeling</vt:lpstr>
      <vt:lpstr>Threat Models</vt:lpstr>
      <vt:lpstr>Fundamental Security Design Principles</vt:lpstr>
      <vt:lpstr>Security Design Principles</vt:lpstr>
      <vt:lpstr>Security Design Principles (2)</vt:lpstr>
      <vt:lpstr>Security Design Principles (3)</vt:lpstr>
      <vt:lpstr>PowerPoint Presentation</vt:lpstr>
      <vt:lpstr>Classes of Intruders – Cyber Criminals</vt:lpstr>
      <vt:lpstr>Classes of Intruders – Activists</vt:lpstr>
      <vt:lpstr>Examples of Intrusion</vt:lpstr>
      <vt:lpstr>Intruder Behavior</vt:lpstr>
      <vt:lpstr>Definitions</vt:lpstr>
      <vt:lpstr>IDS vs IPS</vt:lpstr>
      <vt:lpstr>Intrusion Detection System</vt:lpstr>
      <vt:lpstr>Analysis Approaches</vt:lpstr>
      <vt:lpstr>Anomaly Detection Classification Approaches</vt:lpstr>
      <vt:lpstr>Machine Learning Approaches Proposed for an IDS</vt:lpstr>
      <vt:lpstr>PowerPoint Presentation</vt:lpstr>
      <vt:lpstr>Privacy</vt:lpstr>
      <vt:lpstr>Privacy Protection</vt:lpstr>
      <vt:lpstr>Data Privacy</vt:lpstr>
      <vt:lpstr>PowerPoint Presentation</vt:lpstr>
      <vt:lpstr>PowerPoint Presentation</vt:lpstr>
      <vt:lpstr>TCP Protocol</vt:lpstr>
      <vt:lpstr>TCP Header</vt:lpstr>
      <vt:lpstr>TCP Header</vt:lpstr>
      <vt:lpstr>TCP 3-way Handshake Protocol</vt:lpstr>
      <vt:lpstr>TCP 3-way Handshake Protocol</vt:lpstr>
      <vt:lpstr>TCP 3-way Handshake Protocol</vt:lpstr>
      <vt:lpstr>TCP 3-way Handshake Protocol</vt:lpstr>
      <vt:lpstr>PowerPoint Presentation</vt:lpstr>
      <vt:lpstr>PowerPoint Presentation</vt:lpstr>
      <vt:lpstr>PowerPoint Presentation</vt:lpstr>
      <vt:lpstr>SYN Flooding Attack</vt:lpstr>
      <vt:lpstr>Countermeasures: SYN Cookies</vt:lpstr>
      <vt:lpstr>PowerPoint Presentation</vt:lpstr>
      <vt:lpstr>TCP Reset Attack</vt:lpstr>
      <vt:lpstr>TCP Reset Attack</vt:lpstr>
      <vt:lpstr>PowerPoint Presentation</vt:lpstr>
      <vt:lpstr>PowerPoint Presentation</vt:lpstr>
      <vt:lpstr>TCP Session Hijacking Attack</vt:lpstr>
      <vt:lpstr>Defending Against Session Hijacking</vt:lpstr>
      <vt:lpstr>PowerPoint Presentation</vt:lpstr>
      <vt:lpstr>Denial-of-Service (DoS) Attack</vt:lpstr>
      <vt:lpstr>DoS Attack - Facts</vt:lpstr>
      <vt:lpstr>Denial-of-Service (DoS) Attack Categories</vt:lpstr>
      <vt:lpstr>Classic DoS Attacks</vt:lpstr>
      <vt:lpstr>Flooding Attacks</vt:lpstr>
      <vt:lpstr>Distributed DoS (DDoS) Attacks</vt:lpstr>
      <vt:lpstr>Hypertext Transfer Protocol (HTTP) Based Attacks</vt:lpstr>
      <vt:lpstr>DNS Reflection Attack</vt:lpstr>
      <vt:lpstr>Amplification Attacks</vt:lpstr>
      <vt:lpstr>Amplification Attacks cont.</vt:lpstr>
      <vt:lpstr>DNS Amplification Attack</vt:lpstr>
      <vt:lpstr>Another way to category DDoS</vt:lpstr>
      <vt:lpstr>Four lines of DDoS Attack Defense</vt:lpstr>
      <vt:lpstr>DDoS Attack Prevention</vt:lpstr>
      <vt:lpstr>DDoS Attack Prevention (2)</vt:lpstr>
      <vt:lpstr>Responding to DoS Attacks</vt:lpstr>
      <vt:lpstr>Responding to DoS Attacks</vt:lpstr>
      <vt:lpstr>How to Defend Against DoS Attacks – On your own?</vt:lpstr>
      <vt:lpstr>Summary</vt:lpstr>
      <vt:lpstr>PowerPoint Presentation</vt:lpstr>
      <vt:lpstr>Interacting with Database in Web Application</vt:lpstr>
      <vt:lpstr>Launching SQL Injection Attacks</vt:lpstr>
      <vt:lpstr>Launching SQL Injection Attacks</vt:lpstr>
      <vt:lpstr>Launching SQL Injection Attacks using cURL</vt:lpstr>
      <vt:lpstr>Modify Database</vt:lpstr>
      <vt:lpstr>Modify Database</vt:lpstr>
      <vt:lpstr>Multiple SQL Statements</vt:lpstr>
      <vt:lpstr>Multiple SQL Statements</vt:lpstr>
      <vt:lpstr>The Fundamental Cause</vt:lpstr>
      <vt:lpstr>Countermeasures: Filtering and Encoding Data</vt:lpstr>
      <vt:lpstr>Why Are Prepared Statements Secure?</vt:lpstr>
      <vt:lpstr>PowerPoint Presentation</vt:lpstr>
      <vt:lpstr>The Cross-Site Scripting Attack</vt:lpstr>
      <vt:lpstr>Non-persistent (Reflected) XSS Attack</vt:lpstr>
      <vt:lpstr>Non-persistent (Reflected) XSS Attack</vt:lpstr>
      <vt:lpstr>Persistent (Stored) XSS Attack</vt:lpstr>
      <vt:lpstr>Persistent (Stored) XSS Attack</vt:lpstr>
      <vt:lpstr>Countermeasures: The Filter Approach</vt:lpstr>
      <vt:lpstr>Countermeasures: The Encoding Approach</vt:lpstr>
      <vt:lpstr>Countermeasures: Using CSP</vt:lpstr>
      <vt:lpstr>In-Class Practices</vt:lpstr>
      <vt:lpstr>Answers to Q1</vt:lpstr>
      <vt:lpstr>In-Class Practice</vt:lpstr>
      <vt:lpstr>Answers to Q2</vt:lpstr>
      <vt:lpstr>In-Class Practices</vt:lpstr>
      <vt:lpstr>Answers to Q3</vt:lpstr>
      <vt:lpstr>PowerPoint Presentation</vt:lpstr>
      <vt:lpstr>The Heartbleed Bug and Attack</vt:lpstr>
      <vt:lpstr>Background: the Heartbeat Protocol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DNS cache</vt:lpstr>
      <vt:lpstr>DNS Attacks</vt:lpstr>
      <vt:lpstr>Overview of the Attack Surfaces</vt:lpstr>
      <vt:lpstr>DNS Attacks on Compromised Machines</vt:lpstr>
      <vt:lpstr>Spoofing DNS Replies (from LAN)</vt:lpstr>
      <vt:lpstr>PowerPoint Presentation</vt:lpstr>
      <vt:lpstr>PowerPoint Presentation</vt:lpstr>
      <vt:lpstr>Critical Application Infrastructures</vt:lpstr>
      <vt:lpstr>Lightweight and Flexible Security for IoT-based Public Safety Applications</vt:lpstr>
      <vt:lpstr>Lightweight and Flexible Security for IoT-based Public Safety Applications</vt:lpstr>
      <vt:lpstr>Lightweight and Flexible Security for IoT-based Public Safety Applications</vt:lpstr>
      <vt:lpstr>Media Application:  Just-in-time News Feeds</vt:lpstr>
      <vt:lpstr>Media Application: Anomaly Detection</vt:lpstr>
      <vt:lpstr>Media Application: Anomaly Detection</vt:lpstr>
      <vt:lpstr>Manufacturing Application  Security &amp; Privacy</vt:lpstr>
      <vt:lpstr>Manufacturing App Marketplace  Security Architecture</vt:lpstr>
      <vt:lpstr>SmartGrid Application</vt:lpstr>
      <vt:lpstr>SmartGrid Application</vt:lpstr>
      <vt:lpstr>SmartGrid Security Architecture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Patterson, Maria</dc:creator>
  <cp:lastModifiedBy>Qu, Chengyi</cp:lastModifiedBy>
  <cp:revision>30</cp:revision>
  <dcterms:created xsi:type="dcterms:W3CDTF">2022-11-16T16:52:58Z</dcterms:created>
  <dcterms:modified xsi:type="dcterms:W3CDTF">2024-02-21T01:55:14Z</dcterms:modified>
</cp:coreProperties>
</file>